
<file path=[Content_Types].xml><?xml version="1.0" encoding="utf-8"?>
<Types xmlns="http://schemas.openxmlformats.org/package/2006/content-types">
  <Default Extension="bin" ContentType="application/vnd.ms-office.activeX"/>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x-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activeX/activeX12.xml" ContentType="application/vnd.ms-office.activeX+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36.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ink/ink1.xml" ContentType="application/inkml+xml"/>
  <Override PartName="/ppt/activeX/activeX13.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1" r:id="rId1"/>
    <p:sldMasterId id="2147484194" r:id="rId2"/>
    <p:sldMasterId id="2147484206" r:id="rId3"/>
    <p:sldMasterId id="2147484218" r:id="rId4"/>
    <p:sldMasterId id="2147484230" r:id="rId5"/>
    <p:sldMasterId id="2147484243" r:id="rId6"/>
    <p:sldMasterId id="2147484255" r:id="rId7"/>
    <p:sldMasterId id="2147484267" r:id="rId8"/>
    <p:sldMasterId id="2147484279" r:id="rId9"/>
  </p:sldMasterIdLst>
  <p:notesMasterIdLst>
    <p:notesMasterId r:id="rId196"/>
  </p:notesMasterIdLst>
  <p:sldIdLst>
    <p:sldId id="529" r:id="rId10"/>
    <p:sldId id="256" r:id="rId11"/>
    <p:sldId id="530" r:id="rId12"/>
    <p:sldId id="528" r:id="rId13"/>
    <p:sldId id="527" r:id="rId14"/>
    <p:sldId id="313" r:id="rId15"/>
    <p:sldId id="315" r:id="rId16"/>
    <p:sldId id="323" r:id="rId17"/>
    <p:sldId id="348" r:id="rId18"/>
    <p:sldId id="374" r:id="rId19"/>
    <p:sldId id="349" r:id="rId20"/>
    <p:sldId id="375" r:id="rId21"/>
    <p:sldId id="324" r:id="rId22"/>
    <p:sldId id="350" r:id="rId23"/>
    <p:sldId id="351" r:id="rId24"/>
    <p:sldId id="341" r:id="rId25"/>
    <p:sldId id="342" r:id="rId26"/>
    <p:sldId id="352" r:id="rId27"/>
    <p:sldId id="354" r:id="rId28"/>
    <p:sldId id="353" r:id="rId29"/>
    <p:sldId id="356" r:id="rId30"/>
    <p:sldId id="343" r:id="rId31"/>
    <p:sldId id="339" r:id="rId32"/>
    <p:sldId id="347" r:id="rId33"/>
    <p:sldId id="357" r:id="rId34"/>
    <p:sldId id="358" r:id="rId35"/>
    <p:sldId id="359" r:id="rId36"/>
    <p:sldId id="360" r:id="rId37"/>
    <p:sldId id="361" r:id="rId38"/>
    <p:sldId id="376" r:id="rId39"/>
    <p:sldId id="364" r:id="rId40"/>
    <p:sldId id="363" r:id="rId41"/>
    <p:sldId id="365" r:id="rId42"/>
    <p:sldId id="367" r:id="rId43"/>
    <p:sldId id="366" r:id="rId44"/>
    <p:sldId id="368" r:id="rId45"/>
    <p:sldId id="369" r:id="rId46"/>
    <p:sldId id="370" r:id="rId47"/>
    <p:sldId id="371" r:id="rId48"/>
    <p:sldId id="372" r:id="rId49"/>
    <p:sldId id="531" r:id="rId50"/>
    <p:sldId id="489" r:id="rId51"/>
    <p:sldId id="490" r:id="rId52"/>
    <p:sldId id="491" r:id="rId53"/>
    <p:sldId id="492" r:id="rId54"/>
    <p:sldId id="493" r:id="rId55"/>
    <p:sldId id="494" r:id="rId56"/>
    <p:sldId id="495" r:id="rId57"/>
    <p:sldId id="496" r:id="rId58"/>
    <p:sldId id="497" r:id="rId59"/>
    <p:sldId id="498" r:id="rId60"/>
    <p:sldId id="499" r:id="rId61"/>
    <p:sldId id="500" r:id="rId62"/>
    <p:sldId id="501" r:id="rId63"/>
    <p:sldId id="502" r:id="rId64"/>
    <p:sldId id="503" r:id="rId65"/>
    <p:sldId id="504" r:id="rId66"/>
    <p:sldId id="505" r:id="rId67"/>
    <p:sldId id="506" r:id="rId68"/>
    <p:sldId id="507" r:id="rId69"/>
    <p:sldId id="508" r:id="rId70"/>
    <p:sldId id="509" r:id="rId71"/>
    <p:sldId id="510" r:id="rId72"/>
    <p:sldId id="511" r:id="rId73"/>
    <p:sldId id="512" r:id="rId74"/>
    <p:sldId id="513" r:id="rId75"/>
    <p:sldId id="514" r:id="rId76"/>
    <p:sldId id="515" r:id="rId77"/>
    <p:sldId id="516" r:id="rId78"/>
    <p:sldId id="517" r:id="rId79"/>
    <p:sldId id="518" r:id="rId80"/>
    <p:sldId id="519" r:id="rId81"/>
    <p:sldId id="520" r:id="rId82"/>
    <p:sldId id="521" r:id="rId83"/>
    <p:sldId id="522" r:id="rId84"/>
    <p:sldId id="523" r:id="rId85"/>
    <p:sldId id="524" r:id="rId86"/>
    <p:sldId id="380" r:id="rId87"/>
    <p:sldId id="381" r:id="rId88"/>
    <p:sldId id="382" r:id="rId89"/>
    <p:sldId id="383" r:id="rId90"/>
    <p:sldId id="525" r:id="rId91"/>
    <p:sldId id="526" r:id="rId92"/>
    <p:sldId id="385" r:id="rId93"/>
    <p:sldId id="386" r:id="rId94"/>
    <p:sldId id="387" r:id="rId95"/>
    <p:sldId id="388" r:id="rId96"/>
    <p:sldId id="389" r:id="rId97"/>
    <p:sldId id="390" r:id="rId98"/>
    <p:sldId id="391" r:id="rId99"/>
    <p:sldId id="392" r:id="rId100"/>
    <p:sldId id="393" r:id="rId101"/>
    <p:sldId id="394" r:id="rId102"/>
    <p:sldId id="395" r:id="rId103"/>
    <p:sldId id="396" r:id="rId104"/>
    <p:sldId id="397" r:id="rId105"/>
    <p:sldId id="398" r:id="rId106"/>
    <p:sldId id="399" r:id="rId107"/>
    <p:sldId id="400" r:id="rId108"/>
    <p:sldId id="401" r:id="rId109"/>
    <p:sldId id="402" r:id="rId110"/>
    <p:sldId id="403" r:id="rId111"/>
    <p:sldId id="404" r:id="rId112"/>
    <p:sldId id="405" r:id="rId113"/>
    <p:sldId id="406" r:id="rId114"/>
    <p:sldId id="408" r:id="rId115"/>
    <p:sldId id="409" r:id="rId116"/>
    <p:sldId id="412" r:id="rId117"/>
    <p:sldId id="413" r:id="rId118"/>
    <p:sldId id="414" r:id="rId119"/>
    <p:sldId id="415" r:id="rId120"/>
    <p:sldId id="416" r:id="rId121"/>
    <p:sldId id="417" r:id="rId122"/>
    <p:sldId id="418" r:id="rId123"/>
    <p:sldId id="419" r:id="rId124"/>
    <p:sldId id="420" r:id="rId125"/>
    <p:sldId id="421" r:id="rId126"/>
    <p:sldId id="422" r:id="rId127"/>
    <p:sldId id="423" r:id="rId128"/>
    <p:sldId id="424" r:id="rId129"/>
    <p:sldId id="425" r:id="rId130"/>
    <p:sldId id="426" r:id="rId131"/>
    <p:sldId id="427" r:id="rId132"/>
    <p:sldId id="428" r:id="rId133"/>
    <p:sldId id="429" r:id="rId134"/>
    <p:sldId id="430" r:id="rId135"/>
    <p:sldId id="431" r:id="rId136"/>
    <p:sldId id="432" r:id="rId137"/>
    <p:sldId id="434" r:id="rId138"/>
    <p:sldId id="435" r:id="rId139"/>
    <p:sldId id="436" r:id="rId140"/>
    <p:sldId id="448" r:id="rId141"/>
    <p:sldId id="449" r:id="rId142"/>
    <p:sldId id="450" r:id="rId143"/>
    <p:sldId id="451" r:id="rId144"/>
    <p:sldId id="452" r:id="rId145"/>
    <p:sldId id="453" r:id="rId146"/>
    <p:sldId id="454" r:id="rId147"/>
    <p:sldId id="455" r:id="rId148"/>
    <p:sldId id="456" r:id="rId149"/>
    <p:sldId id="457" r:id="rId150"/>
    <p:sldId id="458" r:id="rId151"/>
    <p:sldId id="459" r:id="rId152"/>
    <p:sldId id="460" r:id="rId153"/>
    <p:sldId id="461" r:id="rId154"/>
    <p:sldId id="462" r:id="rId155"/>
    <p:sldId id="463" r:id="rId156"/>
    <p:sldId id="464" r:id="rId157"/>
    <p:sldId id="465" r:id="rId158"/>
    <p:sldId id="466" r:id="rId159"/>
    <p:sldId id="467" r:id="rId160"/>
    <p:sldId id="468" r:id="rId161"/>
    <p:sldId id="469" r:id="rId162"/>
    <p:sldId id="470" r:id="rId163"/>
    <p:sldId id="471" r:id="rId164"/>
    <p:sldId id="472" r:id="rId165"/>
    <p:sldId id="473" r:id="rId166"/>
    <p:sldId id="474" r:id="rId167"/>
    <p:sldId id="475" r:id="rId168"/>
    <p:sldId id="533" r:id="rId169"/>
    <p:sldId id="534" r:id="rId170"/>
    <p:sldId id="535" r:id="rId171"/>
    <p:sldId id="539" r:id="rId172"/>
    <p:sldId id="540" r:id="rId173"/>
    <p:sldId id="543" r:id="rId174"/>
    <p:sldId id="544" r:id="rId175"/>
    <p:sldId id="545" r:id="rId176"/>
    <p:sldId id="546" r:id="rId177"/>
    <p:sldId id="547" r:id="rId178"/>
    <p:sldId id="548" r:id="rId179"/>
    <p:sldId id="549" r:id="rId180"/>
    <p:sldId id="550" r:id="rId181"/>
    <p:sldId id="551" r:id="rId182"/>
    <p:sldId id="552" r:id="rId183"/>
    <p:sldId id="553" r:id="rId184"/>
    <p:sldId id="532" r:id="rId185"/>
    <p:sldId id="478" r:id="rId186"/>
    <p:sldId id="479" r:id="rId187"/>
    <p:sldId id="480" r:id="rId188"/>
    <p:sldId id="481" r:id="rId189"/>
    <p:sldId id="482" r:id="rId190"/>
    <p:sldId id="483" r:id="rId191"/>
    <p:sldId id="488" r:id="rId192"/>
    <p:sldId id="484" r:id="rId193"/>
    <p:sldId id="485" r:id="rId194"/>
    <p:sldId id="486" r:id="rId19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omic Sans MS" pitchFamily="66" charset="0"/>
        <a:ea typeface="+mn-ea"/>
        <a:cs typeface="+mn-cs"/>
      </a:defRPr>
    </a:lvl1pPr>
    <a:lvl2pPr marL="457200" algn="l" rtl="0" eaLnBrk="0" fontAlgn="base" hangingPunct="0">
      <a:spcBef>
        <a:spcPct val="0"/>
      </a:spcBef>
      <a:spcAft>
        <a:spcPct val="0"/>
      </a:spcAft>
      <a:defRPr kern="1200">
        <a:solidFill>
          <a:schemeClr val="tx1"/>
        </a:solidFill>
        <a:latin typeface="Comic Sans MS" pitchFamily="66" charset="0"/>
        <a:ea typeface="+mn-ea"/>
        <a:cs typeface="+mn-cs"/>
      </a:defRPr>
    </a:lvl2pPr>
    <a:lvl3pPr marL="914400" algn="l" rtl="0" eaLnBrk="0" fontAlgn="base" hangingPunct="0">
      <a:spcBef>
        <a:spcPct val="0"/>
      </a:spcBef>
      <a:spcAft>
        <a:spcPct val="0"/>
      </a:spcAft>
      <a:defRPr kern="1200">
        <a:solidFill>
          <a:schemeClr val="tx1"/>
        </a:solidFill>
        <a:latin typeface="Comic Sans MS" pitchFamily="66" charset="0"/>
        <a:ea typeface="+mn-ea"/>
        <a:cs typeface="+mn-cs"/>
      </a:defRPr>
    </a:lvl3pPr>
    <a:lvl4pPr marL="1371600" algn="l" rtl="0" eaLnBrk="0" fontAlgn="base" hangingPunct="0">
      <a:spcBef>
        <a:spcPct val="0"/>
      </a:spcBef>
      <a:spcAft>
        <a:spcPct val="0"/>
      </a:spcAft>
      <a:defRPr kern="1200">
        <a:solidFill>
          <a:schemeClr val="tx1"/>
        </a:solidFill>
        <a:latin typeface="Comic Sans MS" pitchFamily="66" charset="0"/>
        <a:ea typeface="+mn-ea"/>
        <a:cs typeface="+mn-cs"/>
      </a:defRPr>
    </a:lvl4pPr>
    <a:lvl5pPr marL="1828800" algn="l" rtl="0" eaLnBrk="0" fontAlgn="base" hangingPunct="0">
      <a:spcBef>
        <a:spcPct val="0"/>
      </a:spcBef>
      <a:spcAft>
        <a:spcPct val="0"/>
      </a:spcAft>
      <a:defRPr kern="1200">
        <a:solidFill>
          <a:schemeClr val="tx1"/>
        </a:solidFill>
        <a:latin typeface="Comic Sans MS" pitchFamily="66" charset="0"/>
        <a:ea typeface="+mn-ea"/>
        <a:cs typeface="+mn-cs"/>
      </a:defRPr>
    </a:lvl5pPr>
    <a:lvl6pPr marL="2286000" algn="l" defTabSz="914400" rtl="0" eaLnBrk="1" latinLnBrk="0" hangingPunct="1">
      <a:defRPr kern="1200">
        <a:solidFill>
          <a:schemeClr val="tx1"/>
        </a:solidFill>
        <a:latin typeface="Comic Sans MS" pitchFamily="66" charset="0"/>
        <a:ea typeface="+mn-ea"/>
        <a:cs typeface="+mn-cs"/>
      </a:defRPr>
    </a:lvl6pPr>
    <a:lvl7pPr marL="2743200" algn="l" defTabSz="914400" rtl="0" eaLnBrk="1" latinLnBrk="0" hangingPunct="1">
      <a:defRPr kern="1200">
        <a:solidFill>
          <a:schemeClr val="tx1"/>
        </a:solidFill>
        <a:latin typeface="Comic Sans MS" pitchFamily="66" charset="0"/>
        <a:ea typeface="+mn-ea"/>
        <a:cs typeface="+mn-cs"/>
      </a:defRPr>
    </a:lvl7pPr>
    <a:lvl8pPr marL="3200400" algn="l" defTabSz="914400" rtl="0" eaLnBrk="1" latinLnBrk="0" hangingPunct="1">
      <a:defRPr kern="1200">
        <a:solidFill>
          <a:schemeClr val="tx1"/>
        </a:solidFill>
        <a:latin typeface="Comic Sans MS" pitchFamily="66" charset="0"/>
        <a:ea typeface="+mn-ea"/>
        <a:cs typeface="+mn-cs"/>
      </a:defRPr>
    </a:lvl8pPr>
    <a:lvl9pPr marL="3657600" algn="l" defTabSz="914400" rtl="0" eaLnBrk="1" latinLnBrk="0" hangingPunct="1">
      <a:defRPr kern="1200">
        <a:solidFill>
          <a:schemeClr val="tx1"/>
        </a:solidFill>
        <a:latin typeface="Comic Sans MS"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319" autoAdjust="0"/>
  </p:normalViewPr>
  <p:slideViewPr>
    <p:cSldViewPr>
      <p:cViewPr varScale="1">
        <p:scale>
          <a:sx n="81" d="100"/>
          <a:sy n="81" d="100"/>
        </p:scale>
        <p:origin x="1498"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63" Type="http://schemas.openxmlformats.org/officeDocument/2006/relationships/slide" Target="slides/slide54.xml"/><Relationship Id="rId84" Type="http://schemas.openxmlformats.org/officeDocument/2006/relationships/slide" Target="slides/slide75.xml"/><Relationship Id="rId138" Type="http://schemas.openxmlformats.org/officeDocument/2006/relationships/slide" Target="slides/slide129.xml"/><Relationship Id="rId159" Type="http://schemas.openxmlformats.org/officeDocument/2006/relationships/slide" Target="slides/slide150.xml"/><Relationship Id="rId170" Type="http://schemas.openxmlformats.org/officeDocument/2006/relationships/slide" Target="slides/slide161.xml"/><Relationship Id="rId191" Type="http://schemas.openxmlformats.org/officeDocument/2006/relationships/slide" Target="slides/slide182.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53" Type="http://schemas.openxmlformats.org/officeDocument/2006/relationships/slide" Target="slides/slide44.xml"/><Relationship Id="rId74" Type="http://schemas.openxmlformats.org/officeDocument/2006/relationships/slide" Target="slides/slide65.xml"/><Relationship Id="rId128" Type="http://schemas.openxmlformats.org/officeDocument/2006/relationships/slide" Target="slides/slide119.xml"/><Relationship Id="rId149" Type="http://schemas.openxmlformats.org/officeDocument/2006/relationships/slide" Target="slides/slide140.xml"/><Relationship Id="rId5" Type="http://schemas.openxmlformats.org/officeDocument/2006/relationships/slideMaster" Target="slideMasters/slideMaster5.xml"/><Relationship Id="rId95" Type="http://schemas.openxmlformats.org/officeDocument/2006/relationships/slide" Target="slides/slide86.xml"/><Relationship Id="rId160" Type="http://schemas.openxmlformats.org/officeDocument/2006/relationships/slide" Target="slides/slide151.xml"/><Relationship Id="rId181" Type="http://schemas.openxmlformats.org/officeDocument/2006/relationships/slide" Target="slides/slide172.xml"/><Relationship Id="rId22" Type="http://schemas.openxmlformats.org/officeDocument/2006/relationships/slide" Target="slides/slide13.xml"/><Relationship Id="rId43" Type="http://schemas.openxmlformats.org/officeDocument/2006/relationships/slide" Target="slides/slide34.xml"/><Relationship Id="rId64" Type="http://schemas.openxmlformats.org/officeDocument/2006/relationships/slide" Target="slides/slide55.xml"/><Relationship Id="rId118" Type="http://schemas.openxmlformats.org/officeDocument/2006/relationships/slide" Target="slides/slide109.xml"/><Relationship Id="rId139" Type="http://schemas.openxmlformats.org/officeDocument/2006/relationships/slide" Target="slides/slide130.xml"/><Relationship Id="rId85" Type="http://schemas.openxmlformats.org/officeDocument/2006/relationships/slide" Target="slides/slide76.xml"/><Relationship Id="rId150" Type="http://schemas.openxmlformats.org/officeDocument/2006/relationships/slide" Target="slides/slide141.xml"/><Relationship Id="rId171" Type="http://schemas.openxmlformats.org/officeDocument/2006/relationships/slide" Target="slides/slide162.xml"/><Relationship Id="rId192" Type="http://schemas.openxmlformats.org/officeDocument/2006/relationships/slide" Target="slides/slide183.xml"/><Relationship Id="rId12" Type="http://schemas.openxmlformats.org/officeDocument/2006/relationships/slide" Target="slides/slide3.xml"/><Relationship Id="rId33" Type="http://schemas.openxmlformats.org/officeDocument/2006/relationships/slide" Target="slides/slide24.xml"/><Relationship Id="rId108" Type="http://schemas.openxmlformats.org/officeDocument/2006/relationships/slide" Target="slides/slide99.xml"/><Relationship Id="rId129" Type="http://schemas.openxmlformats.org/officeDocument/2006/relationships/slide" Target="slides/slide120.xml"/><Relationship Id="rId54" Type="http://schemas.openxmlformats.org/officeDocument/2006/relationships/slide" Target="slides/slide45.xml"/><Relationship Id="rId75" Type="http://schemas.openxmlformats.org/officeDocument/2006/relationships/slide" Target="slides/slide66.xml"/><Relationship Id="rId96" Type="http://schemas.openxmlformats.org/officeDocument/2006/relationships/slide" Target="slides/slide87.xml"/><Relationship Id="rId140" Type="http://schemas.openxmlformats.org/officeDocument/2006/relationships/slide" Target="slides/slide131.xml"/><Relationship Id="rId161" Type="http://schemas.openxmlformats.org/officeDocument/2006/relationships/slide" Target="slides/slide152.xml"/><Relationship Id="rId182" Type="http://schemas.openxmlformats.org/officeDocument/2006/relationships/slide" Target="slides/slide173.xml"/><Relationship Id="rId6" Type="http://schemas.openxmlformats.org/officeDocument/2006/relationships/slideMaster" Target="slideMasters/slideMaster6.xml"/><Relationship Id="rId23" Type="http://schemas.openxmlformats.org/officeDocument/2006/relationships/slide" Target="slides/slide14.xml"/><Relationship Id="rId119" Type="http://schemas.openxmlformats.org/officeDocument/2006/relationships/slide" Target="slides/slide110.xml"/><Relationship Id="rId44" Type="http://schemas.openxmlformats.org/officeDocument/2006/relationships/slide" Target="slides/slide35.xml"/><Relationship Id="rId65" Type="http://schemas.openxmlformats.org/officeDocument/2006/relationships/slide" Target="slides/slide56.xml"/><Relationship Id="rId86" Type="http://schemas.openxmlformats.org/officeDocument/2006/relationships/slide" Target="slides/slide77.xml"/><Relationship Id="rId130" Type="http://schemas.openxmlformats.org/officeDocument/2006/relationships/slide" Target="slides/slide121.xml"/><Relationship Id="rId151" Type="http://schemas.openxmlformats.org/officeDocument/2006/relationships/slide" Target="slides/slide142.xml"/><Relationship Id="rId172" Type="http://schemas.openxmlformats.org/officeDocument/2006/relationships/slide" Target="slides/slide163.xml"/><Relationship Id="rId193" Type="http://schemas.openxmlformats.org/officeDocument/2006/relationships/slide" Target="slides/slide184.xml"/><Relationship Id="rId13" Type="http://schemas.openxmlformats.org/officeDocument/2006/relationships/slide" Target="slides/slide4.xml"/><Relationship Id="rId109" Type="http://schemas.openxmlformats.org/officeDocument/2006/relationships/slide" Target="slides/slide100.xml"/><Relationship Id="rId34" Type="http://schemas.openxmlformats.org/officeDocument/2006/relationships/slide" Target="slides/slide25.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20" Type="http://schemas.openxmlformats.org/officeDocument/2006/relationships/slide" Target="slides/slide111.xml"/><Relationship Id="rId141" Type="http://schemas.openxmlformats.org/officeDocument/2006/relationships/slide" Target="slides/slide132.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162" Type="http://schemas.openxmlformats.org/officeDocument/2006/relationships/slide" Target="slides/slide153.xml"/><Relationship Id="rId183" Type="http://schemas.openxmlformats.org/officeDocument/2006/relationships/slide" Target="slides/slide174.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157" Type="http://schemas.openxmlformats.org/officeDocument/2006/relationships/slide" Target="slides/slide148.xml"/><Relationship Id="rId178" Type="http://schemas.openxmlformats.org/officeDocument/2006/relationships/slide" Target="slides/slide169.xml"/><Relationship Id="rId61" Type="http://schemas.openxmlformats.org/officeDocument/2006/relationships/slide" Target="slides/slide52.xml"/><Relationship Id="rId82" Type="http://schemas.openxmlformats.org/officeDocument/2006/relationships/slide" Target="slides/slide73.xml"/><Relationship Id="rId152" Type="http://schemas.openxmlformats.org/officeDocument/2006/relationships/slide" Target="slides/slide143.xml"/><Relationship Id="rId173" Type="http://schemas.openxmlformats.org/officeDocument/2006/relationships/slide" Target="slides/slide164.xml"/><Relationship Id="rId194" Type="http://schemas.openxmlformats.org/officeDocument/2006/relationships/slide" Target="slides/slide185.xml"/><Relationship Id="rId199" Type="http://schemas.openxmlformats.org/officeDocument/2006/relationships/theme" Target="theme/theme1.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 Id="rId147" Type="http://schemas.openxmlformats.org/officeDocument/2006/relationships/slide" Target="slides/slide138.xml"/><Relationship Id="rId168" Type="http://schemas.openxmlformats.org/officeDocument/2006/relationships/slide" Target="slides/slide159.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slide" Target="slides/slide133.xml"/><Relationship Id="rId163" Type="http://schemas.openxmlformats.org/officeDocument/2006/relationships/slide" Target="slides/slide154.xml"/><Relationship Id="rId184" Type="http://schemas.openxmlformats.org/officeDocument/2006/relationships/slide" Target="slides/slide175.xml"/><Relationship Id="rId189" Type="http://schemas.openxmlformats.org/officeDocument/2006/relationships/slide" Target="slides/slide180.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137" Type="http://schemas.openxmlformats.org/officeDocument/2006/relationships/slide" Target="slides/slide128.xml"/><Relationship Id="rId158" Type="http://schemas.openxmlformats.org/officeDocument/2006/relationships/slide" Target="slides/slide149.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32" Type="http://schemas.openxmlformats.org/officeDocument/2006/relationships/slide" Target="slides/slide123.xml"/><Relationship Id="rId153" Type="http://schemas.openxmlformats.org/officeDocument/2006/relationships/slide" Target="slides/slide144.xml"/><Relationship Id="rId174" Type="http://schemas.openxmlformats.org/officeDocument/2006/relationships/slide" Target="slides/slide165.xml"/><Relationship Id="rId179" Type="http://schemas.openxmlformats.org/officeDocument/2006/relationships/slide" Target="slides/slide170.xml"/><Relationship Id="rId195" Type="http://schemas.openxmlformats.org/officeDocument/2006/relationships/slide" Target="slides/slide186.xml"/><Relationship Id="rId190" Type="http://schemas.openxmlformats.org/officeDocument/2006/relationships/slide" Target="slides/slide181.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43" Type="http://schemas.openxmlformats.org/officeDocument/2006/relationships/slide" Target="slides/slide134.xml"/><Relationship Id="rId148" Type="http://schemas.openxmlformats.org/officeDocument/2006/relationships/slide" Target="slides/slide139.xml"/><Relationship Id="rId164" Type="http://schemas.openxmlformats.org/officeDocument/2006/relationships/slide" Target="slides/slide155.xml"/><Relationship Id="rId169" Type="http://schemas.openxmlformats.org/officeDocument/2006/relationships/slide" Target="slides/slide160.xml"/><Relationship Id="rId185" Type="http://schemas.openxmlformats.org/officeDocument/2006/relationships/slide" Target="slides/slide176.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71.xml"/><Relationship Id="rId26" Type="http://schemas.openxmlformats.org/officeDocument/2006/relationships/slide" Target="slides/slide17.xml"/><Relationship Id="rId47" Type="http://schemas.openxmlformats.org/officeDocument/2006/relationships/slide" Target="slides/slide38.xml"/><Relationship Id="rId68" Type="http://schemas.openxmlformats.org/officeDocument/2006/relationships/slide" Target="slides/slide59.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54" Type="http://schemas.openxmlformats.org/officeDocument/2006/relationships/slide" Target="slides/slide145.xml"/><Relationship Id="rId175" Type="http://schemas.openxmlformats.org/officeDocument/2006/relationships/slide" Target="slides/slide166.xml"/><Relationship Id="rId196" Type="http://schemas.openxmlformats.org/officeDocument/2006/relationships/notesMaster" Target="notesMasters/notesMaster1.xml"/><Relationship Id="rId200" Type="http://schemas.openxmlformats.org/officeDocument/2006/relationships/tableStyles" Target="tableStyles.xml"/><Relationship Id="rId16" Type="http://schemas.openxmlformats.org/officeDocument/2006/relationships/slide" Target="slides/slide7.xml"/><Relationship Id="rId37" Type="http://schemas.openxmlformats.org/officeDocument/2006/relationships/slide" Target="slides/slide28.xml"/><Relationship Id="rId58" Type="http://schemas.openxmlformats.org/officeDocument/2006/relationships/slide" Target="slides/slide49.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44" Type="http://schemas.openxmlformats.org/officeDocument/2006/relationships/slide" Target="slides/slide135.xml"/><Relationship Id="rId90" Type="http://schemas.openxmlformats.org/officeDocument/2006/relationships/slide" Target="slides/slide81.xml"/><Relationship Id="rId165" Type="http://schemas.openxmlformats.org/officeDocument/2006/relationships/slide" Target="slides/slide156.xml"/><Relationship Id="rId186" Type="http://schemas.openxmlformats.org/officeDocument/2006/relationships/slide" Target="slides/slide177.xml"/><Relationship Id="rId27" Type="http://schemas.openxmlformats.org/officeDocument/2006/relationships/slide" Target="slides/slide18.xml"/><Relationship Id="rId48" Type="http://schemas.openxmlformats.org/officeDocument/2006/relationships/slide" Target="slides/slide39.xml"/><Relationship Id="rId69" Type="http://schemas.openxmlformats.org/officeDocument/2006/relationships/slide" Target="slides/slide60.xml"/><Relationship Id="rId113" Type="http://schemas.openxmlformats.org/officeDocument/2006/relationships/slide" Target="slides/slide104.xml"/><Relationship Id="rId134" Type="http://schemas.openxmlformats.org/officeDocument/2006/relationships/slide" Target="slides/slide125.xml"/><Relationship Id="rId80" Type="http://schemas.openxmlformats.org/officeDocument/2006/relationships/slide" Target="slides/slide71.xml"/><Relationship Id="rId155" Type="http://schemas.openxmlformats.org/officeDocument/2006/relationships/slide" Target="slides/slide146.xml"/><Relationship Id="rId176" Type="http://schemas.openxmlformats.org/officeDocument/2006/relationships/slide" Target="slides/slide167.xml"/><Relationship Id="rId197" Type="http://schemas.openxmlformats.org/officeDocument/2006/relationships/presProps" Target="presProps.xml"/><Relationship Id="rId17" Type="http://schemas.openxmlformats.org/officeDocument/2006/relationships/slide" Target="slides/slide8.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24" Type="http://schemas.openxmlformats.org/officeDocument/2006/relationships/slide" Target="slides/slide115.xml"/><Relationship Id="rId70" Type="http://schemas.openxmlformats.org/officeDocument/2006/relationships/slide" Target="slides/slide61.xml"/><Relationship Id="rId91" Type="http://schemas.openxmlformats.org/officeDocument/2006/relationships/slide" Target="slides/slide82.xml"/><Relationship Id="rId145" Type="http://schemas.openxmlformats.org/officeDocument/2006/relationships/slide" Target="slides/slide136.xml"/><Relationship Id="rId166" Type="http://schemas.openxmlformats.org/officeDocument/2006/relationships/slide" Target="slides/slide157.xml"/><Relationship Id="rId187" Type="http://schemas.openxmlformats.org/officeDocument/2006/relationships/slide" Target="slides/slide178.xml"/><Relationship Id="rId1" Type="http://schemas.openxmlformats.org/officeDocument/2006/relationships/slideMaster" Target="slideMasters/slideMaster1.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60" Type="http://schemas.openxmlformats.org/officeDocument/2006/relationships/slide" Target="slides/slide51.xml"/><Relationship Id="rId81" Type="http://schemas.openxmlformats.org/officeDocument/2006/relationships/slide" Target="slides/slide72.xml"/><Relationship Id="rId135" Type="http://schemas.openxmlformats.org/officeDocument/2006/relationships/slide" Target="slides/slide126.xml"/><Relationship Id="rId156" Type="http://schemas.openxmlformats.org/officeDocument/2006/relationships/slide" Target="slides/slide147.xml"/><Relationship Id="rId177" Type="http://schemas.openxmlformats.org/officeDocument/2006/relationships/slide" Target="slides/slide168.xml"/><Relationship Id="rId198" Type="http://schemas.openxmlformats.org/officeDocument/2006/relationships/viewProps" Target="viewProps.xml"/><Relationship Id="rId18" Type="http://schemas.openxmlformats.org/officeDocument/2006/relationships/slide" Target="slides/slide9.xml"/><Relationship Id="rId39" Type="http://schemas.openxmlformats.org/officeDocument/2006/relationships/slide" Target="slides/slide30.xml"/><Relationship Id="rId50" Type="http://schemas.openxmlformats.org/officeDocument/2006/relationships/slide" Target="slides/slide41.xml"/><Relationship Id="rId104" Type="http://schemas.openxmlformats.org/officeDocument/2006/relationships/slide" Target="slides/slide95.xml"/><Relationship Id="rId125" Type="http://schemas.openxmlformats.org/officeDocument/2006/relationships/slide" Target="slides/slide116.xml"/><Relationship Id="rId146" Type="http://schemas.openxmlformats.org/officeDocument/2006/relationships/slide" Target="slides/slide137.xml"/><Relationship Id="rId167" Type="http://schemas.openxmlformats.org/officeDocument/2006/relationships/slide" Target="slides/slide158.xml"/><Relationship Id="rId188" Type="http://schemas.openxmlformats.org/officeDocument/2006/relationships/slide" Target="slides/slide179.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wmf"/></Relationships>
</file>

<file path=ppt/ink/ink1.xml><?xml version="1.0" encoding="utf-8"?>
<inkml:ink xmlns:inkml="http://www.w3.org/2003/InkML">
  <inkml:definitions>
    <inkml:context xml:id="ctx0">
      <inkml:inkSource xml:id="inkSrc0">
        <inkml:traceFormat>
          <inkml:channel name="X" type="integer" max="4095" units="cm"/>
          <inkml:channel name="Y" type="integer" max="4095" units="cm"/>
          <inkml:channel name="T" type="integer" max="2.14748E9" units="dev"/>
        </inkml:traceFormat>
        <inkml:channelProperties>
          <inkml:channelProperty channel="X" name="resolution" value="159.96094" units="1/cm"/>
          <inkml:channelProperty channel="Y" name="resolution" value="284.375" units="1/cm"/>
          <inkml:channelProperty channel="T" name="resolution" value="1" units="1/dev"/>
        </inkml:channelProperties>
      </inkml:inkSource>
      <inkml:timestamp xml:id="ts0" timeString="2021-04-20T01:41:03.064"/>
    </inkml:context>
    <inkml:brush xml:id="br0">
      <inkml:brushProperty name="width" value="0.05292" units="cm"/>
      <inkml:brushProperty name="height" value="0.05292" units="cm"/>
      <inkml:brushProperty name="color" value="#FF0000"/>
    </inkml:brush>
  </inkml:definitions>
  <inkml:trace contextRef="#ctx0" brushRef="#br0">6813 16152 0,'0'0'0,"0"0"0,0 0 15,0 0-15,0 0 16,0 0-16,0 0 0,0 0 16,0 0-1,0 0-15,0 0 16,0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81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81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fld id="{8D4AE2FC-665F-471B-A969-A5832F99F45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l-PH" dirty="0"/>
          </a:p>
        </p:txBody>
      </p:sp>
      <p:sp>
        <p:nvSpPr>
          <p:cNvPr id="4" name="Slide Number Placeholder 3"/>
          <p:cNvSpPr>
            <a:spLocks noGrp="1"/>
          </p:cNvSpPr>
          <p:nvPr>
            <p:ph type="sldNum" sz="quarter" idx="10"/>
          </p:nvPr>
        </p:nvSpPr>
        <p:spPr/>
        <p:txBody>
          <a:bodyPr/>
          <a:lstStyle/>
          <a:p>
            <a:fld id="{E4ABA01F-8423-424E-ACBD-AC18217ED581}" type="slidenum">
              <a:rPr lang="fil-PH" smtClean="0"/>
              <a:pPr/>
              <a:t>5</a:t>
            </a:fld>
            <a:endParaRPr lang="fil-PH"/>
          </a:p>
        </p:txBody>
      </p:sp>
    </p:spTree>
    <p:extLst>
      <p:ext uri="{BB962C8B-B14F-4D97-AF65-F5344CB8AC3E}">
        <p14:creationId xmlns:p14="http://schemas.microsoft.com/office/powerpoint/2010/main" val="3808346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Prepared by:	Reviewed by: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Concerned Inventory Committee Member</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Chairman, Inventory Committee</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Date:</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2"/>
            <a:r>
              <a:rPr lang="en-US" sz="1200" kern="1200" dirty="0" smtClean="0">
                <a:solidFill>
                  <a:schemeClr val="tx1"/>
                </a:solidFill>
                <a:latin typeface="Arial" charset="0"/>
                <a:ea typeface="+mn-ea"/>
                <a:cs typeface="+mn-cs"/>
              </a:rPr>
              <a:t>The physical count shall be recorded/documented daily in a standard Inventory Count Form (ICF), using the format in Annex A of this Circular, which shall be used as the basis in the preparation of the RPCPPE after the physical count.</a:t>
            </a:r>
            <a:endParaRPr lang="en-US" sz="105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 </a:t>
            </a:r>
            <a:endParaRPr lang="en-US" sz="140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Separate ICF shall be used for each PPE sub-major account group such as Land, Land Improvements, Infrastructure Assets, Buildings and Other Structures, Machinery and Equipment, Transportation Equipment, Furniture, Fixtures and Books, etc. For ease of reconciliation, the Inventory Count Form for each PPE category/type shall be subdivided by PPE General Ledger account, e.g., Machinery and Equipment may be subdivided into Machinery, Office Equipment, Information and Communication &amp; Technology Equipment, etc. The description of accounts provided in the Chart of Accounts prescribed under the Accounting Manuals of the respective Sectors, shall be used as basis in determining the proper classification of a PPE item.</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All PPE items counted shall be tagged with new property stickers containing the information provided under Paragraph 5.7 of this Circular</a:t>
            </a:r>
          </a:p>
          <a:p>
            <a:r>
              <a:rPr lang="en-US" sz="1200" kern="1200" dirty="0" smtClean="0">
                <a:solidFill>
                  <a:schemeClr val="tx1"/>
                </a:solidFill>
                <a:latin typeface="Arial" charset="0"/>
                <a:ea typeface="+mn-ea"/>
                <a:cs typeface="+mn-cs"/>
              </a:rPr>
              <a:t>The Inventory Committee shall state clearly in the </a:t>
            </a:r>
            <a:r>
              <a:rPr lang="en-US" sz="1200" kern="1200" dirty="0" err="1" smtClean="0">
                <a:solidFill>
                  <a:schemeClr val="tx1"/>
                </a:solidFill>
                <a:latin typeface="Arial" charset="0"/>
                <a:ea typeface="+mn-ea"/>
                <a:cs typeface="+mn-cs"/>
              </a:rPr>
              <a:t>lCF</a:t>
            </a:r>
            <a:r>
              <a:rPr lang="en-US" sz="1200" kern="1200" dirty="0" smtClean="0">
                <a:solidFill>
                  <a:schemeClr val="tx1"/>
                </a:solidFill>
                <a:latin typeface="Arial" charset="0"/>
                <a:ea typeface="+mn-ea"/>
                <a:cs typeface="+mn-cs"/>
              </a:rPr>
              <a:t> the condition of the PPEs, such as: in good condition, needing repair, unserviceable, obsolete, no longer needed, not used since purchase, etc</a:t>
            </a: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PPEs found at station or items not included </a:t>
            </a:r>
            <a:r>
              <a:rPr lang="en-US" sz="1200" kern="1200" dirty="0" err="1" smtClean="0">
                <a:solidFill>
                  <a:schemeClr val="tx1"/>
                </a:solidFill>
                <a:latin typeface="Arial" charset="0"/>
                <a:ea typeface="+mn-ea"/>
                <a:cs typeface="+mn-cs"/>
              </a:rPr>
              <a:t>i</a:t>
            </a:r>
            <a:r>
              <a:rPr lang="en-US" sz="1200" kern="1200" dirty="0" smtClean="0">
                <a:solidFill>
                  <a:schemeClr val="tx1"/>
                </a:solidFill>
                <a:latin typeface="Arial" charset="0"/>
                <a:ea typeface="+mn-ea"/>
                <a:cs typeface="+mn-cs"/>
              </a:rPr>
              <a:t> n the inventory working papers, but there is reasonable basis to consider the same as owned by the agency, shall likewise be included in the physical count and tagged with property stickers. These items shall be described as "found at station" which shall be indicated under the "Remarks" column of the ICF.</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Prepared by:	Reviewed by: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Concerned Inventory Committee Member</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Chairman, Inventory Committee</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Date:</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PPEs included in the inventory working papers but are not found during the physical count shall be considered as non-existing/missing 	PPEs per physical count. These items shall be described as </a:t>
            </a:r>
            <a:r>
              <a:rPr lang="en-US" sz="900" kern="1200" dirty="0" smtClean="0">
                <a:solidFill>
                  <a:schemeClr val="tx1"/>
                </a:solidFill>
                <a:latin typeface="Arial" charset="0"/>
                <a:ea typeface="+mn-ea"/>
                <a:cs typeface="+mn-cs"/>
              </a:rPr>
              <a:t>"</a:t>
            </a:r>
            <a:r>
              <a:rPr lang="en-US" sz="1200" kern="1200" dirty="0" smtClean="0">
                <a:solidFill>
                  <a:schemeClr val="tx1"/>
                </a:solidFill>
                <a:latin typeface="Arial" charset="0"/>
                <a:ea typeface="+mn-ea"/>
                <a:cs typeface="+mn-cs"/>
              </a:rPr>
              <a:t>existing" or "missing" which shall be indicated under the "Remarks" column of the ICF.</a:t>
            </a:r>
            <a:endParaRPr lang="en-US" sz="1050" kern="1200" dirty="0" smtClean="0">
              <a:solidFill>
                <a:schemeClr val="tx1"/>
              </a:solidFill>
              <a:latin typeface="Arial" charset="0"/>
              <a:ea typeface="+mn-ea"/>
              <a:cs typeface="+mn-cs"/>
            </a:endParaRP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Other relevant information on each PPE item shall also be stated under the "Remarks" column of the l CF.</a:t>
            </a:r>
            <a:endParaRPr lang="en-US" sz="105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Upon completion of the physical count, the Inventory Committee shall prepare the RPCPPE, using the prescribed format under the Accounting Manuals of the respective Sectors.</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Prepared by:	Reviewed by: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Concerned Inventory Committee Member</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Chairman, Inventory Committee</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Date:</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7540CD25-222F-4E99-9E0B-9FAB5187553E}" type="slidenum">
              <a:rPr lang="en-US" altLang="en-US" smtClean="0"/>
              <a:pPr/>
              <a:t>21</a:t>
            </a:fld>
            <a:endParaRPr lang="en-US" alt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alt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unit value of articles/items counted shall be taken from PPELCs/ Subsidiary Legers (SLs) or, if not available, from Property Cards or other proper records.</a:t>
            </a:r>
            <a:endParaRPr lang="en-US" sz="1050" kern="1200" dirty="0" smtClean="0">
              <a:solidFill>
                <a:schemeClr val="tx1"/>
              </a:solidFill>
              <a:latin typeface="Arial" charset="0"/>
              <a:ea typeface="+mn-ea"/>
              <a:cs typeface="+mn-cs"/>
            </a:endParaRP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In case no such information could be found </a:t>
            </a:r>
            <a:r>
              <a:rPr lang="en-US" sz="1200" kern="1200" dirty="0" err="1" smtClean="0">
                <a:solidFill>
                  <a:schemeClr val="tx1"/>
                </a:solidFill>
                <a:latin typeface="Arial" charset="0"/>
                <a:ea typeface="+mn-ea"/>
                <a:cs typeface="+mn-cs"/>
              </a:rPr>
              <a:t>i</a:t>
            </a:r>
            <a:r>
              <a:rPr lang="en-US" sz="1200" kern="1200" dirty="0" smtClean="0">
                <a:solidFill>
                  <a:schemeClr val="tx1"/>
                </a:solidFill>
                <a:latin typeface="Arial" charset="0"/>
                <a:ea typeface="+mn-ea"/>
                <a:cs typeface="+mn-cs"/>
              </a:rPr>
              <a:t> n both accounting and property records such as for PPE items found at station, the unit cost/value shall be established, as follows:</a:t>
            </a:r>
            <a:endParaRPr lang="en-US" sz="1050" kern="1200" dirty="0" smtClean="0">
              <a:solidFill>
                <a:schemeClr val="tx1"/>
              </a:solidFill>
              <a:latin typeface="Arial" charset="0"/>
              <a:ea typeface="+mn-ea"/>
              <a:cs typeface="+mn-cs"/>
            </a:endParaRPr>
          </a:p>
          <a:p>
            <a:pPr marL="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Cost/value may be assigned by the Inventory Committee based on the market/fair value of the item. The cost/value of a similar item in the RPCPPE may also be used by the Inventory Committee.</a:t>
            </a:r>
            <a:endParaRPr lang="en-US" sz="105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If there are items for which market/fair value could not be easily determined by the Inventory Committee, their fair value shall be determined by appraisal</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The Property and Accounting Units shall undertake collaborative procedures to ensure that all PPEs included in the RPCPPE are duly recorded in their respective records and that the Property Cards (PCs) maintained by the Property Unit and the PPELCs maintained by the Accounting Unit are reconciled. The reconciliation shall be completed within ten (10) days from rendition of the RPCPPE by the Inventory Committee. The following procedures shall be observed:</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3"/>
            <a:r>
              <a:rPr lang="en-US" sz="1200" kern="1200" dirty="0" smtClean="0">
                <a:solidFill>
                  <a:schemeClr val="tx1"/>
                </a:solidFill>
                <a:latin typeface="Arial" charset="0"/>
                <a:ea typeface="+mn-ea"/>
                <a:cs typeface="+mn-cs"/>
              </a:rPr>
              <a:t>Ensure that the Property Cards (PCs) are updated by posting all unrecorded acquisition/receipt, issue/transfer and disposal of PPE, if any;</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a List of PPEs Found at Station for those items described as "found at station" in the RPCPPE, using the format in Annex B of this Circular, and submit to the Accounting Unit for recording in the books of accounts;</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PCs for items of PPEs found at station;</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a List of Non-Existing/Missing PPEs for items described as "non-existing " or "missing" in the RPCPPE as well as for those with PCs and Property Acknowledgement Receipts (PARs) on file but not included in the RPCPPE, following the format in Annex C of this Circular;</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Follow the procedures for the disposition of non-existing/missing PPEs provided under Paragraph 7 of this Circular;</a:t>
            </a:r>
            <a:endParaRPr lang="en-US" sz="105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f. </a:t>
            </a:r>
            <a:r>
              <a:rPr lang="en-US" sz="1200" kern="1200" dirty="0" smtClean="0">
                <a:solidFill>
                  <a:schemeClr val="tx1"/>
                </a:solidFill>
                <a:latin typeface="Arial" charset="0"/>
                <a:ea typeface="+mn-ea"/>
                <a:cs typeface="+mn-cs"/>
              </a:rPr>
              <a:t>Work together with the Accounting Unit to reconcile the PCs with the   PELCs maintained by the Accounting Unit</a:t>
            </a:r>
            <a:r>
              <a:rPr lang="en-US" sz="1050" kern="1200" dirty="0" smtClean="0">
                <a:solidFill>
                  <a:schemeClr val="tx1"/>
                </a:solidFill>
                <a:latin typeface="Arial" charset="0"/>
                <a:ea typeface="+mn-ea"/>
                <a:cs typeface="+mn-cs"/>
              </a:rPr>
              <a:t>;</a:t>
            </a:r>
          </a:p>
          <a:p>
            <a:pPr lvl="0"/>
            <a:r>
              <a:rPr lang="en-US" sz="1200" kern="1200" dirty="0" smtClean="0">
                <a:solidFill>
                  <a:schemeClr val="tx1"/>
                </a:solidFill>
                <a:latin typeface="Arial" charset="0"/>
                <a:ea typeface="+mn-ea"/>
                <a:cs typeface="+mn-cs"/>
              </a:rPr>
              <a:t>Renew all PARs; and</a:t>
            </a:r>
            <a:endParaRPr lang="en-US" sz="105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Prepare the Inventory and Inspection Report of Unserviceable Property (IIRUP) using the format prescribed under the Accounting Manuals of the respective Sectors for all PPEs found unserviceable, obsolete and/or no longer needed.</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This Circular prescribes the guidelines and procedures on inventory taking, recognition of those found at station and disposition for non-existing/missing PPE items for.-time cleansing of PPE accounts of government agencies to establish   PPE balances that are verifiable as to existence, condition and accountability.</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3"/>
            <a:r>
              <a:rPr lang="en-US" sz="1200" kern="1200" dirty="0" smtClean="0">
                <a:solidFill>
                  <a:schemeClr val="tx1"/>
                </a:solidFill>
                <a:latin typeface="Arial" charset="0"/>
                <a:ea typeface="+mn-ea"/>
                <a:cs typeface="+mn-cs"/>
              </a:rPr>
              <a:t>Ensure that the Property Cards (PCs) are updated by posting all unrecorded acquisition/receipt, issue/transfer and disposal of PPE, if any;</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a List of PPEs Found at Station for those items described as "found at station" in the RPCPPE, using the format in Annex B of this Circular, and submit to the Accounting Unit for recording in the books of accounts;</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PCs for items of PPEs found at station;</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Prepare a List of Non-Existing/Missing PPEs for items described as "non-existing " or "missing" in the RPCPPE as well as for those with PCs and Property Acknowledgement Receipts (PARs) on file but not included in the RPCPPE, following the format in Annex C of this Circular;</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Follow the procedures for the disposition of non-existing/missing PPEs provided under Paragraph 7 of this Circular;</a:t>
            </a:r>
            <a:endParaRPr lang="en-US" sz="105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f. </a:t>
            </a:r>
            <a:r>
              <a:rPr lang="en-US" sz="1200" kern="1200" dirty="0" smtClean="0">
                <a:solidFill>
                  <a:schemeClr val="tx1"/>
                </a:solidFill>
                <a:latin typeface="Arial" charset="0"/>
                <a:ea typeface="+mn-ea"/>
                <a:cs typeface="+mn-cs"/>
              </a:rPr>
              <a:t>Work together with the Accounting Unit to reconcile the PCs with the   PELCs maintained by the Accounting Unit</a:t>
            </a:r>
            <a:r>
              <a:rPr lang="en-US" sz="1050" kern="1200" dirty="0" smtClean="0">
                <a:solidFill>
                  <a:schemeClr val="tx1"/>
                </a:solidFill>
                <a:latin typeface="Arial" charset="0"/>
                <a:ea typeface="+mn-ea"/>
                <a:cs typeface="+mn-cs"/>
              </a:rPr>
              <a:t>;</a:t>
            </a:r>
          </a:p>
          <a:p>
            <a:pPr lvl="0"/>
            <a:r>
              <a:rPr lang="en-US" sz="1200" kern="1200" dirty="0" smtClean="0">
                <a:solidFill>
                  <a:schemeClr val="tx1"/>
                </a:solidFill>
                <a:latin typeface="Arial" charset="0"/>
                <a:ea typeface="+mn-ea"/>
                <a:cs typeface="+mn-cs"/>
              </a:rPr>
              <a:t>Renew all PARs; and</a:t>
            </a:r>
            <a:endParaRPr lang="en-US" sz="105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Prepare the Inventory and Inspection Report of Unserviceable Property (IIRUP) using the format prescribed under the Accounting Manuals of the respective Sectors for all PPEs found unserviceable, obsolete and/or no longer needed.</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3"/>
            <a:r>
              <a:rPr lang="en-US" sz="1200" kern="1200" dirty="0" smtClean="0">
                <a:solidFill>
                  <a:schemeClr val="tx1"/>
                </a:solidFill>
                <a:latin typeface="Arial" charset="0"/>
                <a:ea typeface="+mn-ea"/>
                <a:cs typeface="+mn-cs"/>
              </a:rPr>
              <a:t>Take up the necessary accounting entries to recognize PPEs found at station and prepare/maintain corresponding PPELCs based on the List of PPEs Found at Station;</a:t>
            </a:r>
            <a:endParaRPr lang="en-US" sz="105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a:r>
            <a:r>
              <a:rPr lang="en-US" sz="1000" kern="1200" dirty="0" smtClean="0">
                <a:solidFill>
                  <a:schemeClr val="tx1"/>
                </a:solidFill>
                <a:latin typeface="Arial" charset="0"/>
                <a:ea typeface="+mn-ea"/>
                <a:cs typeface="+mn-cs"/>
              </a:rPr>
              <a:t>b. </a:t>
            </a:r>
            <a:r>
              <a:rPr lang="en-US" sz="1200" kern="1200" dirty="0" smtClean="0">
                <a:solidFill>
                  <a:schemeClr val="tx1"/>
                </a:solidFill>
                <a:latin typeface="Arial" charset="0"/>
                <a:ea typeface="+mn-ea"/>
                <a:cs typeface="+mn-cs"/>
              </a:rPr>
              <a:t>Take up the necessary accounting entries to recognize loss of PPE and to set up the corresponding receivables from the concerned accountable officer/ personnel, pursuant to Paragraph s 7.8 and 7.9 of this Circular; </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3"/>
            <a:r>
              <a:rPr lang="en-US" sz="1200" kern="1200" dirty="0" smtClean="0">
                <a:solidFill>
                  <a:schemeClr val="tx1"/>
                </a:solidFill>
                <a:latin typeface="Arial" charset="0"/>
                <a:ea typeface="+mn-ea"/>
                <a:cs typeface="+mn-cs"/>
              </a:rPr>
              <a:t>Take up the necessary accounting entries to recognize PPEs found at station and prepare/maintain corresponding PPELCs based on the List of PPEs Found at Station;</a:t>
            </a:r>
            <a:endParaRPr lang="en-US" sz="1050" kern="1200" dirty="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a:t>
            </a:r>
            <a:r>
              <a:rPr lang="en-US" sz="1000" kern="1200" smtClean="0">
                <a:solidFill>
                  <a:schemeClr val="tx1"/>
                </a:solidFill>
                <a:latin typeface="Arial" charset="0"/>
                <a:ea typeface="+mn-ea"/>
                <a:cs typeface="+mn-cs"/>
              </a:rPr>
              <a:t>b</a:t>
            </a:r>
            <a:r>
              <a:rPr lang="en-US" sz="1000"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Take up the necessary accounting entries to recognize loss of PPE and to set up the corresponding receivables from the concerned accountable officer/ personnel, pursuant to Paragraph s 7.8 and 7.9 of this Circular; </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Verify if the PPE items were already disposed with supporting IIRUP or transferred/donated to other government agencies with supporting Property Transfer Report (PTR); and</a:t>
            </a:r>
          </a:p>
          <a:p>
            <a:pPr lvl="3"/>
            <a:r>
              <a:rPr lang="en-US" sz="1200" kern="1200" dirty="0" smtClean="0">
                <a:solidFill>
                  <a:schemeClr val="tx1"/>
                </a:solidFill>
                <a:latin typeface="Arial" charset="0"/>
                <a:ea typeface="+mn-ea"/>
                <a:cs typeface="+mn-cs"/>
              </a:rPr>
              <a:t>Submit to the Accounting Unit the original copies of the IIRUP and PTRs covering disposed and transferred PPE items, for recording in the book s of accounts.</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Head of the Property Unit shall be responsible in determining the person/s accountable for non-existing/missing PPEs not otherwise disposed or transferred. The accountability shall be verified from the Property Unit's file/copy of the PARs, PCs and other available property records.</a:t>
            </a:r>
          </a:p>
          <a:p>
            <a:pPr lvl="3"/>
            <a:r>
              <a:rPr lang="en-US" sz="1200" kern="1200" dirty="0" smtClean="0">
                <a:solidFill>
                  <a:schemeClr val="tx1"/>
                </a:solidFill>
                <a:latin typeface="Arial" charset="0"/>
                <a:ea typeface="+mn-ea"/>
                <a:cs typeface="+mn-cs"/>
              </a:rPr>
              <a:t>If there is a pending Request for Relief for any of the non-existing/missing PPEs, such fact shall be indicated under the "Remarks" column of the list</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Property Unit shall inform the Head of the Agency of the non­ existing/ missing PPEs without pending Request for Relief and shall prepare letters addressed each concerned AO/personnel demanding the production of the PPE he/she is accountable for. The AO/personnel shall be given five (5) calendar  days  to respond to the demand letter.</a:t>
            </a: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Verify if the PPE items were already disposed with supporting IIRUP or transferred/donated to other government agencies with supporting Property Transfer Report (PTR); and</a:t>
            </a:r>
          </a:p>
          <a:p>
            <a:pPr lvl="3"/>
            <a:r>
              <a:rPr lang="en-US" sz="1200" kern="1200" dirty="0" smtClean="0">
                <a:solidFill>
                  <a:schemeClr val="tx1"/>
                </a:solidFill>
                <a:latin typeface="Arial" charset="0"/>
                <a:ea typeface="+mn-ea"/>
                <a:cs typeface="+mn-cs"/>
              </a:rPr>
              <a:t>Submit to the Accounting Unit the original copies of the IIRUP and PTRs covering disposed and transferred PPE items, for recording in the book s of accounts.</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Head of the Property Unit shall be responsible in determining the person/s accountable for non-existing/missing PPEs not otherwise disposed or transferred. The accountability shall be verified from the Property Unit's file/copy of the PARs, PCs and other available property records.</a:t>
            </a:r>
          </a:p>
          <a:p>
            <a:pPr lvl="3"/>
            <a:r>
              <a:rPr lang="en-US" sz="1200" kern="1200" dirty="0" smtClean="0">
                <a:solidFill>
                  <a:schemeClr val="tx1"/>
                </a:solidFill>
                <a:latin typeface="Arial" charset="0"/>
                <a:ea typeface="+mn-ea"/>
                <a:cs typeface="+mn-cs"/>
              </a:rPr>
              <a:t>If there is a pending Request for Relief for any of the non-existing/missing PPEs, such fact shall be indicated under the "Remarks" column of the list</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Property Unit shall inform the Head of the Agency of the non­ existing/ missing PPEs without pending Request for Relief and shall prepare letters addressed each concerned AO/personnel demanding the production of the PPE he/she is accountable for. The AO/personnel shall be given five (5) calendar  days  to respond to the demand letter.</a:t>
            </a: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Property Unit shall inform the Head of the Agency of the non­ existing/ missing PPEs without pending Request for Relief and shall prepare letters addressed each concerned AO/personnel demanding the production of the PPE he/she is accountable for. The AO/personnel shall be given five (5) calendar  days  to respond to the demand letter.</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demand letters shall be signed by the Head of the Agency or designated representative and immediately issued by the Property Unit to the concerned accountable officers/personnel.</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the accountable officer/personnel can produce the PPE item demanded, the Property Unit shall indicate under the "Remark s" column of the List of Non-Existing PPEs that the item was "produced/presented upon demand" and, subsequently, inform the Inventory Committee of such changes in order to amend the RPCPPE.</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the accountable officer/personnel is unable to produce the PPE item, such fact shall be indicated under the "Remarks" column of the List of Non­ Existing PPEs.</a:t>
            </a:r>
          </a:p>
          <a:p>
            <a:pPr marL="1371600" marR="0" lvl="3"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The Accounting Unit shall take up the necessary accounting entries to recognize in the books of accounts the loss of PPE and to set up the corresponding receivables from concerned accountable officers/personnel for the non-existing/missing PPEs that could not be produced upon demand. It shall likewise check if appropriate accounting entries were already taken up recognizing the Joss of PPE and setting up of accountability for those with pending   Requests for Relief, otherwise,   it  shall  effect  the  necessary accounting entries.</a:t>
            </a:r>
            <a:endParaRPr lang="en-US" sz="105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a:r>
            <a:endParaRPr lang="en-US" sz="8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amount to be set up as receivables over the loss of depreciable assets shall be based on depreciated replacement cost, which is replacement cost (current market price) less accumulated depreciation calculated on the basis of replacement cost.</a:t>
            </a:r>
            <a:endParaRPr lang="en-US" sz="1050" kern="1200" dirty="0" smtClean="0">
              <a:solidFill>
                <a:schemeClr val="tx1"/>
              </a:solidFill>
              <a:latin typeface="Arial" charset="0"/>
              <a:ea typeface="+mn-ea"/>
              <a:cs typeface="+mn-cs"/>
            </a:endParaRP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Head of the Agency shall cause the conduct of an investigation to determine the last known location/office where the missing PPE items were issued/installed, person accountable, circumstances of the loss, and the persons responsible for the loss, among others;</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accountability/responsibility over the missing PPE was pinpointed after investigation, demand shall be made from the accountable personnel concerned to produce the item or pay the depreciated replacement cost thereof; </a:t>
            </a:r>
          </a:p>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Accounting Unit shall be furnished the certified copy of the investigation report and demand letter to be used as basis to recognize loss of PPE and to set up the corresponding receivables from the concerned accountable officer/personnel; and</a:t>
            </a: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371600" marR="0" lvl="3"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If accountability/responsibility over the missing PPE could not be pinpointed after investigation, authority for </a:t>
            </a:r>
            <a:r>
              <a:rPr lang="en-US" sz="1200" kern="1200" dirty="0" err="1" smtClean="0">
                <a:solidFill>
                  <a:schemeClr val="tx1"/>
                </a:solidFill>
                <a:latin typeface="Arial" charset="0"/>
                <a:ea typeface="+mn-ea"/>
                <a:cs typeface="+mn-cs"/>
              </a:rPr>
              <a:t>derecognition</a:t>
            </a:r>
            <a:r>
              <a:rPr lang="en-US" sz="1200" kern="1200" dirty="0" smtClean="0">
                <a:solidFill>
                  <a:schemeClr val="tx1"/>
                </a:solidFill>
                <a:latin typeface="Arial" charset="0"/>
                <a:ea typeface="+mn-ea"/>
                <a:cs typeface="+mn-cs"/>
              </a:rPr>
              <a:t> thereof from the books of accounts may be requested from the COA, in accordance with Paragraph 8 of this Circular. Pending the grant of authority by the COA, the said PPEs shall remain in the books of accounts.</a:t>
            </a:r>
          </a:p>
          <a:p>
            <a:pPr lvl="3"/>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kern="1200" dirty="0" smtClean="0">
                <a:solidFill>
                  <a:schemeClr val="tx1"/>
                </a:solidFill>
                <a:latin typeface="Arial" charset="0"/>
                <a:ea typeface="+mn-ea"/>
                <a:cs typeface="+mn-cs"/>
              </a:rPr>
              <a:t>The request shall be supported with the following documents:</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List of Non-Existing/Missing PPEs and their carrying values certified by the Heads of the Property Unit and the Accounting Un it and approved by the Head of the Agency;</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Certification by the Head of the </a:t>
            </a:r>
            <a:r>
              <a:rPr lang="en-US" sz="1100" kern="1200" dirty="0" smtClean="0">
                <a:solidFill>
                  <a:schemeClr val="tx1"/>
                </a:solidFill>
                <a:latin typeface="Arial" charset="0"/>
                <a:ea typeface="+mn-ea"/>
                <a:cs typeface="+mn-cs"/>
              </a:rPr>
              <a:t>Accounting Unit that  the  non­ </a:t>
            </a:r>
            <a:r>
              <a:rPr lang="en-US" sz="1200" kern="1200" dirty="0" smtClean="0">
                <a:solidFill>
                  <a:schemeClr val="tx1"/>
                </a:solidFill>
                <a:latin typeface="Arial" charset="0"/>
                <a:ea typeface="+mn-ea"/>
                <a:cs typeface="+mn-cs"/>
              </a:rPr>
              <a:t>existing/missing PPEs had already exceeded their estimated useful lives; and</a:t>
            </a:r>
            <a:endParaRPr lang="en-US" sz="110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Certified copy of the  report  of  investigation  conducted  pursuant  to paragraph 7.9 of this Circular.</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The Head of the Agency shall file the request for authority to derecognize non-existing/missing PPEs to the COA</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This Circular shall cover National Government Agencies, Local Government</a:t>
            </a:r>
          </a:p>
          <a:p>
            <a:r>
              <a:rPr lang="en-US" sz="1200" kern="1200" baseline="0" dirty="0" smtClean="0">
                <a:solidFill>
                  <a:schemeClr val="tx1"/>
                </a:solidFill>
                <a:latin typeface="Arial" charset="0"/>
                <a:ea typeface="+mn-ea"/>
                <a:cs typeface="+mn-cs"/>
              </a:rPr>
              <a:t>Units, and Government-</a:t>
            </a:r>
            <a:r>
              <a:rPr lang="en-US" sz="1200" kern="1200" baseline="0" dirty="0" err="1" smtClean="0">
                <a:solidFill>
                  <a:schemeClr val="tx1"/>
                </a:solidFill>
                <a:latin typeface="Arial" charset="0"/>
                <a:ea typeface="+mn-ea"/>
                <a:cs typeface="+mn-cs"/>
              </a:rPr>
              <a:t>Ow</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ned</a:t>
            </a:r>
            <a:r>
              <a:rPr lang="en-US" sz="1200" kern="1200" baseline="0" dirty="0" smtClean="0">
                <a:solidFill>
                  <a:schemeClr val="tx1"/>
                </a:solidFill>
                <a:latin typeface="Arial" charset="0"/>
                <a:ea typeface="+mn-ea"/>
                <a:cs typeface="+mn-cs"/>
              </a:rPr>
              <a:t> or Controlled Corporations.</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7</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kern="1200" dirty="0" smtClean="0">
                <a:solidFill>
                  <a:schemeClr val="tx1"/>
                </a:solidFill>
                <a:latin typeface="Arial" charset="0"/>
                <a:ea typeface="+mn-ea"/>
                <a:cs typeface="+mn-cs"/>
              </a:rPr>
              <a:t>The request shall be supported with the following documents:</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List of Non-Existing/Missing PPEs and their carrying values certified by the Heads of the Property Unit and the Accounting Un it and approved by the Head of the Agency;</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Certification by the Head of the </a:t>
            </a:r>
            <a:r>
              <a:rPr lang="en-US" sz="1100" kern="1200" dirty="0" smtClean="0">
                <a:solidFill>
                  <a:schemeClr val="tx1"/>
                </a:solidFill>
                <a:latin typeface="Arial" charset="0"/>
                <a:ea typeface="+mn-ea"/>
                <a:cs typeface="+mn-cs"/>
              </a:rPr>
              <a:t>Accounting Unit that  the  non­ </a:t>
            </a:r>
            <a:r>
              <a:rPr lang="en-US" sz="1200" kern="1200" dirty="0" smtClean="0">
                <a:solidFill>
                  <a:schemeClr val="tx1"/>
                </a:solidFill>
                <a:latin typeface="Arial" charset="0"/>
                <a:ea typeface="+mn-ea"/>
                <a:cs typeface="+mn-cs"/>
              </a:rPr>
              <a:t>existing/missing PPEs had already exceeded their estimated useful lives; and</a:t>
            </a:r>
            <a:endParaRPr lang="en-US" sz="110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Certified copy of the  report  of  investigation  conducted  pursuant  to paragraph 7.9 of this Circular.</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The Head of the Agency shall file the request for authority to derecognize non-existing/missing PPEs to the COA</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1200" kern="1200" dirty="0" smtClean="0">
                <a:solidFill>
                  <a:schemeClr val="tx1"/>
                </a:solidFill>
                <a:latin typeface="Arial" charset="0"/>
                <a:ea typeface="+mn-ea"/>
                <a:cs typeface="+mn-cs"/>
              </a:rPr>
              <a:t>The request shall be supported with the following documents:</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List of Non-Existing/Missing PPEs and their carrying values certified by the Heads of the Property Unit and the Accounting Un it and approved by the Head of the Agency;</a:t>
            </a:r>
            <a:endParaRPr lang="en-US" sz="105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Certification by the Head of the </a:t>
            </a:r>
            <a:r>
              <a:rPr lang="en-US" sz="1100" kern="1200" dirty="0" smtClean="0">
                <a:solidFill>
                  <a:schemeClr val="tx1"/>
                </a:solidFill>
                <a:latin typeface="Arial" charset="0"/>
                <a:ea typeface="+mn-ea"/>
                <a:cs typeface="+mn-cs"/>
              </a:rPr>
              <a:t>Accounting Unit that  the  non­ </a:t>
            </a:r>
            <a:r>
              <a:rPr lang="en-US" sz="1200" kern="1200" dirty="0" smtClean="0">
                <a:solidFill>
                  <a:schemeClr val="tx1"/>
                </a:solidFill>
                <a:latin typeface="Arial" charset="0"/>
                <a:ea typeface="+mn-ea"/>
                <a:cs typeface="+mn-cs"/>
              </a:rPr>
              <a:t>existing/missing PPEs had already exceeded their estimated useful lives; and</a:t>
            </a:r>
            <a:endParaRPr lang="en-US" sz="1100" kern="1200" dirty="0" smtClean="0">
              <a:solidFill>
                <a:schemeClr val="tx1"/>
              </a:solidFill>
              <a:latin typeface="Arial" charset="0"/>
              <a:ea typeface="+mn-ea"/>
              <a:cs typeface="+mn-cs"/>
            </a:endParaRPr>
          </a:p>
          <a:p>
            <a:pPr lvl="2"/>
            <a:r>
              <a:rPr lang="en-US" sz="1200" kern="1200" dirty="0" smtClean="0">
                <a:solidFill>
                  <a:schemeClr val="tx1"/>
                </a:solidFill>
                <a:latin typeface="Arial" charset="0"/>
                <a:ea typeface="+mn-ea"/>
                <a:cs typeface="+mn-cs"/>
              </a:rPr>
              <a:t>Certified copy of the  report  of  investigation  conducted  pursuant  to paragraph 7.9 of this Circular.</a:t>
            </a:r>
            <a:endParaRPr lang="en-US" sz="1050" kern="1200" dirty="0" smtClean="0">
              <a:solidFill>
                <a:schemeClr val="tx1"/>
              </a:solidFill>
              <a:latin typeface="Arial" charset="0"/>
              <a:ea typeface="+mn-ea"/>
              <a:cs typeface="+mn-cs"/>
            </a:endParaRPr>
          </a:p>
          <a:p>
            <a:pPr lvl="3"/>
            <a:r>
              <a:rPr lang="en-US" sz="1200" kern="1200" dirty="0" smtClean="0">
                <a:solidFill>
                  <a:schemeClr val="tx1"/>
                </a:solidFill>
                <a:latin typeface="Arial" charset="0"/>
                <a:ea typeface="+mn-ea"/>
                <a:cs typeface="+mn-cs"/>
              </a:rPr>
              <a:t>The Head of the Agency shall file the request for authority to derecognize non-existing/missing PPEs to the COA</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Prepared by:	Reviewed by:</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Concerned Inventory Committee Member</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u="sng" kern="1200" dirty="0" smtClean="0">
                <a:solidFill>
                  <a:schemeClr val="tx1"/>
                </a:solidFill>
                <a:latin typeface="Arial" charset="0"/>
                <a:ea typeface="+mn-ea"/>
                <a:cs typeface="+mn-cs"/>
              </a:rPr>
              <a:t>Printed Name and Signature</a:t>
            </a:r>
            <a:r>
              <a:rPr lang="en-US" sz="1200" kern="1200" dirty="0" smtClean="0">
                <a:solidFill>
                  <a:schemeClr val="tx1"/>
                </a:solidFill>
                <a:latin typeface="Arial" charset="0"/>
                <a:ea typeface="+mn-ea"/>
                <a:cs typeface="+mn-cs"/>
              </a:rPr>
              <a:t> Chairman, Inventory Committee</a:t>
            </a:r>
          </a:p>
          <a:p>
            <a:r>
              <a:rPr lang="en-US" sz="1200" kern="1200" dirty="0" smtClean="0">
                <a:solidFill>
                  <a:schemeClr val="tx1"/>
                </a:solidFill>
                <a:latin typeface="Arial" charset="0"/>
                <a:ea typeface="+mn-ea"/>
                <a:cs typeface="+mn-cs"/>
              </a:rPr>
              <a:t/>
            </a:r>
            <a:br>
              <a:rPr lang="en-US" sz="1200" kern="1200" dirty="0" smtClean="0">
                <a:solidFill>
                  <a:schemeClr val="tx1"/>
                </a:solidFill>
                <a:latin typeface="Arial" charset="0"/>
                <a:ea typeface="+mn-ea"/>
                <a:cs typeface="+mn-cs"/>
              </a:rPr>
            </a:br>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Date:</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Prepare a Journal Entry Voucher within fifteen (15) working days upon receipt of the decision granting the authority to derecognize PPEs, for approval of the Head of the Agency, effect the necessary accounting entries in the books of accounts, and enter the acquisition cost of the derecognized PPEs and their carrying values in the Registry of Derecognized PPEs (RDPPE), using the format in Annex D of this Circular;</a:t>
            </a:r>
          </a:p>
          <a:p>
            <a:pPr lvl="1"/>
            <a:r>
              <a:rPr lang="en-US" sz="1200" kern="1200" dirty="0" smtClean="0">
                <a:solidFill>
                  <a:schemeClr val="tx1"/>
                </a:solidFill>
                <a:latin typeface="Arial" charset="0"/>
                <a:ea typeface="+mn-ea"/>
                <a:cs typeface="+mn-cs"/>
              </a:rPr>
              <a:t>Submit the JEV to the COA ATL, supported with the certified copies of the approved request for </a:t>
            </a:r>
            <a:r>
              <a:rPr lang="en-US" sz="1200" kern="1200" dirty="0" err="1" smtClean="0">
                <a:solidFill>
                  <a:schemeClr val="tx1"/>
                </a:solidFill>
                <a:latin typeface="Arial" charset="0"/>
                <a:ea typeface="+mn-ea"/>
                <a:cs typeface="+mn-cs"/>
              </a:rPr>
              <a:t>derecognition</a:t>
            </a:r>
            <a:r>
              <a:rPr lang="en-US" sz="1200" kern="1200" dirty="0" smtClean="0">
                <a:solidFill>
                  <a:schemeClr val="tx1"/>
                </a:solidFill>
                <a:latin typeface="Arial" charset="0"/>
                <a:ea typeface="+mn-ea"/>
                <a:cs typeface="+mn-cs"/>
              </a:rPr>
              <a:t> including the records/documents </a:t>
            </a:r>
            <a:r>
              <a:rPr lang="en-US" sz="1200" kern="1200" dirty="0" err="1" smtClean="0">
                <a:solidFill>
                  <a:schemeClr val="tx1"/>
                </a:solidFill>
                <a:latin typeface="Arial" charset="0"/>
                <a:ea typeface="+mn-ea"/>
                <a:cs typeface="+mn-cs"/>
              </a:rPr>
              <a:t>pertaini</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ng</a:t>
            </a:r>
            <a:r>
              <a:rPr lang="en-US" sz="1200" kern="1200" dirty="0" smtClean="0">
                <a:solidFill>
                  <a:schemeClr val="tx1"/>
                </a:solidFill>
                <a:latin typeface="Arial" charset="0"/>
                <a:ea typeface="+mn-ea"/>
                <a:cs typeface="+mn-cs"/>
              </a:rPr>
              <a:t>  thereto</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Keep as permanent file, the RDPPE and copy of the approved request for </a:t>
            </a:r>
            <a:r>
              <a:rPr lang="en-US" sz="1200" kern="1200" dirty="0" err="1" smtClean="0">
                <a:solidFill>
                  <a:schemeClr val="tx1"/>
                </a:solidFill>
                <a:latin typeface="Arial" charset="0"/>
                <a:ea typeface="+mn-ea"/>
                <a:cs typeface="+mn-cs"/>
              </a:rPr>
              <a:t>derecognition</a:t>
            </a:r>
            <a:r>
              <a:rPr lang="en-US" sz="1200" kern="1200" dirty="0" smtClean="0">
                <a:solidFill>
                  <a:schemeClr val="tx1"/>
                </a:solidFill>
                <a:latin typeface="Arial" charset="0"/>
                <a:ea typeface="+mn-ea"/>
                <a:cs typeface="+mn-cs"/>
              </a:rPr>
              <a:t> including the records/documents pertaining thereto; and</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Provide appropriate disclosure on the derecognized PPEs in the Notes to the Financial Statements.</a:t>
            </a:r>
          </a:p>
          <a:p>
            <a:pPr lvl="1"/>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After the cut-off date set by the Inventory Committee in the PIP, the Accounting and Property Units of government agencies shall ensure that the proper accounting and reporting procedures for all acquisition/receipt/ issue/ transfer/ disposal of PPEs pursuant to the Accounting Manuals of respect                                                                                                 </a:t>
            </a:r>
            <a:r>
              <a:rPr lang="en-US" sz="1200" kern="1200" dirty="0" err="1" smtClean="0">
                <a:solidFill>
                  <a:schemeClr val="tx1"/>
                </a:solidFill>
                <a:latin typeface="Arial" charset="0"/>
                <a:ea typeface="+mn-ea"/>
                <a:cs typeface="+mn-cs"/>
              </a:rPr>
              <a:t>ive</a:t>
            </a:r>
            <a:r>
              <a:rPr lang="en-US" sz="1200" kern="1200" dirty="0" smtClean="0">
                <a:solidFill>
                  <a:schemeClr val="tx1"/>
                </a:solidFill>
                <a:latin typeface="Arial" charset="0"/>
                <a:ea typeface="+mn-ea"/>
                <a:cs typeface="+mn-cs"/>
              </a:rPr>
              <a:t> Sectors, and other relevant laws, rules and regulations are strictly followed. This Circular is issued for one-time cleansing of PPE account balances; thus, in no case shall the herein procedures be used to further derecognize non-existing/missing PPEs and/or cleanse subsequent discrepancies or </a:t>
            </a:r>
            <a:r>
              <a:rPr lang="en-US" sz="1200" kern="1200" dirty="0" err="1" smtClean="0">
                <a:solidFill>
                  <a:schemeClr val="tx1"/>
                </a:solidFill>
                <a:latin typeface="Arial" charset="0"/>
                <a:ea typeface="+mn-ea"/>
                <a:cs typeface="+mn-cs"/>
              </a:rPr>
              <a:t>unreconciled</a:t>
            </a:r>
            <a:r>
              <a:rPr lang="en-US" sz="1200" kern="1200" dirty="0" smtClean="0">
                <a:solidFill>
                  <a:schemeClr val="tx1"/>
                </a:solidFill>
                <a:latin typeface="Arial" charset="0"/>
                <a:ea typeface="+mn-ea"/>
                <a:cs typeface="+mn-cs"/>
              </a:rPr>
              <a:t> balances in PPE accounts.</a:t>
            </a: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40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PH" smtClean="0"/>
          </a:p>
        </p:txBody>
      </p:sp>
      <p:sp>
        <p:nvSpPr>
          <p:cNvPr id="89092" name="Slide Number Placeholder 3"/>
          <p:cNvSpPr>
            <a:spLocks noGrp="1"/>
          </p:cNvSpPr>
          <p:nvPr>
            <p:ph type="sldNum" sz="quarter" idx="5"/>
          </p:nvPr>
        </p:nvSpPr>
        <p:spPr>
          <a:noFill/>
        </p:spPr>
        <p:txBody>
          <a:bodyPr/>
          <a:lstStyle/>
          <a:p>
            <a:pPr marL="0" marR="0" lvl="0" indent="0" algn="r" defTabSz="931863" rtl="0" eaLnBrk="1" fontAlgn="base" latinLnBrk="0" hangingPunct="1">
              <a:lnSpc>
                <a:spcPct val="100000"/>
              </a:lnSpc>
              <a:spcBef>
                <a:spcPct val="0"/>
              </a:spcBef>
              <a:spcAft>
                <a:spcPct val="0"/>
              </a:spcAft>
              <a:buClrTx/>
              <a:buSzTx/>
              <a:buFontTx/>
              <a:buNone/>
              <a:tabLst/>
              <a:defRPr/>
            </a:pPr>
            <a:fld id="{6FCF7EDB-1B78-4A08-AE51-CAB593EF89C2}"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31863" rtl="0" eaLnBrk="1" fontAlgn="base" latinLnBrk="0" hangingPunct="1">
                <a:lnSpc>
                  <a:spcPct val="100000"/>
                </a:lnSpc>
                <a:spcBef>
                  <a:spcPct val="0"/>
                </a:spcBef>
                <a:spcAft>
                  <a:spcPct val="0"/>
                </a:spcAft>
                <a:buClrTx/>
                <a:buSzTx/>
                <a:buFontTx/>
                <a:buNone/>
                <a:tabLst/>
                <a:defRPr/>
              </a:pPr>
              <a:t>43</a:t>
            </a:fld>
            <a:endPar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40713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316922B-3AC1-464D-AEE6-6541B0B675F2}"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cs typeface="Arial" panose="020B0604020202020204" pitchFamily="34" charset="0"/>
              </a:rPr>
              <a:t>How are these done?</a:t>
            </a:r>
          </a:p>
          <a:p>
            <a:r>
              <a:rPr lang="en-US" altLang="en-US" smtClean="0">
                <a:latin typeface="Arial" panose="020B0604020202020204" pitchFamily="34" charset="0"/>
                <a:cs typeface="Arial" panose="020B0604020202020204" pitchFamily="34" charset="0"/>
              </a:rPr>
              <a:t>Form used in the transfer from one agency to another =</a:t>
            </a:r>
          </a:p>
          <a:p>
            <a:r>
              <a:rPr lang="en-US" altLang="en-US" smtClean="0">
                <a:latin typeface="Arial" panose="020B0604020202020204" pitchFamily="34" charset="0"/>
                <a:cs typeface="Arial" panose="020B0604020202020204" pitchFamily="34" charset="0"/>
              </a:rPr>
              <a:t>From outgoing to incoming</a:t>
            </a:r>
          </a:p>
          <a:p>
            <a:r>
              <a:rPr lang="en-US" altLang="en-US" smtClean="0">
                <a:latin typeface="Arial" panose="020B0604020202020204" pitchFamily="34" charset="0"/>
                <a:cs typeface="Arial" panose="020B0604020202020204" pitchFamily="34" charset="0"/>
              </a:rPr>
              <a:t>Form used in the transfer from one accountable officer to another =</a:t>
            </a:r>
          </a:p>
        </p:txBody>
      </p:sp>
    </p:spTree>
    <p:extLst>
      <p:ext uri="{BB962C8B-B14F-4D97-AF65-F5344CB8AC3E}">
        <p14:creationId xmlns:p14="http://schemas.microsoft.com/office/powerpoint/2010/main" val="262952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Government agency shall conduct physical count of all its PPE, whether acquired through purchase or donation, including those constructed by administration and found at station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Head of the Agency shall create an Inventory Committee composed of adequate number of members to be able to complete the physical inventory in three months or less. The Inventory Committee shall have at least one member each from the Accounting and Property Divisions/Units of the agency</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Government agency shall conduct physical count of all its PPE, whether acquired through purchase or donation, including those constructed by administration and found at station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Head of the Agency shall create an Inventory Committee composed of adequate number of members to be able to complete the physical inventory in three months or less. The </a:t>
            </a:r>
            <a:r>
              <a:rPr lang="en-US" sz="1200" kern="1200" dirty="0" err="1" smtClean="0">
                <a:solidFill>
                  <a:schemeClr val="tx1"/>
                </a:solidFill>
                <a:latin typeface="Arial" charset="0"/>
                <a:ea typeface="+mn-ea"/>
                <a:cs typeface="+mn-cs"/>
              </a:rPr>
              <a:t>Inve</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codes for PPE sub-major account groups and General Ledger account shall correspond to those provided in the Revised Chart of Accounts prescribed under the Accounting Manuals of the respective Sectors (National, Local and Corporate).</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Additional digits may be added for serial number and location/office, as necessary.</a:t>
            </a:r>
          </a:p>
          <a:p>
            <a:r>
              <a:rPr lang="en-US" sz="1200" kern="1200" dirty="0" smtClean="0">
                <a:solidFill>
                  <a:schemeClr val="tx1"/>
                </a:solidFill>
                <a:latin typeface="Arial" charset="0"/>
                <a:ea typeface="+mn-ea"/>
                <a:cs typeface="+mn-cs"/>
              </a:rPr>
              <a:t> </a:t>
            </a:r>
          </a:p>
          <a:p>
            <a:r>
              <a:rPr lang="en-US" sz="1200" kern="1200" dirty="0" err="1" smtClean="0">
                <a:solidFill>
                  <a:schemeClr val="tx1"/>
                </a:solidFill>
                <a:latin typeface="Arial" charset="0"/>
                <a:ea typeface="+mn-ea"/>
                <a:cs typeface="+mn-cs"/>
              </a:rPr>
              <a:t>ntory</a:t>
            </a:r>
            <a:r>
              <a:rPr lang="en-US" sz="1200" kern="1200" dirty="0" smtClean="0">
                <a:solidFill>
                  <a:schemeClr val="tx1"/>
                </a:solidFill>
                <a:latin typeface="Arial" charset="0"/>
                <a:ea typeface="+mn-ea"/>
                <a:cs typeface="+mn-cs"/>
              </a:rPr>
              <a:t> Committee shall have at least one member each from the Accounting and Property Divisions/Units of the agency</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Government agency shall conduct physical count of all its PPE, whether acquired through purchase or donation, including those constructed by administration and found at station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Head of the Agency shall create an Inventory Committee composed of adequate number of members to be able to complete the physical inventory in three months or less. The </a:t>
            </a:r>
            <a:r>
              <a:rPr lang="en-US" sz="1200" kern="1200" dirty="0" err="1" smtClean="0">
                <a:solidFill>
                  <a:schemeClr val="tx1"/>
                </a:solidFill>
                <a:latin typeface="Arial" charset="0"/>
                <a:ea typeface="+mn-ea"/>
                <a:cs typeface="+mn-cs"/>
              </a:rPr>
              <a:t>Inve</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codes for PPE sub-major account groups and General Ledger account shall correspond to those provided in the Revised Chart of Accounts prescribed under the Accounting Manuals of the respective Sectors (National, Local and Corporate).</a:t>
            </a:r>
          </a:p>
          <a:p>
            <a:r>
              <a:rPr lang="en-US" sz="1200" kern="1200" dirty="0" smtClean="0">
                <a:solidFill>
                  <a:schemeClr val="tx1"/>
                </a:solidFill>
                <a:latin typeface="Arial" charset="0"/>
                <a:ea typeface="+mn-ea"/>
                <a:cs typeface="+mn-cs"/>
              </a:rPr>
              <a:t> </a:t>
            </a:r>
          </a:p>
          <a:p>
            <a:r>
              <a:rPr lang="en-US" sz="1200" kern="1200" dirty="0" smtClean="0">
                <a:solidFill>
                  <a:schemeClr val="tx1"/>
                </a:solidFill>
                <a:latin typeface="Arial" charset="0"/>
                <a:ea typeface="+mn-ea"/>
                <a:cs typeface="+mn-cs"/>
              </a:rPr>
              <a:t>Additional digits may be added for serial number and location/office, as necessary.</a:t>
            </a:r>
          </a:p>
          <a:p>
            <a:r>
              <a:rPr lang="en-US" sz="1200" kern="1200" dirty="0" smtClean="0">
                <a:solidFill>
                  <a:schemeClr val="tx1"/>
                </a:solidFill>
                <a:latin typeface="Arial" charset="0"/>
                <a:ea typeface="+mn-ea"/>
                <a:cs typeface="+mn-cs"/>
              </a:rPr>
              <a:t> </a:t>
            </a:r>
          </a:p>
          <a:p>
            <a:r>
              <a:rPr lang="en-US" sz="1200" kern="1200" dirty="0" err="1" smtClean="0">
                <a:solidFill>
                  <a:schemeClr val="tx1"/>
                </a:solidFill>
                <a:latin typeface="Arial" charset="0"/>
                <a:ea typeface="+mn-ea"/>
                <a:cs typeface="+mn-cs"/>
              </a:rPr>
              <a:t>ntory</a:t>
            </a:r>
            <a:r>
              <a:rPr lang="en-US" sz="1200" kern="1200" dirty="0" smtClean="0">
                <a:solidFill>
                  <a:schemeClr val="tx1"/>
                </a:solidFill>
                <a:latin typeface="Arial" charset="0"/>
                <a:ea typeface="+mn-ea"/>
                <a:cs typeface="+mn-cs"/>
              </a:rPr>
              <a:t> Committee shall have at least one member each from the Accounting and Property Divisions/Units of the agency</a:t>
            </a:r>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Property records shall be updated based on the results of the physical inventory count and reconciled with accounting records to come up with the reconciled balances of PPE accounts to be considered as the correct balance of the agency's PPEs.</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Property records shall be updated based on the results of the physical inventory count and reconciled with accounting records to come up with the reconciled balances of PPE accounts to be considered as the correct balance of the agency's PPEs.</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members of the Inventory Committee shall be temporarily relieved of all their regular duties to devote their full time in the conduct of the physical inventory taking until the same is completed.</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Arial"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Inventory Committee shall be responsible for the actual count to ascertain the existence, completeness and condition of all PPE items owned by the government agency.</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The Property Unit shall prepare a list of PPE items which were recorded in the PPELCs but not included in the RPCPPE/Physical Inventory Report as well as PPE items which were included in the RPCPPE but not recorded in the PPELCs.</a:t>
            </a:r>
            <a:endParaRPr lang="en-US" sz="1050" kern="1200" dirty="0" smtClean="0">
              <a:solidFill>
                <a:schemeClr val="tx1"/>
              </a:solidFill>
              <a:latin typeface="Arial" charset="0"/>
              <a:ea typeface="+mn-ea"/>
              <a:cs typeface="+mn-cs"/>
            </a:endParaRPr>
          </a:p>
          <a:p>
            <a:endParaRPr lang="en-US"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n-ea"/>
                <a:cs typeface="+mn-cs"/>
              </a:rPr>
              <a:t>Both lists and the latest RPCPPE/Physical Inventory Report shall be submitted to the Inventory Committee. These documents shall be considered as inventory working papers and shall be used by the Inventory Committee as basis in preparing the PIP.</a:t>
            </a:r>
            <a:endParaRPr lang="en-US" sz="105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8D4AE2FC-665F-471B-A969-A5832F99F452}"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7.xml"/><Relationship Id="rId1" Type="http://schemas.openxmlformats.org/officeDocument/2006/relationships/vmlDrawing" Target="../drawings/vmlDrawing7.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10.xml"/><Relationship Id="rId1" Type="http://schemas.openxmlformats.org/officeDocument/2006/relationships/vmlDrawing" Target="../drawings/vmlDrawing10.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11.xml"/><Relationship Id="rId1" Type="http://schemas.openxmlformats.org/officeDocument/2006/relationships/vmlDrawing" Target="../drawings/vmlDrawing11.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wmf"/><Relationship Id="rId2" Type="http://schemas.openxmlformats.org/officeDocument/2006/relationships/control" Target="../activeX/activeX12.xml"/><Relationship Id="rId1" Type="http://schemas.openxmlformats.org/officeDocument/2006/relationships/vmlDrawing" Target="../drawings/vmlDrawing12.v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77.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3.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audio" Target="../media/audio2.wav"/></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3"/>
          <p:cNvSpPr>
            <a:spLocks/>
          </p:cNvSpPr>
          <p:nvPr/>
        </p:nvSpPr>
        <p:spPr bwMode="auto">
          <a:xfrm>
            <a:off x="-31750" y="4321175"/>
            <a:ext cx="1395413" cy="781050"/>
          </a:xfrm>
          <a:custGeom>
            <a:avLst/>
            <a:gdLst>
              <a:gd name="T0" fmla="*/ 2147483646 w 8042"/>
              <a:gd name="T1" fmla="*/ 2147483646 h 10000"/>
              <a:gd name="T2" fmla="*/ 2147483646 w 8042"/>
              <a:gd name="T3" fmla="*/ 2147483646 h 10000"/>
              <a:gd name="T4" fmla="*/ 2147483646 w 8042"/>
              <a:gd name="T5" fmla="*/ 2147483646 h 10000"/>
              <a:gd name="T6" fmla="*/ 2147483646 w 8042"/>
              <a:gd name="T7" fmla="*/ 2147483646 h 10000"/>
              <a:gd name="T8" fmla="*/ 2147483646 w 8042"/>
              <a:gd name="T9" fmla="*/ 2147483646 h 10000"/>
              <a:gd name="T10" fmla="*/ 2147483646 w 8042"/>
              <a:gd name="T11" fmla="*/ 105298818 h 10000"/>
              <a:gd name="T12" fmla="*/ 2147483646 w 8042"/>
              <a:gd name="T13" fmla="*/ 76236572 h 10000"/>
              <a:gd name="T14" fmla="*/ 2147483646 w 8042"/>
              <a:gd name="T15" fmla="*/ 19533436 h 10000"/>
              <a:gd name="T16" fmla="*/ 94026232 w 8042"/>
              <a:gd name="T17" fmla="*/ 0 h 10000"/>
              <a:gd name="T18" fmla="*/ 0 w 8042"/>
              <a:gd name="T19" fmla="*/ 2147483646 h 10000"/>
              <a:gd name="T20" fmla="*/ 2147483646 w 8042"/>
              <a:gd name="T21" fmla="*/ 2147483646 h 1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423863" y="4529138"/>
            <a:ext cx="584200" cy="365125"/>
          </a:xfrm>
        </p:spPr>
        <p:txBody>
          <a:bodyPr/>
          <a:lstStyle>
            <a:lvl1pPr>
              <a:defRPr/>
            </a:lvl1pPr>
          </a:lstStyle>
          <a:p>
            <a:fld id="{A8B26502-CD1A-4B02-B735-60D1FA6D40B2}"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fld id="{DA91DA66-F54B-43CE-82EE-0E7F8FE071FE}" type="slidenum">
              <a:rPr lang="en-US"/>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ln/>
        </p:spPr>
        <p:txBody>
          <a:bodyPr/>
          <a:lstStyle>
            <a:lvl1pPr>
              <a:defRPr/>
            </a:lvl1pPr>
          </a:lstStyle>
          <a:p>
            <a:pPr>
              <a:defRPr/>
            </a:pPr>
            <a:fld id="{642AF07E-97C4-4A78-B343-FFEAE08CC735}" type="slidenum">
              <a:rPr lang="en-US" altLang="en-US"/>
              <a:pPr>
                <a:defRPr/>
              </a:pPr>
              <a:t>‹#›</a:t>
            </a:fld>
            <a:endParaRPr lang="en-US" altLang="en-US"/>
          </a:p>
        </p:txBody>
      </p:sp>
    </p:spTree>
    <p:extLst>
      <p:ext uri="{BB962C8B-B14F-4D97-AF65-F5344CB8AC3E}">
        <p14:creationId xmlns:p14="http://schemas.microsoft.com/office/powerpoint/2010/main" val="74345518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a:ln/>
        </p:spPr>
        <p:txBody>
          <a:bodyPr/>
          <a:lstStyle>
            <a:lvl1pPr>
              <a:defRPr/>
            </a:lvl1pPr>
          </a:lstStyle>
          <a:p>
            <a:pPr>
              <a:defRPr/>
            </a:pPr>
            <a:fld id="{5B325A64-6C59-41DA-A9DF-DFDC1F5342A6}" type="slidenum">
              <a:rPr lang="en-US" altLang="en-US"/>
              <a:pPr>
                <a:defRPr/>
              </a:pPr>
              <a:t>‹#›</a:t>
            </a:fld>
            <a:endParaRPr lang="en-US" altLang="en-US"/>
          </a:p>
        </p:txBody>
      </p:sp>
    </p:spTree>
    <p:extLst>
      <p:ext uri="{BB962C8B-B14F-4D97-AF65-F5344CB8AC3E}">
        <p14:creationId xmlns:p14="http://schemas.microsoft.com/office/powerpoint/2010/main" val="29879128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ln/>
        </p:spPr>
        <p:txBody>
          <a:bodyPr/>
          <a:lstStyle>
            <a:lvl1pPr>
              <a:defRPr/>
            </a:lvl1pPr>
          </a:lstStyle>
          <a:p>
            <a:pPr>
              <a:defRPr/>
            </a:pPr>
            <a:fld id="{0ABA70DE-0B48-445B-9C7E-EABA40C29BBA}" type="slidenum">
              <a:rPr lang="en-US" altLang="en-US"/>
              <a:pPr>
                <a:defRPr/>
              </a:pPr>
              <a:t>‹#›</a:t>
            </a:fld>
            <a:endParaRPr lang="en-US" altLang="en-US"/>
          </a:p>
        </p:txBody>
      </p:sp>
    </p:spTree>
    <p:extLst>
      <p:ext uri="{BB962C8B-B14F-4D97-AF65-F5344CB8AC3E}">
        <p14:creationId xmlns:p14="http://schemas.microsoft.com/office/powerpoint/2010/main" val="20316803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a:ln/>
        </p:spPr>
        <p:txBody>
          <a:bodyPr/>
          <a:lstStyle>
            <a:lvl1pPr>
              <a:defRPr/>
            </a:lvl1pPr>
          </a:lstStyle>
          <a:p>
            <a:pPr>
              <a:defRPr/>
            </a:pPr>
            <a:fld id="{9C500C41-8872-4AC4-80F2-92D63C83F317}" type="slidenum">
              <a:rPr lang="en-US" altLang="en-US"/>
              <a:pPr>
                <a:defRPr/>
              </a:pPr>
              <a:t>‹#›</a:t>
            </a:fld>
            <a:endParaRPr lang="en-US" altLang="en-US"/>
          </a:p>
        </p:txBody>
      </p:sp>
    </p:spTree>
    <p:extLst>
      <p:ext uri="{BB962C8B-B14F-4D97-AF65-F5344CB8AC3E}">
        <p14:creationId xmlns:p14="http://schemas.microsoft.com/office/powerpoint/2010/main" val="72944630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 name="Right Triangle 5"/>
          <p:cNvSpPr/>
          <p:nvPr/>
        </p:nvSpPr>
        <p:spPr>
          <a:xfrm rot="5400000">
            <a:off x="433388" y="-433388"/>
            <a:ext cx="6858000" cy="7724775"/>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solidFill>
                  <a:srgbClr val="434342"/>
                </a:solidFill>
              </a:defRPr>
            </a:lvl1pPr>
          </a:lstStyle>
          <a:p>
            <a:pPr>
              <a:defRPr/>
            </a:pPr>
            <a:endParaRPr lang="en-US"/>
          </a:p>
        </p:txBody>
      </p:sp>
      <p:sp>
        <p:nvSpPr>
          <p:cNvPr id="9" name="Slide Number Placeholder 6"/>
          <p:cNvSpPr>
            <a:spLocks noGrp="1"/>
          </p:cNvSpPr>
          <p:nvPr>
            <p:ph type="sldNum" sz="quarter" idx="12"/>
          </p:nvPr>
        </p:nvSpPr>
        <p:spPr>
          <a:ln>
            <a:solidFill>
              <a:schemeClr val="tx2"/>
            </a:solidFill>
          </a:ln>
        </p:spPr>
        <p:txBody>
          <a:bodyPr/>
          <a:lstStyle>
            <a:lvl1pPr>
              <a:defRPr>
                <a:solidFill>
                  <a:srgbClr val="434342"/>
                </a:solidFill>
              </a:defRPr>
            </a:lvl1pPr>
          </a:lstStyle>
          <a:p>
            <a:pPr>
              <a:defRPr/>
            </a:pPr>
            <a:fld id="{77A907DE-D274-4C17-8D8D-0221B757C166}" type="slidenum">
              <a:rPr lang="en-US" altLang="en-US"/>
              <a:pPr>
                <a:defRPr/>
              </a:pPr>
              <a:t>‹#›</a:t>
            </a:fld>
            <a:endParaRPr lang="en-US" altLang="en-US"/>
          </a:p>
        </p:txBody>
      </p:sp>
    </p:spTree>
    <p:extLst>
      <p:ext uri="{BB962C8B-B14F-4D97-AF65-F5344CB8AC3E}">
        <p14:creationId xmlns:p14="http://schemas.microsoft.com/office/powerpoint/2010/main" val="2464893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ight Triangle 4"/>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 name="Freeform 5"/>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rtlCol="0" anchor="ctr">
            <a:normAutofit/>
          </a:bodyPr>
          <a:lstStyle>
            <a:lvl1pPr algn="r">
              <a:defRPr/>
            </a:lvl1pPr>
          </a:lstStyle>
          <a:p>
            <a:pPr lvl="0"/>
            <a:r>
              <a:rPr lang="en-US" noProof="0" smtClean="0"/>
              <a:t>Click icon to add picture</a:t>
            </a:r>
            <a:endParaRPr lang="en-US" noProof="0"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5"/>
          </p:nvPr>
        </p:nvSpPr>
        <p:spPr/>
        <p:txBody>
          <a:bodyPr/>
          <a:lstStyle>
            <a:lvl1pPr>
              <a:defRPr/>
            </a:lvl1pPr>
          </a:lstStyle>
          <a:p>
            <a:pPr>
              <a:defRPr/>
            </a:pPr>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pPr>
              <a:defRPr/>
            </a:pPr>
            <a:fld id="{8790FCBE-774D-471A-9F62-2BFD25116388}" type="slidenum">
              <a:rPr lang="en-US" altLang="en-US"/>
              <a:pPr>
                <a:defRPr/>
              </a:pPr>
              <a:t>‹#›</a:t>
            </a:fld>
            <a:endParaRPr lang="en-US" altLang="en-US"/>
          </a:p>
        </p:txBody>
      </p:sp>
    </p:spTree>
    <p:extLst>
      <p:ext uri="{BB962C8B-B14F-4D97-AF65-F5344CB8AC3E}">
        <p14:creationId xmlns:p14="http://schemas.microsoft.com/office/powerpoint/2010/main" val="13626595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A79C385C-5EDC-4579-8AD9-9559D72F8796}" type="slidenum">
              <a:rPr lang="en-US" altLang="en-US"/>
              <a:pPr>
                <a:defRPr/>
              </a:pPr>
              <a:t>‹#›</a:t>
            </a:fld>
            <a:endParaRPr lang="en-US" altLang="en-US"/>
          </a:p>
        </p:txBody>
      </p:sp>
    </p:spTree>
    <p:extLst>
      <p:ext uri="{BB962C8B-B14F-4D97-AF65-F5344CB8AC3E}">
        <p14:creationId xmlns:p14="http://schemas.microsoft.com/office/powerpoint/2010/main" val="365750302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CDB1D901-F359-435E-87FD-57833B4F88FC}" type="slidenum">
              <a:rPr lang="en-US" altLang="en-US"/>
              <a:pPr>
                <a:defRPr/>
              </a:pPr>
              <a:t>‹#›</a:t>
            </a:fld>
            <a:endParaRPr lang="en-US" altLang="en-US"/>
          </a:p>
        </p:txBody>
      </p:sp>
    </p:spTree>
    <p:extLst>
      <p:ext uri="{BB962C8B-B14F-4D97-AF65-F5344CB8AC3E}">
        <p14:creationId xmlns:p14="http://schemas.microsoft.com/office/powerpoint/2010/main" val="1751845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Freeform 11"/>
          <p:cNvSpPr>
            <a:spLocks/>
          </p:cNvSpPr>
          <p:nvPr/>
        </p:nvSpPr>
        <p:spPr bwMode="auto">
          <a:xfrm flipV="1">
            <a:off x="0" y="3167063"/>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6" name="TextBox 5"/>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702030302020204" pitchFamily="66" charset="0"/>
              </a:defRPr>
            </a:lvl1pPr>
            <a:lvl2pPr marL="742950" indent="-285750">
              <a:defRPr>
                <a:solidFill>
                  <a:schemeClr val="tx1"/>
                </a:solidFill>
                <a:latin typeface="Comic Sans MS" panose="030F0702030302020204" pitchFamily="66" charset="0"/>
              </a:defRPr>
            </a:lvl2pPr>
            <a:lvl3pPr marL="1143000" indent="-228600">
              <a:defRPr>
                <a:solidFill>
                  <a:schemeClr val="tx1"/>
                </a:solidFill>
                <a:latin typeface="Comic Sans MS" panose="030F0702030302020204" pitchFamily="66" charset="0"/>
              </a:defRPr>
            </a:lvl3pPr>
            <a:lvl4pPr marL="1600200" indent="-228600">
              <a:defRPr>
                <a:solidFill>
                  <a:schemeClr val="tx1"/>
                </a:solidFill>
                <a:latin typeface="Comic Sans MS" panose="030F0702030302020204" pitchFamily="66" charset="0"/>
              </a:defRPr>
            </a:lvl4pPr>
            <a:lvl5pPr marL="2057400" indent="-22860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defRPr/>
            </a:pPr>
            <a:r>
              <a:rPr lang="en-US" sz="8000" smtClean="0">
                <a:solidFill>
                  <a:schemeClr val="accent1"/>
                </a:solidFill>
                <a:latin typeface="Arial" panose="020B0604020202020204" pitchFamily="34" charset="0"/>
              </a:rPr>
              <a:t>“</a:t>
            </a:r>
          </a:p>
        </p:txBody>
      </p:sp>
      <p:sp>
        <p:nvSpPr>
          <p:cNvPr id="7" name="TextBox 62"/>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702030302020204" pitchFamily="66" charset="0"/>
              </a:defRPr>
            </a:lvl1pPr>
            <a:lvl2pPr marL="742950" indent="-285750">
              <a:defRPr>
                <a:solidFill>
                  <a:schemeClr val="tx1"/>
                </a:solidFill>
                <a:latin typeface="Comic Sans MS" panose="030F0702030302020204" pitchFamily="66" charset="0"/>
              </a:defRPr>
            </a:lvl2pPr>
            <a:lvl3pPr marL="1143000" indent="-228600">
              <a:defRPr>
                <a:solidFill>
                  <a:schemeClr val="tx1"/>
                </a:solidFill>
                <a:latin typeface="Comic Sans MS" panose="030F0702030302020204" pitchFamily="66" charset="0"/>
              </a:defRPr>
            </a:lvl3pPr>
            <a:lvl4pPr marL="1600200" indent="-228600">
              <a:defRPr>
                <a:solidFill>
                  <a:schemeClr val="tx1"/>
                </a:solidFill>
                <a:latin typeface="Comic Sans MS" panose="030F0702030302020204" pitchFamily="66" charset="0"/>
              </a:defRPr>
            </a:lvl4pPr>
            <a:lvl5pPr marL="2057400" indent="-22860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defRPr/>
            </a:pPr>
            <a:r>
              <a:rPr lang="en-US" sz="8000" smtClean="0">
                <a:solidFill>
                  <a:schemeClr val="accent1"/>
                </a:solidFill>
                <a:latin typeface="Arial" panose="020B0604020202020204" pitchFamily="34" charset="0"/>
              </a:rPr>
              <a:t>”</a:t>
            </a:r>
          </a:p>
        </p:txBody>
      </p:sp>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endParaRPr lang="en-US"/>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a:xfrm>
            <a:off x="511175" y="3244850"/>
            <a:ext cx="585788" cy="365125"/>
          </a:xfrm>
        </p:spPr>
        <p:txBody>
          <a:bodyPr/>
          <a:lstStyle>
            <a:lvl1pPr>
              <a:defRPr/>
            </a:lvl1pPr>
          </a:lstStyle>
          <a:p>
            <a:fld id="{FA62992C-3848-460D-ADF1-5B56E07EC00F}"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fld id="{DEAD2212-BB4F-4F9A-A884-766138656512}"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6" name="TextBox 5"/>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702030302020204" pitchFamily="66" charset="0"/>
              </a:defRPr>
            </a:lvl1pPr>
            <a:lvl2pPr marL="742950" indent="-285750">
              <a:defRPr>
                <a:solidFill>
                  <a:schemeClr val="tx1"/>
                </a:solidFill>
                <a:latin typeface="Comic Sans MS" panose="030F0702030302020204" pitchFamily="66" charset="0"/>
              </a:defRPr>
            </a:lvl2pPr>
            <a:lvl3pPr marL="1143000" indent="-228600">
              <a:defRPr>
                <a:solidFill>
                  <a:schemeClr val="tx1"/>
                </a:solidFill>
                <a:latin typeface="Comic Sans MS" panose="030F0702030302020204" pitchFamily="66" charset="0"/>
              </a:defRPr>
            </a:lvl3pPr>
            <a:lvl4pPr marL="1600200" indent="-228600">
              <a:defRPr>
                <a:solidFill>
                  <a:schemeClr val="tx1"/>
                </a:solidFill>
                <a:latin typeface="Comic Sans MS" panose="030F0702030302020204" pitchFamily="66" charset="0"/>
              </a:defRPr>
            </a:lvl4pPr>
            <a:lvl5pPr marL="2057400" indent="-22860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defRPr/>
            </a:pPr>
            <a:r>
              <a:rPr lang="en-US" sz="8000" smtClean="0">
                <a:solidFill>
                  <a:schemeClr val="accent1"/>
                </a:solidFill>
                <a:latin typeface="Arial" panose="020B0604020202020204" pitchFamily="34" charset="0"/>
              </a:rPr>
              <a:t>“</a:t>
            </a:r>
          </a:p>
        </p:txBody>
      </p:sp>
      <p:sp>
        <p:nvSpPr>
          <p:cNvPr id="7" name="TextBox 62"/>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702030302020204" pitchFamily="66" charset="0"/>
              </a:defRPr>
            </a:lvl1pPr>
            <a:lvl2pPr marL="742950" indent="-285750">
              <a:defRPr>
                <a:solidFill>
                  <a:schemeClr val="tx1"/>
                </a:solidFill>
                <a:latin typeface="Comic Sans MS" panose="030F0702030302020204" pitchFamily="66" charset="0"/>
              </a:defRPr>
            </a:lvl2pPr>
            <a:lvl3pPr marL="1143000" indent="-228600">
              <a:defRPr>
                <a:solidFill>
                  <a:schemeClr val="tx1"/>
                </a:solidFill>
                <a:latin typeface="Comic Sans MS" panose="030F0702030302020204" pitchFamily="66" charset="0"/>
              </a:defRPr>
            </a:lvl3pPr>
            <a:lvl4pPr marL="1600200" indent="-228600">
              <a:defRPr>
                <a:solidFill>
                  <a:schemeClr val="tx1"/>
                </a:solidFill>
                <a:latin typeface="Comic Sans MS" panose="030F0702030302020204" pitchFamily="66" charset="0"/>
              </a:defRPr>
            </a:lvl4pPr>
            <a:lvl5pPr marL="2057400" indent="-228600">
              <a:defRPr>
                <a:solidFill>
                  <a:schemeClr val="tx1"/>
                </a:solidFill>
                <a:latin typeface="Comic Sans MS" panose="030F0702030302020204" pitchFamily="66" charset="0"/>
              </a:defRPr>
            </a:lvl5pPr>
            <a:lvl6pPr marL="2514600" indent="-228600" eaLnBrk="0" fontAlgn="base" hangingPunct="0">
              <a:spcBef>
                <a:spcPct val="0"/>
              </a:spcBef>
              <a:spcAft>
                <a:spcPct val="0"/>
              </a:spcAft>
              <a:defRPr>
                <a:solidFill>
                  <a:schemeClr val="tx1"/>
                </a:solidFill>
                <a:latin typeface="Comic Sans MS" panose="030F0702030302020204" pitchFamily="66" charset="0"/>
              </a:defRPr>
            </a:lvl6pPr>
            <a:lvl7pPr marL="2971800" indent="-228600" eaLnBrk="0" fontAlgn="base" hangingPunct="0">
              <a:spcBef>
                <a:spcPct val="0"/>
              </a:spcBef>
              <a:spcAft>
                <a:spcPct val="0"/>
              </a:spcAft>
              <a:defRPr>
                <a:solidFill>
                  <a:schemeClr val="tx1"/>
                </a:solidFill>
                <a:latin typeface="Comic Sans MS" panose="030F0702030302020204" pitchFamily="66" charset="0"/>
              </a:defRPr>
            </a:lvl7pPr>
            <a:lvl8pPr marL="3429000" indent="-228600" eaLnBrk="0" fontAlgn="base" hangingPunct="0">
              <a:spcBef>
                <a:spcPct val="0"/>
              </a:spcBef>
              <a:spcAft>
                <a:spcPct val="0"/>
              </a:spcAft>
              <a:defRPr>
                <a:solidFill>
                  <a:schemeClr val="tx1"/>
                </a:solidFill>
                <a:latin typeface="Comic Sans MS" panose="030F0702030302020204" pitchFamily="66" charset="0"/>
              </a:defRPr>
            </a:lvl8pPr>
            <a:lvl9pPr marL="3886200" indent="-228600" eaLnBrk="0" fontAlgn="base" hangingPunct="0">
              <a:spcBef>
                <a:spcPct val="0"/>
              </a:spcBef>
              <a:spcAft>
                <a:spcPct val="0"/>
              </a:spcAft>
              <a:defRPr>
                <a:solidFill>
                  <a:schemeClr val="tx1"/>
                </a:solidFill>
                <a:latin typeface="Comic Sans MS" panose="030F0702030302020204" pitchFamily="66" charset="0"/>
              </a:defRPr>
            </a:lvl9pPr>
          </a:lstStyle>
          <a:p>
            <a:pPr>
              <a:defRPr/>
            </a:pPr>
            <a:r>
              <a:rPr lang="en-US" sz="8000" smtClean="0">
                <a:solidFill>
                  <a:schemeClr val="accent1"/>
                </a:solidFill>
                <a:latin typeface="Arial" panose="020B0604020202020204" pitchFamily="34" charset="0"/>
              </a:rPr>
              <a:t>”</a:t>
            </a:r>
          </a:p>
        </p:txBody>
      </p:sp>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8" name="Date Placeholder 4"/>
          <p:cNvSpPr>
            <a:spLocks noGrp="1"/>
          </p:cNvSpPr>
          <p:nvPr>
            <p:ph type="dt" sz="half" idx="14"/>
          </p:nvPr>
        </p:nvSpPr>
        <p:spPr/>
        <p:txBody>
          <a:bodyPr/>
          <a:lstStyle>
            <a:lvl1pPr>
              <a:defRPr/>
            </a:lvl1pPr>
          </a:lstStyle>
          <a:p>
            <a:pPr>
              <a:defRPr/>
            </a:pPr>
            <a:endParaRPr lang="en-US"/>
          </a:p>
        </p:txBody>
      </p:sp>
      <p:sp>
        <p:nvSpPr>
          <p:cNvPr id="9" name="Footer Placeholder 5"/>
          <p:cNvSpPr>
            <a:spLocks noGrp="1"/>
          </p:cNvSpPr>
          <p:nvPr>
            <p:ph type="ftr" sz="quarter" idx="15"/>
          </p:nvPr>
        </p:nvSpPr>
        <p:spPr/>
        <p:txBody>
          <a:bodyPr/>
          <a:lstStyle>
            <a:lvl1pPr>
              <a:defRPr/>
            </a:lvl1pPr>
          </a:lstStyle>
          <a:p>
            <a:pPr>
              <a:defRPr/>
            </a:pPr>
            <a:endParaRPr lang="en-US"/>
          </a:p>
        </p:txBody>
      </p:sp>
      <p:sp>
        <p:nvSpPr>
          <p:cNvPr id="10" name="Slide Number Placeholder 6"/>
          <p:cNvSpPr>
            <a:spLocks noGrp="1"/>
          </p:cNvSpPr>
          <p:nvPr>
            <p:ph type="sldNum" sz="quarter" idx="16"/>
          </p:nvPr>
        </p:nvSpPr>
        <p:spPr>
          <a:xfrm>
            <a:off x="511175" y="4983163"/>
            <a:ext cx="585788" cy="365125"/>
          </a:xfrm>
        </p:spPr>
        <p:txBody>
          <a:bodyPr/>
          <a:lstStyle>
            <a:lvl1pPr>
              <a:defRPr/>
            </a:lvl1pPr>
          </a:lstStyle>
          <a:p>
            <a:fld id="{C35C2E44-5ACA-4610-B421-CFA6F5504A1B}"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6" name="Date Placeholder 4"/>
          <p:cNvSpPr>
            <a:spLocks noGrp="1"/>
          </p:cNvSpPr>
          <p:nvPr>
            <p:ph type="dt" sz="half" idx="14"/>
          </p:nvPr>
        </p:nvSpPr>
        <p:spPr/>
        <p:txBody>
          <a:bodyPr/>
          <a:lstStyle>
            <a:lvl1pPr>
              <a:defRPr/>
            </a:lvl1pPr>
          </a:lstStyle>
          <a:p>
            <a:pPr>
              <a:defRPr/>
            </a:pPr>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a:xfrm>
            <a:off x="511175" y="4983163"/>
            <a:ext cx="585788" cy="365125"/>
          </a:xfrm>
        </p:spPr>
        <p:txBody>
          <a:bodyPr/>
          <a:lstStyle>
            <a:lvl1pPr>
              <a:defRPr/>
            </a:lvl1pPr>
          </a:lstStyle>
          <a:p>
            <a:fld id="{6C134962-A263-4EB5-AD93-5B5D46E353D5}"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F3C26F59-2E9B-44D6-9A99-DFBF86253B8A}"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9D2FFEA3-E15E-47B4-90BD-1894AD34AF47}"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828800"/>
            <a:ext cx="37719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fld id="{F45898D7-7D03-4E47-BEEF-FC0B6D4DB023}"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06400" y="228600"/>
            <a:ext cx="7772400" cy="1143000"/>
          </a:xfrm>
        </p:spPr>
        <p:txBody>
          <a:bodyPr/>
          <a:lstStyle/>
          <a:p>
            <a:r>
              <a:rPr lang="en-US" smtClean="0"/>
              <a:t>Click to edit Master title style</a:t>
            </a:r>
            <a:endParaRPr lang="en-PH"/>
          </a:p>
        </p:txBody>
      </p:sp>
      <p:sp>
        <p:nvSpPr>
          <p:cNvPr id="3" name="Text Placeholder 2"/>
          <p:cNvSpPr>
            <a:spLocks noGrp="1"/>
          </p:cNvSpPr>
          <p:nvPr>
            <p:ph type="body" sz="half" idx="1"/>
          </p:nvPr>
        </p:nvSpPr>
        <p:spPr>
          <a:xfrm>
            <a:off x="457200" y="1885950"/>
            <a:ext cx="4013200" cy="417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lipArt Placeholder 3"/>
          <p:cNvSpPr>
            <a:spLocks noGrp="1"/>
          </p:cNvSpPr>
          <p:nvPr>
            <p:ph type="clipArt" sz="half" idx="2"/>
          </p:nvPr>
        </p:nvSpPr>
        <p:spPr>
          <a:xfrm>
            <a:off x="4622800" y="1885950"/>
            <a:ext cx="4013200" cy="4171950"/>
          </a:xfrm>
        </p:spPr>
        <p:txBody>
          <a:bodyPr rtlCol="0">
            <a:normAutofit/>
          </a:bodyPr>
          <a:lstStyle/>
          <a:p>
            <a:pPr lvl="0"/>
            <a:endParaRPr lang="en-PH" noProof="0" smtClean="0"/>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fld id="{01107685-A68F-4C15-9603-ED0837B07ECD}" type="slidenum">
              <a:rPr lang="en-US"/>
              <a:pPr/>
              <a:t>‹#›</a:t>
            </a:fld>
            <a:endParaRPr lang="en-US"/>
          </a:p>
        </p:txBody>
      </p:sp>
    </p:spTree>
  </p:cSld>
  <p:clrMapOvr>
    <a:masterClrMapping/>
  </p:clrMapOvr>
  <p:transition>
    <p:zoom dir="in"/>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PH"/>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72AFC1-C8FD-4C34-BBC7-15B845948D12}" type="slidenum">
              <a:rPr lang="en-US"/>
              <a:pPr>
                <a:defRPr/>
              </a:pPr>
              <a:t>‹#›</a:t>
            </a:fld>
            <a:endParaRPr lang="en-US"/>
          </a:p>
        </p:txBody>
      </p:sp>
    </p:spTree>
    <p:extLst>
      <p:ext uri="{BB962C8B-B14F-4D97-AF65-F5344CB8AC3E}">
        <p14:creationId xmlns:p14="http://schemas.microsoft.com/office/powerpoint/2010/main" val="104235298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51AFC98-1336-406C-B25A-B3BBA48AAEB5}"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FA2F31-64ED-43B8-81C8-632C028CAB77}" type="slidenum">
              <a:rPr lang="en-US"/>
              <a:pPr>
                <a:defRPr/>
              </a:pPr>
              <a:t>‹#›</a:t>
            </a:fld>
            <a:endParaRPr lang="en-US"/>
          </a:p>
        </p:txBody>
      </p:sp>
    </p:spTree>
    <p:extLst>
      <p:ext uri="{BB962C8B-B14F-4D97-AF65-F5344CB8AC3E}">
        <p14:creationId xmlns:p14="http://schemas.microsoft.com/office/powerpoint/2010/main" val="228130610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P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D952389-36B0-4004-8261-8C52337ABA62}" type="slidenum">
              <a:rPr lang="en-US"/>
              <a:pPr>
                <a:defRPr/>
              </a:pPr>
              <a:t>‹#›</a:t>
            </a:fld>
            <a:endParaRPr lang="en-US"/>
          </a:p>
        </p:txBody>
      </p:sp>
    </p:spTree>
    <p:extLst>
      <p:ext uri="{BB962C8B-B14F-4D97-AF65-F5344CB8AC3E}">
        <p14:creationId xmlns:p14="http://schemas.microsoft.com/office/powerpoint/2010/main" val="426275060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0614530-E9C1-4A16-BE9A-CDAE5390443E}" type="slidenum">
              <a:rPr lang="en-US"/>
              <a:pPr>
                <a:defRPr/>
              </a:pPr>
              <a:t>‹#›</a:t>
            </a:fld>
            <a:endParaRPr lang="en-US"/>
          </a:p>
        </p:txBody>
      </p:sp>
    </p:spTree>
    <p:extLst>
      <p:ext uri="{BB962C8B-B14F-4D97-AF65-F5344CB8AC3E}">
        <p14:creationId xmlns:p14="http://schemas.microsoft.com/office/powerpoint/2010/main" val="3473595206"/>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P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F824593-D085-4154-BC05-D607D4D98922}" type="slidenum">
              <a:rPr lang="en-US"/>
              <a:pPr>
                <a:defRPr/>
              </a:pPr>
              <a:t>‹#›</a:t>
            </a:fld>
            <a:endParaRPr lang="en-US"/>
          </a:p>
        </p:txBody>
      </p:sp>
    </p:spTree>
    <p:extLst>
      <p:ext uri="{BB962C8B-B14F-4D97-AF65-F5344CB8AC3E}">
        <p14:creationId xmlns:p14="http://schemas.microsoft.com/office/powerpoint/2010/main" val="399364736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B1C10E5-A69D-4428-88A8-69E63F0429BA}" type="slidenum">
              <a:rPr lang="en-US"/>
              <a:pPr>
                <a:defRPr/>
              </a:pPr>
              <a:t>‹#›</a:t>
            </a:fld>
            <a:endParaRPr lang="en-US"/>
          </a:p>
        </p:txBody>
      </p:sp>
    </p:spTree>
    <p:extLst>
      <p:ext uri="{BB962C8B-B14F-4D97-AF65-F5344CB8AC3E}">
        <p14:creationId xmlns:p14="http://schemas.microsoft.com/office/powerpoint/2010/main" val="26028920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93C613B-D309-4777-9A9C-D3F2D748F77B}" type="slidenum">
              <a:rPr lang="en-US"/>
              <a:pPr>
                <a:defRPr/>
              </a:pPr>
              <a:t>‹#›</a:t>
            </a:fld>
            <a:endParaRPr lang="en-US"/>
          </a:p>
        </p:txBody>
      </p:sp>
    </p:spTree>
    <p:extLst>
      <p:ext uri="{BB962C8B-B14F-4D97-AF65-F5344CB8AC3E}">
        <p14:creationId xmlns:p14="http://schemas.microsoft.com/office/powerpoint/2010/main" val="24412321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P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84EA5C7-5FF5-489E-B6A3-67F23C5A30B7}" type="slidenum">
              <a:rPr lang="en-US"/>
              <a:pPr>
                <a:defRPr/>
              </a:pPr>
              <a:t>‹#›</a:t>
            </a:fld>
            <a:endParaRPr lang="en-US"/>
          </a:p>
        </p:txBody>
      </p:sp>
    </p:spTree>
    <p:extLst>
      <p:ext uri="{BB962C8B-B14F-4D97-AF65-F5344CB8AC3E}">
        <p14:creationId xmlns:p14="http://schemas.microsoft.com/office/powerpoint/2010/main" val="373749353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P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P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F8F32C7-6D5C-4E27-9C1D-A9E8004BA328}" type="slidenum">
              <a:rPr lang="en-US"/>
              <a:pPr>
                <a:defRPr/>
              </a:pPr>
              <a:t>‹#›</a:t>
            </a:fld>
            <a:endParaRPr lang="en-US"/>
          </a:p>
        </p:txBody>
      </p:sp>
    </p:spTree>
    <p:extLst>
      <p:ext uri="{BB962C8B-B14F-4D97-AF65-F5344CB8AC3E}">
        <p14:creationId xmlns:p14="http://schemas.microsoft.com/office/powerpoint/2010/main" val="18886917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551FE8-6C5C-4830-A6B4-9B664434FBC1}" type="slidenum">
              <a:rPr lang="en-US"/>
              <a:pPr>
                <a:defRPr/>
              </a:pPr>
              <a:t>‹#›</a:t>
            </a:fld>
            <a:endParaRPr lang="en-US"/>
          </a:p>
        </p:txBody>
      </p:sp>
    </p:spTree>
    <p:extLst>
      <p:ext uri="{BB962C8B-B14F-4D97-AF65-F5344CB8AC3E}">
        <p14:creationId xmlns:p14="http://schemas.microsoft.com/office/powerpoint/2010/main" val="3967177410"/>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BD9C954-7358-4010-8751-F99A8BE7E065}" type="slidenum">
              <a:rPr lang="en-US"/>
              <a:pPr>
                <a:defRPr/>
              </a:pPr>
              <a:t>‹#›</a:t>
            </a:fld>
            <a:endParaRPr lang="en-US"/>
          </a:p>
        </p:txBody>
      </p:sp>
    </p:spTree>
    <p:extLst>
      <p:ext uri="{BB962C8B-B14F-4D97-AF65-F5344CB8AC3E}">
        <p14:creationId xmlns:p14="http://schemas.microsoft.com/office/powerpoint/2010/main" val="154027191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fld id="{63203041-1A3C-4C1C-8246-35806816E696}"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F11BC2A0-9EB7-4573-AF9F-31CA6A86097B}" type="slidenum">
              <a:rPr lang="en-US" altLang="zh-CN"/>
              <a:pPr>
                <a:defRPr/>
              </a:pPr>
              <a:t>‹#›</a:t>
            </a:fld>
            <a:endParaRPr lang="en-US" altLang="zh-CN"/>
          </a:p>
        </p:txBody>
      </p:sp>
    </p:spTree>
    <p:extLst>
      <p:ext uri="{BB962C8B-B14F-4D97-AF65-F5344CB8AC3E}">
        <p14:creationId xmlns:p14="http://schemas.microsoft.com/office/powerpoint/2010/main" val="10049045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B2F2A325-6F7A-489E-A0EC-BBC6182DABF9}" type="slidenum">
              <a:rPr lang="en-US" altLang="zh-CN"/>
              <a:pPr>
                <a:defRPr/>
              </a:pPr>
              <a:t>‹#›</a:t>
            </a:fld>
            <a:endParaRPr lang="en-US" altLang="zh-CN"/>
          </a:p>
        </p:txBody>
      </p:sp>
    </p:spTree>
    <p:extLst>
      <p:ext uri="{BB962C8B-B14F-4D97-AF65-F5344CB8AC3E}">
        <p14:creationId xmlns:p14="http://schemas.microsoft.com/office/powerpoint/2010/main" val="34229103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87847F1C-486E-475B-B1EB-B7189F0FE30A}" type="slidenum">
              <a:rPr lang="en-US" altLang="zh-CN"/>
              <a:pPr>
                <a:defRPr/>
              </a:pPr>
              <a:t>‹#›</a:t>
            </a:fld>
            <a:endParaRPr lang="en-US" altLang="zh-CN"/>
          </a:p>
        </p:txBody>
      </p:sp>
    </p:spTree>
    <p:extLst>
      <p:ext uri="{BB962C8B-B14F-4D97-AF65-F5344CB8AC3E}">
        <p14:creationId xmlns:p14="http://schemas.microsoft.com/office/powerpoint/2010/main" val="6042072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580A9682-6BF6-4E57-9F65-757F4321FC59}" type="slidenum">
              <a:rPr lang="en-US" altLang="zh-CN"/>
              <a:pPr>
                <a:defRPr/>
              </a:pPr>
              <a:t>‹#›</a:t>
            </a:fld>
            <a:endParaRPr lang="en-US" altLang="zh-CN"/>
          </a:p>
        </p:txBody>
      </p:sp>
    </p:spTree>
    <p:extLst>
      <p:ext uri="{BB962C8B-B14F-4D97-AF65-F5344CB8AC3E}">
        <p14:creationId xmlns:p14="http://schemas.microsoft.com/office/powerpoint/2010/main" val="30045076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8877D5D6-2BBF-467B-A6A6-1F0CA83FD3BD}" type="slidenum">
              <a:rPr lang="en-US" altLang="zh-CN"/>
              <a:pPr>
                <a:defRPr/>
              </a:pPr>
              <a:t>‹#›</a:t>
            </a:fld>
            <a:endParaRPr lang="en-US" altLang="zh-CN"/>
          </a:p>
        </p:txBody>
      </p:sp>
    </p:spTree>
    <p:extLst>
      <p:ext uri="{BB962C8B-B14F-4D97-AF65-F5344CB8AC3E}">
        <p14:creationId xmlns:p14="http://schemas.microsoft.com/office/powerpoint/2010/main" val="18407259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7C1CF441-55D5-4123-8DF3-15B474D5DF46}" type="slidenum">
              <a:rPr lang="en-US" altLang="zh-CN"/>
              <a:pPr>
                <a:defRPr/>
              </a:pPr>
              <a:t>‹#›</a:t>
            </a:fld>
            <a:endParaRPr lang="en-US" altLang="zh-CN"/>
          </a:p>
        </p:txBody>
      </p:sp>
    </p:spTree>
    <p:extLst>
      <p:ext uri="{BB962C8B-B14F-4D97-AF65-F5344CB8AC3E}">
        <p14:creationId xmlns:p14="http://schemas.microsoft.com/office/powerpoint/2010/main" val="111395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A15B8DFD-4B5D-480C-8E15-CB24E3FCC6CE}" type="slidenum">
              <a:rPr lang="en-US" altLang="zh-CN"/>
              <a:pPr>
                <a:defRPr/>
              </a:pPr>
              <a:t>‹#›</a:t>
            </a:fld>
            <a:endParaRPr lang="en-US" altLang="zh-CN"/>
          </a:p>
        </p:txBody>
      </p:sp>
    </p:spTree>
    <p:extLst>
      <p:ext uri="{BB962C8B-B14F-4D97-AF65-F5344CB8AC3E}">
        <p14:creationId xmlns:p14="http://schemas.microsoft.com/office/powerpoint/2010/main" val="22724350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2EA1574B-0BAF-4DB8-8A94-F986DC5E3A1E}" type="slidenum">
              <a:rPr lang="en-US" altLang="zh-CN"/>
              <a:pPr>
                <a:defRPr/>
              </a:pPr>
              <a:t>‹#›</a:t>
            </a:fld>
            <a:endParaRPr lang="en-US" altLang="zh-CN"/>
          </a:p>
        </p:txBody>
      </p:sp>
    </p:spTree>
    <p:extLst>
      <p:ext uri="{BB962C8B-B14F-4D97-AF65-F5344CB8AC3E}">
        <p14:creationId xmlns:p14="http://schemas.microsoft.com/office/powerpoint/2010/main" val="41662305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9D2E6D7B-E5A3-402B-B397-DA7023D24BA6}" type="slidenum">
              <a:rPr lang="en-US" altLang="zh-CN"/>
              <a:pPr>
                <a:defRPr/>
              </a:pPr>
              <a:t>‹#›</a:t>
            </a:fld>
            <a:endParaRPr lang="en-US" altLang="zh-CN"/>
          </a:p>
        </p:txBody>
      </p:sp>
    </p:spTree>
    <p:extLst>
      <p:ext uri="{BB962C8B-B14F-4D97-AF65-F5344CB8AC3E}">
        <p14:creationId xmlns:p14="http://schemas.microsoft.com/office/powerpoint/2010/main" val="10320039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9B397379-E7AF-49C7-9191-47FA27141E01}" type="slidenum">
              <a:rPr lang="en-US" altLang="zh-CN"/>
              <a:pPr>
                <a:defRPr/>
              </a:pPr>
              <a:t>‹#›</a:t>
            </a:fld>
            <a:endParaRPr lang="en-US" altLang="zh-CN"/>
          </a:p>
        </p:txBody>
      </p:sp>
    </p:spTree>
    <p:extLst>
      <p:ext uri="{BB962C8B-B14F-4D97-AF65-F5344CB8AC3E}">
        <p14:creationId xmlns:p14="http://schemas.microsoft.com/office/powerpoint/2010/main" val="273666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7D31251-8B7D-4221-9E45-563F3D9AF019}" type="slidenum">
              <a:rPr lang="en-US"/>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atin typeface="Tahoma" panose="020B0604030504040204" pitchFamily="34" charset="0"/>
              </a:defRPr>
            </a:lvl1pPr>
          </a:lstStyle>
          <a:p>
            <a:pPr>
              <a:defRPr/>
            </a:pPr>
            <a:fld id="{8B148C0C-9E32-44E4-9663-FC64BF54FB24}" type="slidenum">
              <a:rPr lang="en-US" altLang="zh-CN"/>
              <a:pPr>
                <a:defRPr/>
              </a:pPr>
              <a:t>‹#›</a:t>
            </a:fld>
            <a:endParaRPr lang="en-US" altLang="zh-CN"/>
          </a:p>
        </p:txBody>
      </p:sp>
    </p:spTree>
    <p:extLst>
      <p:ext uri="{BB962C8B-B14F-4D97-AF65-F5344CB8AC3E}">
        <p14:creationId xmlns:p14="http://schemas.microsoft.com/office/powerpoint/2010/main" val="21473960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PH"/>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PH"/>
          </a:p>
        </p:txBody>
      </p:sp>
      <p:sp>
        <p:nvSpPr>
          <p:cNvPr id="4"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5"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6" name="Rectangle 6"/>
          <p:cNvSpPr>
            <a:spLocks noGrp="1" noChangeArrowheads="1"/>
          </p:cNvSpPr>
          <p:nvPr>
            <p:ph type="sldNum" sz="quarter" idx="12"/>
          </p:nvPr>
        </p:nvSpPr>
        <p:spPr/>
        <p:txBody>
          <a:bodyPr/>
          <a:lstStyle>
            <a:lvl1pPr>
              <a:defRPr>
                <a:ea typeface="+mn-ea"/>
              </a:defRPr>
            </a:lvl1pPr>
          </a:lstStyle>
          <a:p>
            <a:pPr>
              <a:defRPr/>
            </a:pPr>
            <a:fld id="{7AFC9389-ABAC-4431-8A88-8E4899428C4B}" type="slidenum">
              <a:rPr lang="en-US"/>
              <a:pPr>
                <a:defRPr/>
              </a:pPr>
              <a:t>‹#›</a:t>
            </a:fld>
            <a:endParaRPr lang="en-US"/>
          </a:p>
        </p:txBody>
      </p:sp>
    </p:spTree>
    <p:extLst>
      <p:ext uri="{BB962C8B-B14F-4D97-AF65-F5344CB8AC3E}">
        <p14:creationId xmlns:p14="http://schemas.microsoft.com/office/powerpoint/2010/main" val="3764549570"/>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5"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6" name="Rectangle 6"/>
          <p:cNvSpPr>
            <a:spLocks noGrp="1" noChangeArrowheads="1"/>
          </p:cNvSpPr>
          <p:nvPr>
            <p:ph type="sldNum" sz="quarter" idx="12"/>
          </p:nvPr>
        </p:nvSpPr>
        <p:spPr/>
        <p:txBody>
          <a:bodyPr/>
          <a:lstStyle>
            <a:lvl1pPr>
              <a:defRPr>
                <a:ea typeface="+mn-ea"/>
              </a:defRPr>
            </a:lvl1pPr>
          </a:lstStyle>
          <a:p>
            <a:pPr>
              <a:defRPr/>
            </a:pPr>
            <a:fld id="{90189F69-1C3E-4A89-BAC0-5B18246C79B9}" type="slidenum">
              <a:rPr lang="en-US"/>
              <a:pPr>
                <a:defRPr/>
              </a:pPr>
              <a:t>‹#›</a:t>
            </a:fld>
            <a:endParaRPr lang="en-US"/>
          </a:p>
        </p:txBody>
      </p:sp>
    </p:spTree>
    <p:extLst>
      <p:ext uri="{BB962C8B-B14F-4D97-AF65-F5344CB8AC3E}">
        <p14:creationId xmlns:p14="http://schemas.microsoft.com/office/powerpoint/2010/main" val="3966748084"/>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P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5"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6" name="Rectangle 6"/>
          <p:cNvSpPr>
            <a:spLocks noGrp="1" noChangeArrowheads="1"/>
          </p:cNvSpPr>
          <p:nvPr>
            <p:ph type="sldNum" sz="quarter" idx="12"/>
          </p:nvPr>
        </p:nvSpPr>
        <p:spPr/>
        <p:txBody>
          <a:bodyPr/>
          <a:lstStyle>
            <a:lvl1pPr>
              <a:defRPr>
                <a:ea typeface="+mn-ea"/>
              </a:defRPr>
            </a:lvl1pPr>
          </a:lstStyle>
          <a:p>
            <a:pPr>
              <a:defRPr/>
            </a:pPr>
            <a:fld id="{DAF70530-FB33-4F11-A17D-3760D39A0297}" type="slidenum">
              <a:rPr lang="en-US"/>
              <a:pPr>
                <a:defRPr/>
              </a:pPr>
              <a:t>‹#›</a:t>
            </a:fld>
            <a:endParaRPr lang="en-US"/>
          </a:p>
        </p:txBody>
      </p:sp>
    </p:spTree>
    <p:extLst>
      <p:ext uri="{BB962C8B-B14F-4D97-AF65-F5344CB8AC3E}">
        <p14:creationId xmlns:p14="http://schemas.microsoft.com/office/powerpoint/2010/main" val="4214653219"/>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6"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7" name="Rectangle 6"/>
          <p:cNvSpPr>
            <a:spLocks noGrp="1" noChangeArrowheads="1"/>
          </p:cNvSpPr>
          <p:nvPr>
            <p:ph type="sldNum" sz="quarter" idx="12"/>
          </p:nvPr>
        </p:nvSpPr>
        <p:spPr/>
        <p:txBody>
          <a:bodyPr/>
          <a:lstStyle>
            <a:lvl1pPr>
              <a:defRPr>
                <a:ea typeface="+mn-ea"/>
              </a:defRPr>
            </a:lvl1pPr>
          </a:lstStyle>
          <a:p>
            <a:pPr>
              <a:defRPr/>
            </a:pPr>
            <a:fld id="{EC7FE676-1733-4743-A7D0-6EC78BDFEF81}" type="slidenum">
              <a:rPr lang="en-US"/>
              <a:pPr>
                <a:defRPr/>
              </a:pPr>
              <a:t>‹#›</a:t>
            </a:fld>
            <a:endParaRPr lang="en-US"/>
          </a:p>
        </p:txBody>
      </p:sp>
    </p:spTree>
    <p:extLst>
      <p:ext uri="{BB962C8B-B14F-4D97-AF65-F5344CB8AC3E}">
        <p14:creationId xmlns:p14="http://schemas.microsoft.com/office/powerpoint/2010/main" val="4290726055"/>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P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8"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9" name="Rectangle 6"/>
          <p:cNvSpPr>
            <a:spLocks noGrp="1" noChangeArrowheads="1"/>
          </p:cNvSpPr>
          <p:nvPr>
            <p:ph type="sldNum" sz="quarter" idx="12"/>
          </p:nvPr>
        </p:nvSpPr>
        <p:spPr/>
        <p:txBody>
          <a:bodyPr/>
          <a:lstStyle>
            <a:lvl1pPr>
              <a:defRPr>
                <a:ea typeface="+mn-ea"/>
              </a:defRPr>
            </a:lvl1pPr>
          </a:lstStyle>
          <a:p>
            <a:pPr>
              <a:defRPr/>
            </a:pPr>
            <a:fld id="{602375E4-8D80-4543-9205-4B7052239F7D}" type="slidenum">
              <a:rPr lang="en-US"/>
              <a:pPr>
                <a:defRPr/>
              </a:pPr>
              <a:t>‹#›</a:t>
            </a:fld>
            <a:endParaRPr lang="en-US"/>
          </a:p>
        </p:txBody>
      </p:sp>
    </p:spTree>
    <p:extLst>
      <p:ext uri="{BB962C8B-B14F-4D97-AF65-F5344CB8AC3E}">
        <p14:creationId xmlns:p14="http://schemas.microsoft.com/office/powerpoint/2010/main" val="1513842409"/>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4"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5" name="Rectangle 6"/>
          <p:cNvSpPr>
            <a:spLocks noGrp="1" noChangeArrowheads="1"/>
          </p:cNvSpPr>
          <p:nvPr>
            <p:ph type="sldNum" sz="quarter" idx="12"/>
          </p:nvPr>
        </p:nvSpPr>
        <p:spPr/>
        <p:txBody>
          <a:bodyPr/>
          <a:lstStyle>
            <a:lvl1pPr>
              <a:defRPr>
                <a:ea typeface="+mn-ea"/>
              </a:defRPr>
            </a:lvl1pPr>
          </a:lstStyle>
          <a:p>
            <a:pPr>
              <a:defRPr/>
            </a:pPr>
            <a:fld id="{39CB25C4-6372-4241-A708-D25F4FF3B8E7}" type="slidenum">
              <a:rPr lang="en-US"/>
              <a:pPr>
                <a:defRPr/>
              </a:pPr>
              <a:t>‹#›</a:t>
            </a:fld>
            <a:endParaRPr lang="en-US"/>
          </a:p>
        </p:txBody>
      </p:sp>
    </p:spTree>
    <p:extLst>
      <p:ext uri="{BB962C8B-B14F-4D97-AF65-F5344CB8AC3E}">
        <p14:creationId xmlns:p14="http://schemas.microsoft.com/office/powerpoint/2010/main" val="4049178620"/>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3"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4" name="Rectangle 6"/>
          <p:cNvSpPr>
            <a:spLocks noGrp="1" noChangeArrowheads="1"/>
          </p:cNvSpPr>
          <p:nvPr>
            <p:ph type="sldNum" sz="quarter" idx="12"/>
          </p:nvPr>
        </p:nvSpPr>
        <p:spPr/>
        <p:txBody>
          <a:bodyPr/>
          <a:lstStyle>
            <a:lvl1pPr>
              <a:defRPr>
                <a:ea typeface="+mn-ea"/>
              </a:defRPr>
            </a:lvl1pPr>
          </a:lstStyle>
          <a:p>
            <a:pPr>
              <a:defRPr/>
            </a:pPr>
            <a:fld id="{1820E154-9186-4ED8-8EBE-4D1AF0AF6414}" type="slidenum">
              <a:rPr lang="en-US"/>
              <a:pPr>
                <a:defRPr/>
              </a:pPr>
              <a:t>‹#›</a:t>
            </a:fld>
            <a:endParaRPr lang="en-US"/>
          </a:p>
        </p:txBody>
      </p:sp>
    </p:spTree>
    <p:extLst>
      <p:ext uri="{BB962C8B-B14F-4D97-AF65-F5344CB8AC3E}">
        <p14:creationId xmlns:p14="http://schemas.microsoft.com/office/powerpoint/2010/main" val="54108196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P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6"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7" name="Rectangle 6"/>
          <p:cNvSpPr>
            <a:spLocks noGrp="1" noChangeArrowheads="1"/>
          </p:cNvSpPr>
          <p:nvPr>
            <p:ph type="sldNum" sz="quarter" idx="12"/>
          </p:nvPr>
        </p:nvSpPr>
        <p:spPr/>
        <p:txBody>
          <a:bodyPr/>
          <a:lstStyle>
            <a:lvl1pPr>
              <a:defRPr>
                <a:ea typeface="+mn-ea"/>
              </a:defRPr>
            </a:lvl1pPr>
          </a:lstStyle>
          <a:p>
            <a:pPr>
              <a:defRPr/>
            </a:pPr>
            <a:fld id="{07EDBC17-6EBC-4ABB-BBBC-4A60D3185E81}" type="slidenum">
              <a:rPr lang="en-US"/>
              <a:pPr>
                <a:defRPr/>
              </a:pPr>
              <a:t>‹#›</a:t>
            </a:fld>
            <a:endParaRPr lang="en-US"/>
          </a:p>
        </p:txBody>
      </p:sp>
    </p:spTree>
    <p:extLst>
      <p:ext uri="{BB962C8B-B14F-4D97-AF65-F5344CB8AC3E}">
        <p14:creationId xmlns:p14="http://schemas.microsoft.com/office/powerpoint/2010/main" val="35979475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P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P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6"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7" name="Rectangle 6"/>
          <p:cNvSpPr>
            <a:spLocks noGrp="1" noChangeArrowheads="1"/>
          </p:cNvSpPr>
          <p:nvPr>
            <p:ph type="sldNum" sz="quarter" idx="12"/>
          </p:nvPr>
        </p:nvSpPr>
        <p:spPr/>
        <p:txBody>
          <a:bodyPr/>
          <a:lstStyle>
            <a:lvl1pPr>
              <a:defRPr>
                <a:ea typeface="+mn-ea"/>
              </a:defRPr>
            </a:lvl1pPr>
          </a:lstStyle>
          <a:p>
            <a:pPr>
              <a:defRPr/>
            </a:pPr>
            <a:fld id="{1E70DC49-D89D-4302-8849-FAE03130E31D}" type="slidenum">
              <a:rPr lang="en-US"/>
              <a:pPr>
                <a:defRPr/>
              </a:pPr>
              <a:t>‹#›</a:t>
            </a:fld>
            <a:endParaRPr lang="en-US"/>
          </a:p>
        </p:txBody>
      </p:sp>
    </p:spTree>
    <p:extLst>
      <p:ext uri="{BB962C8B-B14F-4D97-AF65-F5344CB8AC3E}">
        <p14:creationId xmlns:p14="http://schemas.microsoft.com/office/powerpoint/2010/main" val="192808157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fld id="{C26CF9E9-7FF9-4991-A6F2-63813519197F}" type="slidenum">
              <a:rPr lang="en-US"/>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5"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6" name="Rectangle 6"/>
          <p:cNvSpPr>
            <a:spLocks noGrp="1" noChangeArrowheads="1"/>
          </p:cNvSpPr>
          <p:nvPr>
            <p:ph type="sldNum" sz="quarter" idx="12"/>
          </p:nvPr>
        </p:nvSpPr>
        <p:spPr/>
        <p:txBody>
          <a:bodyPr/>
          <a:lstStyle>
            <a:lvl1pPr>
              <a:defRPr>
                <a:ea typeface="+mn-ea"/>
              </a:defRPr>
            </a:lvl1pPr>
          </a:lstStyle>
          <a:p>
            <a:pPr>
              <a:defRPr/>
            </a:pPr>
            <a:fld id="{CDBC0B52-0E93-4BF7-990F-D42210A2E869}" type="slidenum">
              <a:rPr lang="en-US"/>
              <a:pPr>
                <a:defRPr/>
              </a:pPr>
              <a:t>‹#›</a:t>
            </a:fld>
            <a:endParaRPr lang="en-US"/>
          </a:p>
        </p:txBody>
      </p:sp>
    </p:spTree>
    <p:extLst>
      <p:ext uri="{BB962C8B-B14F-4D97-AF65-F5344CB8AC3E}">
        <p14:creationId xmlns:p14="http://schemas.microsoft.com/office/powerpoint/2010/main" val="205161546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p:txBody>
          <a:bodyPr/>
          <a:lstStyle>
            <a:lvl1pPr>
              <a:defRPr>
                <a:ea typeface="+mn-ea"/>
              </a:defRPr>
            </a:lvl1pPr>
          </a:lstStyle>
          <a:p>
            <a:pPr>
              <a:defRPr/>
            </a:pPr>
            <a:endParaRPr lang="en-US"/>
          </a:p>
        </p:txBody>
      </p:sp>
      <p:sp>
        <p:nvSpPr>
          <p:cNvPr id="5" name="Rectangle 5"/>
          <p:cNvSpPr>
            <a:spLocks noGrp="1" noChangeArrowheads="1"/>
          </p:cNvSpPr>
          <p:nvPr>
            <p:ph type="ftr" sz="quarter" idx="11"/>
          </p:nvPr>
        </p:nvSpPr>
        <p:spPr/>
        <p:txBody>
          <a:bodyPr/>
          <a:lstStyle>
            <a:lvl1pPr>
              <a:defRPr>
                <a:ea typeface="+mn-ea"/>
              </a:defRPr>
            </a:lvl1pPr>
          </a:lstStyle>
          <a:p>
            <a:pPr>
              <a:defRPr/>
            </a:pPr>
            <a:endParaRPr lang="en-US"/>
          </a:p>
        </p:txBody>
      </p:sp>
      <p:sp>
        <p:nvSpPr>
          <p:cNvPr id="6" name="Rectangle 6"/>
          <p:cNvSpPr>
            <a:spLocks noGrp="1" noChangeArrowheads="1"/>
          </p:cNvSpPr>
          <p:nvPr>
            <p:ph type="sldNum" sz="quarter" idx="12"/>
          </p:nvPr>
        </p:nvSpPr>
        <p:spPr/>
        <p:txBody>
          <a:bodyPr/>
          <a:lstStyle>
            <a:lvl1pPr>
              <a:defRPr>
                <a:ea typeface="+mn-ea"/>
              </a:defRPr>
            </a:lvl1pPr>
          </a:lstStyle>
          <a:p>
            <a:pPr>
              <a:defRPr/>
            </a:pPr>
            <a:fld id="{38B72F9A-215D-4645-80FB-E13AC4C30965}" type="slidenum">
              <a:rPr lang="en-US"/>
              <a:pPr>
                <a:defRPr/>
              </a:pPr>
              <a:t>‹#›</a:t>
            </a:fld>
            <a:endParaRPr lang="en-US"/>
          </a:p>
        </p:txBody>
      </p:sp>
    </p:spTree>
    <p:extLst>
      <p:ext uri="{BB962C8B-B14F-4D97-AF65-F5344CB8AC3E}">
        <p14:creationId xmlns:p14="http://schemas.microsoft.com/office/powerpoint/2010/main" val="399502189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259E54-BF14-4834-825B-345F9047941E}" type="slidenum">
              <a:rPr lang="en-US" altLang="en-US"/>
              <a:pPr>
                <a:defRPr/>
              </a:pPr>
              <a:t>‹#›</a:t>
            </a:fld>
            <a:endParaRPr lang="en-US" altLang="en-US"/>
          </a:p>
        </p:txBody>
      </p:sp>
    </p:spTree>
    <p:extLst>
      <p:ext uri="{BB962C8B-B14F-4D97-AF65-F5344CB8AC3E}">
        <p14:creationId xmlns:p14="http://schemas.microsoft.com/office/powerpoint/2010/main" val="180624488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9F3323-30A3-4C39-B5E3-5DD60CFA3226}" type="slidenum">
              <a:rPr lang="en-US" altLang="en-US"/>
              <a:pPr>
                <a:defRPr/>
              </a:pPr>
              <a:t>‹#›</a:t>
            </a:fld>
            <a:endParaRPr lang="en-US" altLang="en-US"/>
          </a:p>
        </p:txBody>
      </p:sp>
    </p:spTree>
    <p:extLst>
      <p:ext uri="{BB962C8B-B14F-4D97-AF65-F5344CB8AC3E}">
        <p14:creationId xmlns:p14="http://schemas.microsoft.com/office/powerpoint/2010/main" val="248548042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08F821B-F405-440D-8747-F373AA3BBF92}" type="slidenum">
              <a:rPr lang="en-US" altLang="en-US"/>
              <a:pPr>
                <a:defRPr/>
              </a:pPr>
              <a:t>‹#›</a:t>
            </a:fld>
            <a:endParaRPr lang="en-US" altLang="en-US"/>
          </a:p>
        </p:txBody>
      </p:sp>
    </p:spTree>
    <p:extLst>
      <p:ext uri="{BB962C8B-B14F-4D97-AF65-F5344CB8AC3E}">
        <p14:creationId xmlns:p14="http://schemas.microsoft.com/office/powerpoint/2010/main" val="37385659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98B5540-3322-4B1C-A0C5-340A5CC9560F}" type="slidenum">
              <a:rPr lang="en-US" altLang="en-US"/>
              <a:pPr>
                <a:defRPr/>
              </a:pPr>
              <a:t>‹#›</a:t>
            </a:fld>
            <a:endParaRPr lang="en-US" altLang="en-US"/>
          </a:p>
        </p:txBody>
      </p:sp>
    </p:spTree>
    <p:extLst>
      <p:ext uri="{BB962C8B-B14F-4D97-AF65-F5344CB8AC3E}">
        <p14:creationId xmlns:p14="http://schemas.microsoft.com/office/powerpoint/2010/main" val="1463086710"/>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DA35DB4-90A7-4C00-B9A6-F360CFE43A18}" type="slidenum">
              <a:rPr lang="en-US" altLang="en-US"/>
              <a:pPr>
                <a:defRPr/>
              </a:pPr>
              <a:t>‹#›</a:t>
            </a:fld>
            <a:endParaRPr lang="en-US" altLang="en-US"/>
          </a:p>
        </p:txBody>
      </p:sp>
    </p:spTree>
    <p:extLst>
      <p:ext uri="{BB962C8B-B14F-4D97-AF65-F5344CB8AC3E}">
        <p14:creationId xmlns:p14="http://schemas.microsoft.com/office/powerpoint/2010/main" val="275361680"/>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87B6492-812D-4B0B-9A02-928E686ED929}" type="slidenum">
              <a:rPr lang="en-US" altLang="en-US"/>
              <a:pPr>
                <a:defRPr/>
              </a:pPr>
              <a:t>‹#›</a:t>
            </a:fld>
            <a:endParaRPr lang="en-US" altLang="en-US"/>
          </a:p>
        </p:txBody>
      </p:sp>
    </p:spTree>
    <p:extLst>
      <p:ext uri="{BB962C8B-B14F-4D97-AF65-F5344CB8AC3E}">
        <p14:creationId xmlns:p14="http://schemas.microsoft.com/office/powerpoint/2010/main" val="1727326825"/>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5EC3592-6DA4-4884-8AB5-D37277C4C11E}" type="slidenum">
              <a:rPr lang="en-US" altLang="en-US"/>
              <a:pPr>
                <a:defRPr/>
              </a:pPr>
              <a:t>‹#›</a:t>
            </a:fld>
            <a:endParaRPr lang="en-US" altLang="en-US"/>
          </a:p>
        </p:txBody>
      </p:sp>
    </p:spTree>
    <p:extLst>
      <p:ext uri="{BB962C8B-B14F-4D97-AF65-F5344CB8AC3E}">
        <p14:creationId xmlns:p14="http://schemas.microsoft.com/office/powerpoint/2010/main" val="183838370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3D1E3D-BBDE-4D24-9AB3-607D2B71F3C8}" type="slidenum">
              <a:rPr lang="en-US" altLang="en-US"/>
              <a:pPr>
                <a:defRPr/>
              </a:pPr>
              <a:t>‹#›</a:t>
            </a:fld>
            <a:endParaRPr lang="en-US" altLang="en-US"/>
          </a:p>
        </p:txBody>
      </p:sp>
    </p:spTree>
    <p:extLst>
      <p:ext uri="{BB962C8B-B14F-4D97-AF65-F5344CB8AC3E}">
        <p14:creationId xmlns:p14="http://schemas.microsoft.com/office/powerpoint/2010/main" val="83562042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53A2CAE7-BE4C-437D-A756-C03D1DEBEC2C}" type="slidenum">
              <a:rPr lang="en-US"/>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EA852A5-913C-45A0-BEE0-6F8AE8FF3123}" type="slidenum">
              <a:rPr lang="en-US" altLang="en-US"/>
              <a:pPr>
                <a:defRPr/>
              </a:pPr>
              <a:t>‹#›</a:t>
            </a:fld>
            <a:endParaRPr lang="en-US" altLang="en-US"/>
          </a:p>
        </p:txBody>
      </p:sp>
    </p:spTree>
    <p:extLst>
      <p:ext uri="{BB962C8B-B14F-4D97-AF65-F5344CB8AC3E}">
        <p14:creationId xmlns:p14="http://schemas.microsoft.com/office/powerpoint/2010/main" val="151260689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D786071-CE32-44B1-9CB0-D8DBE6C86497}" type="slidenum">
              <a:rPr lang="en-US" altLang="en-US"/>
              <a:pPr>
                <a:defRPr/>
              </a:pPr>
              <a:t>‹#›</a:t>
            </a:fld>
            <a:endParaRPr lang="en-US" altLang="en-US"/>
          </a:p>
        </p:txBody>
      </p:sp>
    </p:spTree>
    <p:extLst>
      <p:ext uri="{BB962C8B-B14F-4D97-AF65-F5344CB8AC3E}">
        <p14:creationId xmlns:p14="http://schemas.microsoft.com/office/powerpoint/2010/main" val="3878074238"/>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7511F-02CC-4BEC-A10A-9D8A0FFDE66E}" type="slidenum">
              <a:rPr lang="en-US" altLang="en-US"/>
              <a:pPr>
                <a:defRPr/>
              </a:pPr>
              <a:t>‹#›</a:t>
            </a:fld>
            <a:endParaRPr lang="en-US" altLang="en-US"/>
          </a:p>
        </p:txBody>
      </p:sp>
    </p:spTree>
    <p:extLst>
      <p:ext uri="{BB962C8B-B14F-4D97-AF65-F5344CB8AC3E}">
        <p14:creationId xmlns:p14="http://schemas.microsoft.com/office/powerpoint/2010/main" val="413563387"/>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78A6A3-8FDD-463F-8D77-169436540741}" type="slidenum">
              <a:rPr lang="en-US" altLang="en-US"/>
              <a:pPr>
                <a:defRPr/>
              </a:pPr>
              <a:t>‹#›</a:t>
            </a:fld>
            <a:endParaRPr lang="en-US" altLang="en-US"/>
          </a:p>
        </p:txBody>
      </p:sp>
    </p:spTree>
    <p:extLst>
      <p:ext uri="{BB962C8B-B14F-4D97-AF65-F5344CB8AC3E}">
        <p14:creationId xmlns:p14="http://schemas.microsoft.com/office/powerpoint/2010/main" val="151694012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7"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397E91F1-CC76-46D3-822A-B42385E94874}" type="slidenum">
              <a:rPr lang="en-US" altLang="zh-CN"/>
              <a:pPr>
                <a:defRPr/>
              </a:pPr>
              <a:t>‹#›</a:t>
            </a:fld>
            <a:endParaRPr lang="en-US" altLang="zh-CN"/>
          </a:p>
        </p:txBody>
      </p:sp>
    </p:spTree>
    <p:controls>
      <mc:AlternateContent xmlns:mc="http://schemas.openxmlformats.org/markup-compatibility/2006">
        <mc:Choice xmlns:v="urn:schemas-microsoft-com:vml" Requires="v">
          <p:control spid="3105" r:id="rId2" imgW="2817720" imgH="1003320"/>
        </mc:Choice>
        <mc:Fallback>
          <p:control r:id="rId2" imgW="2817720" imgH="1003320">
            <p:pic>
              <p:nvPicPr>
                <p:cNvPr id="6"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92189884"/>
      </p:ext>
    </p:extLst>
  </p:cSld>
  <p:clrMapOvr>
    <a:masterClrMapping/>
  </p:clrMapOvr>
  <p:transition>
    <p:cover dir="rd"/>
    <p:sndAc>
      <p:stSnd>
        <p:snd r:embed="rId3" name="CAMERA.WAV"/>
      </p:stSnd>
    </p:sndAc>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D72CD318-EB65-4F96-A90D-C00BB8029C4E}" type="slidenum">
              <a:rPr lang="en-US" altLang="zh-CN"/>
              <a:pPr>
                <a:defRPr/>
              </a:pPr>
              <a:t>‹#›</a:t>
            </a:fld>
            <a:endParaRPr lang="en-US" altLang="zh-CN"/>
          </a:p>
        </p:txBody>
      </p:sp>
    </p:spTree>
    <p:controls>
      <mc:AlternateContent xmlns:mc="http://schemas.openxmlformats.org/markup-compatibility/2006">
        <mc:Choice xmlns:v="urn:schemas-microsoft-com:vml" Requires="v">
          <p:control spid="4129" r:id="rId2" imgW="2817720" imgH="1003320"/>
        </mc:Choice>
        <mc:Fallback>
          <p:control r:id="rId2" imgW="2817720" imgH="1003320">
            <p:pic>
              <p:nvPicPr>
                <p:cNvPr id="6"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803028711"/>
      </p:ext>
    </p:extLst>
  </p:cSld>
  <p:clrMapOvr>
    <a:masterClrMapping/>
  </p:clrMapOvr>
  <p:transition>
    <p:cover dir="rd"/>
    <p:sndAc>
      <p:stSnd>
        <p:snd r:embed="rId3" name="CAMERA.WAV"/>
      </p:stSnd>
    </p:sndAc>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4"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7"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5C904108-2356-427A-B2A2-CEBD14AB933D}" type="slidenum">
              <a:rPr lang="en-US" altLang="zh-CN"/>
              <a:pPr>
                <a:defRPr/>
              </a:pPr>
              <a:t>‹#›</a:t>
            </a:fld>
            <a:endParaRPr lang="en-US" altLang="zh-CN"/>
          </a:p>
        </p:txBody>
      </p:sp>
    </p:spTree>
    <p:controls>
      <mc:AlternateContent xmlns:mc="http://schemas.openxmlformats.org/markup-compatibility/2006">
        <mc:Choice xmlns:v="urn:schemas-microsoft-com:vml" Requires="v">
          <p:control spid="5153" r:id="rId2" imgW="2817720" imgH="1003320"/>
        </mc:Choice>
        <mc:Fallback>
          <p:control r:id="rId2" imgW="2817720" imgH="1003320">
            <p:pic>
              <p:nvPicPr>
                <p:cNvPr id="6"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032016451"/>
      </p:ext>
    </p:extLst>
  </p:cSld>
  <p:clrMapOvr>
    <a:masterClrMapping/>
  </p:clrMapOvr>
  <p:transition>
    <p:cover dir="rd"/>
    <p:sndAc>
      <p:stSnd>
        <p:snd r:embed="rId3" name="CAMERA.WAV"/>
      </p:stSnd>
    </p:sndAc>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9" name="Rectangle 8"/>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10" name="Rectangle 9"/>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F8DB9ABB-2A41-4C61-87CB-A6C2A71A447C}" type="slidenum">
              <a:rPr lang="en-US" altLang="zh-CN"/>
              <a:pPr>
                <a:defRPr/>
              </a:pPr>
              <a:t>‹#›</a:t>
            </a:fld>
            <a:endParaRPr lang="en-US" altLang="zh-CN"/>
          </a:p>
        </p:txBody>
      </p:sp>
    </p:spTree>
    <p:controls>
      <mc:AlternateContent xmlns:mc="http://schemas.openxmlformats.org/markup-compatibility/2006">
        <mc:Choice xmlns:v="urn:schemas-microsoft-com:vml" Requires="v">
          <p:control spid="6177" r:id="rId2" imgW="2817720" imgH="1003320"/>
        </mc:Choice>
        <mc:Fallback>
          <p:control r:id="rId2" imgW="2817720" imgH="1003320">
            <p:pic>
              <p:nvPicPr>
                <p:cNvPr id="7"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466913880"/>
      </p:ext>
    </p:extLst>
  </p:cSld>
  <p:clrMapOvr>
    <a:masterClrMapping/>
  </p:clrMapOvr>
  <p:transition>
    <p:cover dir="rd"/>
    <p:sndAc>
      <p:stSnd>
        <p:snd r:embed="rId3" name="CAMERA.WAV"/>
      </p:stSnd>
    </p:sndAc>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pic>
        <p:nvPicPr>
          <p:cNvPr id="7"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11"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12"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05663ACC-99FF-4B9F-BBAB-B919AB7EF6C3}" type="slidenum">
              <a:rPr lang="en-US" altLang="zh-CN"/>
              <a:pPr>
                <a:defRPr/>
              </a:pPr>
              <a:t>‹#›</a:t>
            </a:fld>
            <a:endParaRPr lang="en-US" altLang="zh-CN"/>
          </a:p>
        </p:txBody>
      </p:sp>
    </p:spTree>
    <p:controls>
      <mc:AlternateContent xmlns:mc="http://schemas.openxmlformats.org/markup-compatibility/2006">
        <mc:Choice xmlns:v="urn:schemas-microsoft-com:vml" Requires="v">
          <p:control spid="7201" r:id="rId2" imgW="2817720" imgH="1003320"/>
        </mc:Choice>
        <mc:Fallback>
          <p:control r:id="rId2" imgW="2817720" imgH="1003320">
            <p:pic>
              <p:nvPicPr>
                <p:cNvPr id="9"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385985313"/>
      </p:ext>
    </p:extLst>
  </p:cSld>
  <p:clrMapOvr>
    <a:masterClrMapping/>
  </p:clrMapOvr>
  <p:transition>
    <p:cover dir="rd"/>
    <p:sndAc>
      <p:stSnd>
        <p:snd r:embed="rId3" name="CAMERA.WAV"/>
      </p:stSnd>
    </p:sndAc>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pic>
        <p:nvPicPr>
          <p:cNvPr id="3"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6"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7"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B4E8D481-AD65-489F-B7EF-B70FCB803AB9}" type="slidenum">
              <a:rPr lang="en-US" altLang="zh-CN"/>
              <a:pPr>
                <a:defRPr/>
              </a:pPr>
              <a:t>‹#›</a:t>
            </a:fld>
            <a:endParaRPr lang="en-US" altLang="zh-CN"/>
          </a:p>
        </p:txBody>
      </p:sp>
    </p:spTree>
    <p:controls>
      <mc:AlternateContent xmlns:mc="http://schemas.openxmlformats.org/markup-compatibility/2006">
        <mc:Choice xmlns:v="urn:schemas-microsoft-com:vml" Requires="v">
          <p:control spid="8225" r:id="rId2" imgW="2817720" imgH="1003320"/>
        </mc:Choice>
        <mc:Fallback>
          <p:control r:id="rId2" imgW="2817720" imgH="1003320">
            <p:pic>
              <p:nvPicPr>
                <p:cNvPr id="5"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852754292"/>
      </p:ext>
    </p:extLst>
  </p:cSld>
  <p:clrMapOvr>
    <a:masterClrMapping/>
  </p:clrMapOvr>
  <p:transition>
    <p:cover dir="rd"/>
    <p:sndAc>
      <p:stSnd>
        <p:snd r:embed="rId3"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3" name="Date Placeholder 1"/>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11795B5B-3E97-461E-B7B7-C0D720210477}" type="slidenum">
              <a:rPr lang="en-US"/>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6"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57A944F1-40F4-4775-ABC6-338B16A138CF}" type="slidenum">
              <a:rPr lang="en-US" altLang="zh-CN"/>
              <a:pPr>
                <a:defRPr/>
              </a:pPr>
              <a:t>‹#›</a:t>
            </a:fld>
            <a:endParaRPr lang="en-US" altLang="zh-CN"/>
          </a:p>
        </p:txBody>
      </p:sp>
    </p:spTree>
    <p:controls>
      <mc:AlternateContent xmlns:mc="http://schemas.openxmlformats.org/markup-compatibility/2006">
        <mc:Choice xmlns:v="urn:schemas-microsoft-com:vml" Requires="v">
          <p:control spid="9249" r:id="rId2" imgW="2817720" imgH="1003320"/>
        </mc:Choice>
        <mc:Fallback>
          <p:control r:id="rId2" imgW="2817720" imgH="1003320">
            <p:pic>
              <p:nvPicPr>
                <p:cNvPr id="4"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547585589"/>
      </p:ext>
    </p:extLst>
  </p:cSld>
  <p:clrMapOvr>
    <a:masterClrMapping/>
  </p:clrMapOvr>
  <p:transition>
    <p:cover dir="rd"/>
    <p:sndAc>
      <p:stSnd>
        <p:snd r:embed="rId3" name="CAMERA.WAV"/>
      </p:stSnd>
    </p:sndAc>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7"/>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9" name="Rectangle 8"/>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10" name="Rectangle 9"/>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F27C494D-31CA-4249-9C00-643D30D46730}" type="slidenum">
              <a:rPr lang="en-US" altLang="zh-CN"/>
              <a:pPr>
                <a:defRPr/>
              </a:pPr>
              <a:t>‹#›</a:t>
            </a:fld>
            <a:endParaRPr lang="en-US" altLang="zh-CN"/>
          </a:p>
        </p:txBody>
      </p:sp>
    </p:spTree>
    <p:controls>
      <mc:AlternateContent xmlns:mc="http://schemas.openxmlformats.org/markup-compatibility/2006">
        <mc:Choice xmlns:v="urn:schemas-microsoft-com:vml" Requires="v">
          <p:control spid="10273" r:id="rId2" imgW="2817720" imgH="1003320"/>
        </mc:Choice>
        <mc:Fallback>
          <p:control r:id="rId2" imgW="2817720" imgH="1003320">
            <p:pic>
              <p:nvPicPr>
                <p:cNvPr id="7"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693883549"/>
      </p:ext>
    </p:extLst>
  </p:cSld>
  <p:clrMapOvr>
    <a:masterClrMapping/>
  </p:clrMapOvr>
  <p:transition>
    <p:cover dir="rd"/>
    <p:sndAc>
      <p:stSnd>
        <p:snd r:embed="rId3" name="CAMERA.WAV"/>
      </p:stSnd>
    </p:sndAc>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7"/>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9" name="Rectangle 8"/>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10" name="Rectangle 9"/>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2DA8C2E4-D774-4E9E-AB6F-ABC6652DEC09}" type="slidenum">
              <a:rPr lang="en-US" altLang="zh-CN"/>
              <a:pPr>
                <a:defRPr/>
              </a:pPr>
              <a:t>‹#›</a:t>
            </a:fld>
            <a:endParaRPr lang="en-US" altLang="zh-CN"/>
          </a:p>
        </p:txBody>
      </p:sp>
    </p:spTree>
    <p:controls>
      <mc:AlternateContent xmlns:mc="http://schemas.openxmlformats.org/markup-compatibility/2006">
        <mc:Choice xmlns:v="urn:schemas-microsoft-com:vml" Requires="v">
          <p:control spid="11297" r:id="rId2" imgW="2817720" imgH="1003320"/>
        </mc:Choice>
        <mc:Fallback>
          <p:control r:id="rId2" imgW="2817720" imgH="1003320">
            <p:pic>
              <p:nvPicPr>
                <p:cNvPr id="7"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206011260"/>
      </p:ext>
    </p:extLst>
  </p:cSld>
  <p:clrMapOvr>
    <a:masterClrMapping/>
  </p:clrMapOvr>
  <p:transition>
    <p:cover dir="rd"/>
    <p:sndAc>
      <p:stSnd>
        <p:snd r:embed="rId3" name="CAMERA.WAV"/>
      </p:stSnd>
    </p:sndAc>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C09CAE3D-4BF7-47C8-BAFF-8F180B79F0AA}" type="slidenum">
              <a:rPr lang="en-US" altLang="zh-CN"/>
              <a:pPr>
                <a:defRPr/>
              </a:pPr>
              <a:t>‹#›</a:t>
            </a:fld>
            <a:endParaRPr lang="en-US" altLang="zh-CN"/>
          </a:p>
        </p:txBody>
      </p:sp>
    </p:spTree>
    <p:controls>
      <mc:AlternateContent xmlns:mc="http://schemas.openxmlformats.org/markup-compatibility/2006">
        <mc:Choice xmlns:v="urn:schemas-microsoft-com:vml" Requires="v">
          <p:control spid="12321" r:id="rId2" imgW="2817720" imgH="1003320"/>
        </mc:Choice>
        <mc:Fallback>
          <p:control r:id="rId2" imgW="2817720" imgH="1003320">
            <p:pic>
              <p:nvPicPr>
                <p:cNvPr id="6"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680003097"/>
      </p:ext>
    </p:extLst>
  </p:cSld>
  <p:clrMapOvr>
    <a:masterClrMapping/>
  </p:clrMapOvr>
  <p:transition>
    <p:cover dir="rd"/>
    <p:sndAc>
      <p:stSnd>
        <p:snd r:embed="rId3" name="CAMERA.WAV"/>
      </p:stSnd>
    </p:sndAc>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7" descr="幻灯片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222 拷贝"/>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eaLnBrk="0" hangingPunct="0">
              <a:defRPr/>
            </a:lvl1pPr>
          </a:lstStyle>
          <a:p>
            <a:pPr>
              <a:defRPr/>
            </a:pPr>
            <a:endParaRPr lang="en-US" altLang="zh-CN"/>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eaLnBrk="0" hangingPunct="0">
              <a:defRPr>
                <a:latin typeface="Tahoma" panose="020B0604030504040204" pitchFamily="34" charset="0"/>
              </a:defRPr>
            </a:lvl1pPr>
          </a:lstStyle>
          <a:p>
            <a:pPr>
              <a:defRPr/>
            </a:pPr>
            <a:fld id="{D5E6E2D3-4829-4A17-AD8E-F86A1342C877}" type="slidenum">
              <a:rPr lang="en-US" altLang="zh-CN"/>
              <a:pPr>
                <a:defRPr/>
              </a:pPr>
              <a:t>‹#›</a:t>
            </a:fld>
            <a:endParaRPr lang="en-US" altLang="zh-CN"/>
          </a:p>
        </p:txBody>
      </p:sp>
    </p:spTree>
    <p:controls>
      <mc:AlternateContent xmlns:mc="http://schemas.openxmlformats.org/markup-compatibility/2006">
        <mc:Choice xmlns:v="urn:schemas-microsoft-com:vml" Requires="v">
          <p:control spid="13345" r:id="rId2" imgW="2817720" imgH="1003320"/>
        </mc:Choice>
        <mc:Fallback>
          <p:control r:id="rId2" imgW="2817720" imgH="1003320">
            <p:pic>
              <p:nvPicPr>
                <p:cNvPr id="6" name="ShockwaveFlash1"/>
                <p:cNvPicPr preferRelativeResize="0">
                  <a:picLocks noChangeArrowheads="1" noChangeShapeType="1"/>
                </p:cNvPicPr>
                <p:nvPr/>
              </p:nvPicPr>
              <p:blipFill>
                <a:blip r:embed="rId7"/>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298494685"/>
      </p:ext>
    </p:extLst>
  </p:cSld>
  <p:clrMapOvr>
    <a:masterClrMapping/>
  </p:clrMapOvr>
  <p:transition>
    <p:cover dir="rd"/>
    <p:sndAc>
      <p:stSnd>
        <p:snd r:embed="rId3" name="CAMERA.WAV"/>
      </p:stSnd>
    </p:sndAc>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084388" y="296863"/>
            <a:ext cx="6823075" cy="5353050"/>
            <a:chOff x="1313" y="187"/>
            <a:chExt cx="4298" cy="3372"/>
          </a:xfrm>
        </p:grpSpPr>
        <p:grpSp>
          <p:nvGrpSpPr>
            <p:cNvPr id="5" name="Group 3"/>
            <p:cNvGrpSpPr>
              <a:grpSpLocks/>
            </p:cNvGrpSpPr>
            <p:nvPr/>
          </p:nvGrpSpPr>
          <p:grpSpPr bwMode="auto">
            <a:xfrm>
              <a:off x="2194" y="601"/>
              <a:ext cx="596" cy="447"/>
              <a:chOff x="0" y="0"/>
              <a:chExt cx="768" cy="576"/>
            </a:xfrm>
          </p:grpSpPr>
          <p:sp>
            <p:nvSpPr>
              <p:cNvPr id="135"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36" name="Oval 5"/>
              <p:cNvSpPr>
                <a:spLocks noChangeArrowheads="1"/>
              </p:cNvSpPr>
              <p:nvPr/>
            </p:nvSpPr>
            <p:spPr bwMode="hidden">
              <a:xfrm>
                <a:off x="276" y="253"/>
                <a:ext cx="187" cy="107"/>
              </a:xfrm>
              <a:prstGeom prst="ellipse">
                <a:avLst/>
              </a:prstGeom>
              <a:gradFill rotWithShape="0">
                <a:gsLst>
                  <a:gs pos="0">
                    <a:schemeClr val="accent1"/>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6" name="Group 6"/>
            <p:cNvGrpSpPr>
              <a:grpSpLocks/>
            </p:cNvGrpSpPr>
            <p:nvPr/>
          </p:nvGrpSpPr>
          <p:grpSpPr bwMode="auto">
            <a:xfrm>
              <a:off x="1313" y="187"/>
              <a:ext cx="4298" cy="3372"/>
              <a:chOff x="0" y="0"/>
              <a:chExt cx="5533" cy="4341"/>
            </a:xfrm>
          </p:grpSpPr>
          <p:grpSp>
            <p:nvGrpSpPr>
              <p:cNvPr id="22" name="Group 7"/>
              <p:cNvGrpSpPr>
                <a:grpSpLocks/>
              </p:cNvGrpSpPr>
              <p:nvPr/>
            </p:nvGrpSpPr>
            <p:grpSpPr bwMode="auto">
              <a:xfrm>
                <a:off x="0" y="0"/>
                <a:ext cx="5470" cy="4341"/>
                <a:chOff x="0" y="0"/>
                <a:chExt cx="5470" cy="4341"/>
              </a:xfrm>
            </p:grpSpPr>
            <p:grpSp>
              <p:nvGrpSpPr>
                <p:cNvPr id="33" name="Group 8"/>
                <p:cNvGrpSpPr>
                  <a:grpSpLocks/>
                </p:cNvGrpSpPr>
                <p:nvPr/>
              </p:nvGrpSpPr>
              <p:grpSpPr bwMode="auto">
                <a:xfrm>
                  <a:off x="1339" y="786"/>
                  <a:ext cx="2919" cy="2151"/>
                  <a:chOff x="1265" y="814"/>
                  <a:chExt cx="2919" cy="2151"/>
                </a:xfrm>
              </p:grpSpPr>
              <p:sp>
                <p:nvSpPr>
                  <p:cNvPr id="133" name="Oval 9"/>
                  <p:cNvSpPr>
                    <a:spLocks noChangeArrowheads="1"/>
                  </p:cNvSpPr>
                  <p:nvPr/>
                </p:nvSpPr>
                <p:spPr bwMode="hidden">
                  <a:xfrm>
                    <a:off x="1265" y="817"/>
                    <a:ext cx="2922" cy="2145"/>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3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34" name="Group 11"/>
                <p:cNvGrpSpPr>
                  <a:grpSpLocks/>
                </p:cNvGrpSpPr>
                <p:nvPr/>
              </p:nvGrpSpPr>
              <p:grpSpPr bwMode="auto">
                <a:xfrm>
                  <a:off x="0" y="0"/>
                  <a:ext cx="5470" cy="4341"/>
                  <a:chOff x="0" y="0"/>
                  <a:chExt cx="5470" cy="4341"/>
                </a:xfrm>
              </p:grpSpPr>
              <p:grpSp>
                <p:nvGrpSpPr>
                  <p:cNvPr id="35" name="Group 12"/>
                  <p:cNvGrpSpPr>
                    <a:grpSpLocks/>
                  </p:cNvGrpSpPr>
                  <p:nvPr/>
                </p:nvGrpSpPr>
                <p:grpSpPr bwMode="auto">
                  <a:xfrm>
                    <a:off x="3545" y="1502"/>
                    <a:ext cx="1258" cy="2327"/>
                    <a:chOff x="3471" y="1530"/>
                    <a:chExt cx="1258" cy="2327"/>
                  </a:xfrm>
                </p:grpSpPr>
                <p:sp>
                  <p:nvSpPr>
                    <p:cNvPr id="131" name="Freeform 13"/>
                    <p:cNvSpPr>
                      <a:spLocks/>
                    </p:cNvSpPr>
                    <p:nvPr/>
                  </p:nvSpPr>
                  <p:spPr bwMode="hidden">
                    <a:xfrm rot="2711884">
                      <a:off x="2765" y="2236"/>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32" name="Freeform 14"/>
                    <p:cNvSpPr>
                      <a:spLocks/>
                    </p:cNvSpPr>
                    <p:nvPr/>
                  </p:nvSpPr>
                  <p:spPr bwMode="hidden">
                    <a:xfrm rot="2711884">
                      <a:off x="4021" y="3150"/>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36" name="Group 15"/>
                  <p:cNvGrpSpPr>
                    <a:grpSpLocks/>
                  </p:cNvGrpSpPr>
                  <p:nvPr/>
                </p:nvGrpSpPr>
                <p:grpSpPr bwMode="auto">
                  <a:xfrm>
                    <a:off x="2938" y="1991"/>
                    <a:ext cx="2463" cy="1332"/>
                    <a:chOff x="2864" y="2019"/>
                    <a:chExt cx="2463" cy="1332"/>
                  </a:xfrm>
                </p:grpSpPr>
                <p:sp>
                  <p:nvSpPr>
                    <p:cNvPr id="129" name="Freeform 16"/>
                    <p:cNvSpPr>
                      <a:spLocks/>
                    </p:cNvSpPr>
                    <p:nvPr/>
                  </p:nvSpPr>
                  <p:spPr bwMode="hidden">
                    <a:xfrm rot="2104081">
                      <a:off x="2864" y="2019"/>
                      <a:ext cx="1814" cy="347"/>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30" name="Freeform 17"/>
                    <p:cNvSpPr>
                      <a:spLocks/>
                    </p:cNvSpPr>
                    <p:nvPr/>
                  </p:nvSpPr>
                  <p:spPr bwMode="hidden">
                    <a:xfrm rot="2104081">
                      <a:off x="4353" y="2806"/>
                      <a:ext cx="974" cy="545"/>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37" name="Group 18"/>
                  <p:cNvGrpSpPr>
                    <a:grpSpLocks/>
                  </p:cNvGrpSpPr>
                  <p:nvPr/>
                </p:nvGrpSpPr>
                <p:grpSpPr bwMode="auto">
                  <a:xfrm>
                    <a:off x="2971" y="1804"/>
                    <a:ext cx="2477" cy="1064"/>
                    <a:chOff x="2897" y="1832"/>
                    <a:chExt cx="2477" cy="1064"/>
                  </a:xfrm>
                </p:grpSpPr>
                <p:sp>
                  <p:nvSpPr>
                    <p:cNvPr id="127" name="Freeform 19"/>
                    <p:cNvSpPr>
                      <a:spLocks/>
                    </p:cNvSpPr>
                    <p:nvPr/>
                  </p:nvSpPr>
                  <p:spPr bwMode="hidden">
                    <a:xfrm rot="1582915">
                      <a:off x="2897" y="1832"/>
                      <a:ext cx="1736" cy="304"/>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8" name="Freeform 20"/>
                    <p:cNvSpPr>
                      <a:spLocks/>
                    </p:cNvSpPr>
                    <p:nvPr/>
                  </p:nvSpPr>
                  <p:spPr bwMode="hidden">
                    <a:xfrm rot="1582915">
                      <a:off x="4442" y="2420"/>
                      <a:ext cx="932" cy="47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38" name="Group 21"/>
                  <p:cNvGrpSpPr>
                    <a:grpSpLocks/>
                  </p:cNvGrpSpPr>
                  <p:nvPr/>
                </p:nvGrpSpPr>
                <p:grpSpPr bwMode="auto">
                  <a:xfrm>
                    <a:off x="2998" y="1608"/>
                    <a:ext cx="2472" cy="927"/>
                    <a:chOff x="2924" y="1636"/>
                    <a:chExt cx="2472" cy="927"/>
                  </a:xfrm>
                </p:grpSpPr>
                <p:sp>
                  <p:nvSpPr>
                    <p:cNvPr id="125" name="Freeform 22"/>
                    <p:cNvSpPr>
                      <a:spLocks/>
                    </p:cNvSpPr>
                    <p:nvPr/>
                  </p:nvSpPr>
                  <p:spPr bwMode="hidden">
                    <a:xfrm rot="1080363">
                      <a:off x="2924" y="1636"/>
                      <a:ext cx="1677" cy="335"/>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6" name="Freeform 23"/>
                    <p:cNvSpPr>
                      <a:spLocks/>
                    </p:cNvSpPr>
                    <p:nvPr/>
                  </p:nvSpPr>
                  <p:spPr bwMode="hidden">
                    <a:xfrm rot="1080363">
                      <a:off x="4495" y="2037"/>
                      <a:ext cx="901" cy="52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39" name="Group 24"/>
                  <p:cNvGrpSpPr>
                    <a:grpSpLocks/>
                  </p:cNvGrpSpPr>
                  <p:nvPr/>
                </p:nvGrpSpPr>
                <p:grpSpPr bwMode="auto">
                  <a:xfrm>
                    <a:off x="3032" y="1386"/>
                    <a:ext cx="2342" cy="657"/>
                    <a:chOff x="2958" y="1414"/>
                    <a:chExt cx="2342" cy="657"/>
                  </a:xfrm>
                </p:grpSpPr>
                <p:sp>
                  <p:nvSpPr>
                    <p:cNvPr id="123" name="Freeform 25"/>
                    <p:cNvSpPr>
                      <a:spLocks/>
                    </p:cNvSpPr>
                    <p:nvPr/>
                  </p:nvSpPr>
                  <p:spPr bwMode="hidden">
                    <a:xfrm rot="463793">
                      <a:off x="2958" y="1414"/>
                      <a:ext cx="154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 name="Freeform 26"/>
                    <p:cNvSpPr>
                      <a:spLocks/>
                    </p:cNvSpPr>
                    <p:nvPr/>
                  </p:nvSpPr>
                  <p:spPr bwMode="hidden">
                    <a:xfrm rot="463793">
                      <a:off x="4470" y="1582"/>
                      <a:ext cx="830" cy="489"/>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0" name="Group 27"/>
                  <p:cNvGrpSpPr>
                    <a:grpSpLocks/>
                  </p:cNvGrpSpPr>
                  <p:nvPr/>
                </p:nvGrpSpPr>
                <p:grpSpPr bwMode="auto">
                  <a:xfrm>
                    <a:off x="3057" y="1241"/>
                    <a:ext cx="2150" cy="343"/>
                    <a:chOff x="2983" y="1269"/>
                    <a:chExt cx="2150" cy="343"/>
                  </a:xfrm>
                </p:grpSpPr>
                <p:sp>
                  <p:nvSpPr>
                    <p:cNvPr id="121" name="Freeform 28"/>
                    <p:cNvSpPr>
                      <a:spLocks/>
                    </p:cNvSpPr>
                    <p:nvPr/>
                  </p:nvSpPr>
                  <p:spPr bwMode="hidden">
                    <a:xfrm rot="-84182">
                      <a:off x="2983" y="1289"/>
                      <a:ext cx="1404" cy="219"/>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2" name="Freeform 29"/>
                    <p:cNvSpPr>
                      <a:spLocks/>
                    </p:cNvSpPr>
                    <p:nvPr/>
                  </p:nvSpPr>
                  <p:spPr bwMode="hidden">
                    <a:xfrm rot="-84182">
                      <a:off x="4379" y="1269"/>
                      <a:ext cx="754" cy="343"/>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1" name="Group 30"/>
                  <p:cNvGrpSpPr>
                    <a:grpSpLocks/>
                  </p:cNvGrpSpPr>
                  <p:nvPr/>
                </p:nvGrpSpPr>
                <p:grpSpPr bwMode="auto">
                  <a:xfrm>
                    <a:off x="3012" y="889"/>
                    <a:ext cx="1879" cy="427"/>
                    <a:chOff x="2938" y="917"/>
                    <a:chExt cx="1879" cy="427"/>
                  </a:xfrm>
                </p:grpSpPr>
                <p:sp>
                  <p:nvSpPr>
                    <p:cNvPr id="119" name="Freeform 31"/>
                    <p:cNvSpPr>
                      <a:spLocks/>
                    </p:cNvSpPr>
                    <p:nvPr/>
                  </p:nvSpPr>
                  <p:spPr bwMode="hidden">
                    <a:xfrm rot="-802576">
                      <a:off x="2938" y="1129"/>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0" name="Freeform 32"/>
                    <p:cNvSpPr>
                      <a:spLocks/>
                    </p:cNvSpPr>
                    <p:nvPr/>
                  </p:nvSpPr>
                  <p:spPr bwMode="hidden">
                    <a:xfrm rot="-802576">
                      <a:off x="4155" y="917"/>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2" name="Group 33"/>
                  <p:cNvGrpSpPr>
                    <a:grpSpLocks/>
                  </p:cNvGrpSpPr>
                  <p:nvPr/>
                </p:nvGrpSpPr>
                <p:grpSpPr bwMode="auto">
                  <a:xfrm>
                    <a:off x="711" y="1625"/>
                    <a:ext cx="1257" cy="2326"/>
                    <a:chOff x="637" y="1653"/>
                    <a:chExt cx="1257" cy="2326"/>
                  </a:xfrm>
                </p:grpSpPr>
                <p:sp>
                  <p:nvSpPr>
                    <p:cNvPr id="117" name="Freeform 34"/>
                    <p:cNvSpPr>
                      <a:spLocks/>
                    </p:cNvSpPr>
                    <p:nvPr/>
                  </p:nvSpPr>
                  <p:spPr bwMode="hidden">
                    <a:xfrm rot="18888116" flipH="1">
                      <a:off x="876" y="2359"/>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8" name="Freeform 35"/>
                    <p:cNvSpPr>
                      <a:spLocks/>
                    </p:cNvSpPr>
                    <p:nvPr/>
                  </p:nvSpPr>
                  <p:spPr bwMode="hidden">
                    <a:xfrm rot="18888116" flipH="1">
                      <a:off x="419" y="3272"/>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3" name="Group 36"/>
                  <p:cNvGrpSpPr>
                    <a:grpSpLocks/>
                  </p:cNvGrpSpPr>
                  <p:nvPr/>
                </p:nvGrpSpPr>
                <p:grpSpPr bwMode="auto">
                  <a:xfrm>
                    <a:off x="69" y="2168"/>
                    <a:ext cx="2463" cy="1332"/>
                    <a:chOff x="-5" y="2196"/>
                    <a:chExt cx="2463" cy="1332"/>
                  </a:xfrm>
                </p:grpSpPr>
                <p:sp>
                  <p:nvSpPr>
                    <p:cNvPr id="115" name="Freeform 37"/>
                    <p:cNvSpPr>
                      <a:spLocks/>
                    </p:cNvSpPr>
                    <p:nvPr/>
                  </p:nvSpPr>
                  <p:spPr bwMode="hidden">
                    <a:xfrm rot="19495919" flipH="1">
                      <a:off x="644" y="2196"/>
                      <a:ext cx="1814" cy="347"/>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6" name="Freeform 38"/>
                    <p:cNvSpPr>
                      <a:spLocks/>
                    </p:cNvSpPr>
                    <p:nvPr/>
                  </p:nvSpPr>
                  <p:spPr bwMode="hidden">
                    <a:xfrm rot="19495919" flipH="1">
                      <a:off x="-5" y="2983"/>
                      <a:ext cx="974" cy="545"/>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4" name="Group 39"/>
                  <p:cNvGrpSpPr>
                    <a:grpSpLocks/>
                  </p:cNvGrpSpPr>
                  <p:nvPr/>
                </p:nvGrpSpPr>
                <p:grpSpPr bwMode="auto">
                  <a:xfrm>
                    <a:off x="22" y="1981"/>
                    <a:ext cx="2477" cy="1064"/>
                    <a:chOff x="-52" y="2009"/>
                    <a:chExt cx="2477" cy="1064"/>
                  </a:xfrm>
                </p:grpSpPr>
                <p:sp>
                  <p:nvSpPr>
                    <p:cNvPr id="113" name="Freeform 40"/>
                    <p:cNvSpPr>
                      <a:spLocks/>
                    </p:cNvSpPr>
                    <p:nvPr/>
                  </p:nvSpPr>
                  <p:spPr bwMode="hidden">
                    <a:xfrm rot="20017085" flipH="1">
                      <a:off x="689" y="2009"/>
                      <a:ext cx="1736" cy="304"/>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4" name="Freeform 41"/>
                    <p:cNvSpPr>
                      <a:spLocks/>
                    </p:cNvSpPr>
                    <p:nvPr/>
                  </p:nvSpPr>
                  <p:spPr bwMode="hidden">
                    <a:xfrm rot="20017085" flipH="1">
                      <a:off x="-52" y="2597"/>
                      <a:ext cx="932" cy="47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5" name="Group 42"/>
                  <p:cNvGrpSpPr>
                    <a:grpSpLocks/>
                  </p:cNvGrpSpPr>
                  <p:nvPr/>
                </p:nvGrpSpPr>
                <p:grpSpPr bwMode="auto">
                  <a:xfrm>
                    <a:off x="0" y="1785"/>
                    <a:ext cx="2472" cy="927"/>
                    <a:chOff x="-74" y="1813"/>
                    <a:chExt cx="2472" cy="927"/>
                  </a:xfrm>
                </p:grpSpPr>
                <p:sp>
                  <p:nvSpPr>
                    <p:cNvPr id="111" name="Freeform 43"/>
                    <p:cNvSpPr>
                      <a:spLocks/>
                    </p:cNvSpPr>
                    <p:nvPr/>
                  </p:nvSpPr>
                  <p:spPr bwMode="hidden">
                    <a:xfrm rot="20519637" flipH="1">
                      <a:off x="721" y="1813"/>
                      <a:ext cx="1677" cy="335"/>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2" name="Freeform 44"/>
                    <p:cNvSpPr>
                      <a:spLocks/>
                    </p:cNvSpPr>
                    <p:nvPr/>
                  </p:nvSpPr>
                  <p:spPr bwMode="hidden">
                    <a:xfrm rot="20519637" flipH="1">
                      <a:off x="-74" y="2214"/>
                      <a:ext cx="901" cy="52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6" name="Group 183"/>
                  <p:cNvGrpSpPr>
                    <a:grpSpLocks/>
                  </p:cNvGrpSpPr>
                  <p:nvPr/>
                </p:nvGrpSpPr>
                <p:grpSpPr bwMode="auto">
                  <a:xfrm>
                    <a:off x="96" y="1563"/>
                    <a:ext cx="2342" cy="657"/>
                    <a:chOff x="22" y="1591"/>
                    <a:chExt cx="2342" cy="657"/>
                  </a:xfrm>
                </p:grpSpPr>
                <p:sp>
                  <p:nvSpPr>
                    <p:cNvPr id="109" name="Freeform 46"/>
                    <p:cNvSpPr>
                      <a:spLocks/>
                    </p:cNvSpPr>
                    <p:nvPr/>
                  </p:nvSpPr>
                  <p:spPr bwMode="hidden">
                    <a:xfrm rot="21136207" flipH="1">
                      <a:off x="819" y="1591"/>
                      <a:ext cx="154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0" name="Freeform 47"/>
                    <p:cNvSpPr>
                      <a:spLocks/>
                    </p:cNvSpPr>
                    <p:nvPr/>
                  </p:nvSpPr>
                  <p:spPr bwMode="hidden">
                    <a:xfrm rot="21136207" flipH="1">
                      <a:off x="22" y="1759"/>
                      <a:ext cx="830" cy="489"/>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7" name="Group 48"/>
                  <p:cNvGrpSpPr>
                    <a:grpSpLocks/>
                  </p:cNvGrpSpPr>
                  <p:nvPr/>
                </p:nvGrpSpPr>
                <p:grpSpPr bwMode="auto">
                  <a:xfrm>
                    <a:off x="263" y="1418"/>
                    <a:ext cx="2150" cy="343"/>
                    <a:chOff x="189" y="1446"/>
                    <a:chExt cx="2150" cy="343"/>
                  </a:xfrm>
                </p:grpSpPr>
                <p:sp>
                  <p:nvSpPr>
                    <p:cNvPr id="107" name="Freeform 49"/>
                    <p:cNvSpPr>
                      <a:spLocks/>
                    </p:cNvSpPr>
                    <p:nvPr/>
                  </p:nvSpPr>
                  <p:spPr bwMode="hidden">
                    <a:xfrm rot="84182" flipH="1">
                      <a:off x="935" y="1466"/>
                      <a:ext cx="1404" cy="219"/>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8" name="Freeform 50"/>
                    <p:cNvSpPr>
                      <a:spLocks/>
                    </p:cNvSpPr>
                    <p:nvPr/>
                  </p:nvSpPr>
                  <p:spPr bwMode="hidden">
                    <a:xfrm rot="84182" flipH="1">
                      <a:off x="189" y="1446"/>
                      <a:ext cx="754" cy="343"/>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8" name="Group 51"/>
                  <p:cNvGrpSpPr>
                    <a:grpSpLocks/>
                  </p:cNvGrpSpPr>
                  <p:nvPr/>
                </p:nvGrpSpPr>
                <p:grpSpPr bwMode="auto">
                  <a:xfrm>
                    <a:off x="579" y="1066"/>
                    <a:ext cx="1879" cy="427"/>
                    <a:chOff x="505" y="1094"/>
                    <a:chExt cx="1879" cy="427"/>
                  </a:xfrm>
                </p:grpSpPr>
                <p:sp>
                  <p:nvSpPr>
                    <p:cNvPr id="105" name="Freeform 52"/>
                    <p:cNvSpPr>
                      <a:spLocks/>
                    </p:cNvSpPr>
                    <p:nvPr/>
                  </p:nvSpPr>
                  <p:spPr bwMode="hidden">
                    <a:xfrm rot="802576" flipH="1">
                      <a:off x="1151" y="1306"/>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6" name="Freeform 53"/>
                    <p:cNvSpPr>
                      <a:spLocks/>
                    </p:cNvSpPr>
                    <p:nvPr/>
                  </p:nvSpPr>
                  <p:spPr bwMode="hidden">
                    <a:xfrm rot="802576" flipH="1">
                      <a:off x="505" y="1094"/>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49" name="Group 54"/>
                  <p:cNvGrpSpPr>
                    <a:grpSpLocks/>
                  </p:cNvGrpSpPr>
                  <p:nvPr/>
                </p:nvGrpSpPr>
                <p:grpSpPr bwMode="auto">
                  <a:xfrm>
                    <a:off x="690" y="871"/>
                    <a:ext cx="1850" cy="554"/>
                    <a:chOff x="616" y="899"/>
                    <a:chExt cx="1850" cy="554"/>
                  </a:xfrm>
                </p:grpSpPr>
                <p:sp>
                  <p:nvSpPr>
                    <p:cNvPr id="103" name="Freeform 55"/>
                    <p:cNvSpPr>
                      <a:spLocks/>
                    </p:cNvSpPr>
                    <p:nvPr/>
                  </p:nvSpPr>
                  <p:spPr bwMode="hidden">
                    <a:xfrm rot="1277471" flipH="1">
                      <a:off x="1233" y="1238"/>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4" name="Freeform 56"/>
                    <p:cNvSpPr>
                      <a:spLocks/>
                    </p:cNvSpPr>
                    <p:nvPr/>
                  </p:nvSpPr>
                  <p:spPr bwMode="hidden">
                    <a:xfrm rot="1277471" flipH="1">
                      <a:off x="616" y="899"/>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0" name="Group 57"/>
                  <p:cNvGrpSpPr>
                    <a:grpSpLocks/>
                  </p:cNvGrpSpPr>
                  <p:nvPr/>
                </p:nvGrpSpPr>
                <p:grpSpPr bwMode="auto">
                  <a:xfrm>
                    <a:off x="911" y="589"/>
                    <a:ext cx="1767" cy="743"/>
                    <a:chOff x="911" y="589"/>
                    <a:chExt cx="1767" cy="743"/>
                  </a:xfrm>
                </p:grpSpPr>
                <p:sp>
                  <p:nvSpPr>
                    <p:cNvPr id="101" name="Freeform 58"/>
                    <p:cNvSpPr>
                      <a:spLocks/>
                    </p:cNvSpPr>
                    <p:nvPr/>
                  </p:nvSpPr>
                  <p:spPr bwMode="hidden">
                    <a:xfrm rot="2028410" flipH="1">
                      <a:off x="1445" y="1117"/>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2" name="Freeform 59"/>
                    <p:cNvSpPr>
                      <a:spLocks/>
                    </p:cNvSpPr>
                    <p:nvPr/>
                  </p:nvSpPr>
                  <p:spPr bwMode="hidden">
                    <a:xfrm rot="2028410" flipH="1">
                      <a:off x="911" y="589"/>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1" name="Group 60"/>
                  <p:cNvGrpSpPr>
                    <a:grpSpLocks/>
                  </p:cNvGrpSpPr>
                  <p:nvPr/>
                </p:nvGrpSpPr>
                <p:grpSpPr bwMode="auto">
                  <a:xfrm>
                    <a:off x="1120" y="300"/>
                    <a:ext cx="1693" cy="892"/>
                    <a:chOff x="1120" y="300"/>
                    <a:chExt cx="1693" cy="892"/>
                  </a:xfrm>
                </p:grpSpPr>
                <p:sp>
                  <p:nvSpPr>
                    <p:cNvPr id="99" name="Freeform 61"/>
                    <p:cNvSpPr>
                      <a:spLocks/>
                    </p:cNvSpPr>
                    <p:nvPr/>
                  </p:nvSpPr>
                  <p:spPr bwMode="hidden">
                    <a:xfrm rot="2664424" flipH="1">
                      <a:off x="1562" y="977"/>
                      <a:ext cx="1251"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0" name="Freeform 62"/>
                    <p:cNvSpPr>
                      <a:spLocks/>
                    </p:cNvSpPr>
                    <p:nvPr/>
                  </p:nvSpPr>
                  <p:spPr bwMode="hidden">
                    <a:xfrm rot="2664424" flipH="1">
                      <a:off x="1120" y="300"/>
                      <a:ext cx="67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2" name="Group 63"/>
                  <p:cNvGrpSpPr>
                    <a:grpSpLocks/>
                  </p:cNvGrpSpPr>
                  <p:nvPr/>
                </p:nvGrpSpPr>
                <p:grpSpPr bwMode="auto">
                  <a:xfrm>
                    <a:off x="1707" y="76"/>
                    <a:ext cx="778" cy="1512"/>
                    <a:chOff x="1633" y="104"/>
                    <a:chExt cx="778" cy="1512"/>
                  </a:xfrm>
                </p:grpSpPr>
                <p:sp>
                  <p:nvSpPr>
                    <p:cNvPr id="97" name="Freeform 64"/>
                    <p:cNvSpPr>
                      <a:spLocks/>
                    </p:cNvSpPr>
                    <p:nvPr/>
                  </p:nvSpPr>
                  <p:spPr bwMode="hidden">
                    <a:xfrm rot="3473776" flipH="1">
                      <a:off x="1754" y="958"/>
                      <a:ext cx="1100"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8" name="Freeform 65"/>
                    <p:cNvSpPr>
                      <a:spLocks/>
                    </p:cNvSpPr>
                    <p:nvPr/>
                  </p:nvSpPr>
                  <p:spPr bwMode="hidden">
                    <a:xfrm rot="3473776" flipH="1">
                      <a:off x="1506" y="231"/>
                      <a:ext cx="591"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3" name="Group 66"/>
                  <p:cNvGrpSpPr>
                    <a:grpSpLocks/>
                  </p:cNvGrpSpPr>
                  <p:nvPr/>
                </p:nvGrpSpPr>
                <p:grpSpPr bwMode="auto">
                  <a:xfrm>
                    <a:off x="2009" y="0"/>
                    <a:ext cx="634" cy="1534"/>
                    <a:chOff x="1935" y="28"/>
                    <a:chExt cx="634" cy="1534"/>
                  </a:xfrm>
                </p:grpSpPr>
                <p:sp>
                  <p:nvSpPr>
                    <p:cNvPr id="95" name="Freeform 67"/>
                    <p:cNvSpPr>
                      <a:spLocks/>
                    </p:cNvSpPr>
                    <p:nvPr/>
                  </p:nvSpPr>
                  <p:spPr bwMode="hidden">
                    <a:xfrm rot="4126480" flipH="1">
                      <a:off x="1931" y="924"/>
                      <a:ext cx="1061"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6" name="Freeform 68"/>
                    <p:cNvSpPr>
                      <a:spLocks/>
                    </p:cNvSpPr>
                    <p:nvPr/>
                  </p:nvSpPr>
                  <p:spPr bwMode="hidden">
                    <a:xfrm rot="4126480" flipH="1">
                      <a:off x="1819" y="144"/>
                      <a:ext cx="570"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4" name="Group 69"/>
                  <p:cNvGrpSpPr>
                    <a:grpSpLocks/>
                  </p:cNvGrpSpPr>
                  <p:nvPr/>
                </p:nvGrpSpPr>
                <p:grpSpPr bwMode="auto">
                  <a:xfrm>
                    <a:off x="2896" y="644"/>
                    <a:ext cx="1845" cy="566"/>
                    <a:chOff x="2822" y="672"/>
                    <a:chExt cx="1845" cy="566"/>
                  </a:xfrm>
                </p:grpSpPr>
                <p:sp>
                  <p:nvSpPr>
                    <p:cNvPr id="93" name="Freeform 70"/>
                    <p:cNvSpPr>
                      <a:spLocks/>
                    </p:cNvSpPr>
                    <p:nvPr/>
                  </p:nvSpPr>
                  <p:spPr bwMode="hidden">
                    <a:xfrm rot="-1325434">
                      <a:off x="2822" y="1023"/>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4" name="Freeform 71"/>
                    <p:cNvSpPr>
                      <a:spLocks/>
                    </p:cNvSpPr>
                    <p:nvPr/>
                  </p:nvSpPr>
                  <p:spPr bwMode="hidden">
                    <a:xfrm rot="-1325434">
                      <a:off x="4005" y="672"/>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5" name="Group 72"/>
                  <p:cNvGrpSpPr>
                    <a:grpSpLocks/>
                  </p:cNvGrpSpPr>
                  <p:nvPr/>
                </p:nvGrpSpPr>
                <p:grpSpPr bwMode="auto">
                  <a:xfrm>
                    <a:off x="2757" y="417"/>
                    <a:ext cx="1781" cy="717"/>
                    <a:chOff x="2683" y="445"/>
                    <a:chExt cx="1781" cy="717"/>
                  </a:xfrm>
                </p:grpSpPr>
                <p:sp>
                  <p:nvSpPr>
                    <p:cNvPr id="91" name="Freeform 73"/>
                    <p:cNvSpPr>
                      <a:spLocks/>
                    </p:cNvSpPr>
                    <p:nvPr/>
                  </p:nvSpPr>
                  <p:spPr bwMode="hidden">
                    <a:xfrm rot="-1921064">
                      <a:off x="2683" y="947"/>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2" name="Freeform 74"/>
                    <p:cNvSpPr>
                      <a:spLocks/>
                    </p:cNvSpPr>
                    <p:nvPr/>
                  </p:nvSpPr>
                  <p:spPr bwMode="hidden">
                    <a:xfrm rot="-1921064">
                      <a:off x="3802" y="445"/>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sp>
                <p:nvSpPr>
                  <p:cNvPr id="56" name="Freeform 75"/>
                  <p:cNvSpPr>
                    <a:spLocks/>
                  </p:cNvSpPr>
                  <p:nvPr/>
                </p:nvSpPr>
                <p:spPr bwMode="hidden">
                  <a:xfrm rot="4578755" flipH="1">
                    <a:off x="2175" y="949"/>
                    <a:ext cx="1027" cy="14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57" name="Freeform 76"/>
                  <p:cNvSpPr>
                    <a:spLocks/>
                  </p:cNvSpPr>
                  <p:nvPr/>
                </p:nvSpPr>
                <p:spPr bwMode="hidden">
                  <a:xfrm rot="4578755" flipH="1">
                    <a:off x="2199" y="196"/>
                    <a:ext cx="552" cy="229"/>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nvGrpSpPr>
                  <p:cNvPr id="58" name="Group 77"/>
                  <p:cNvGrpSpPr>
                    <a:grpSpLocks/>
                  </p:cNvGrpSpPr>
                  <p:nvPr/>
                </p:nvGrpSpPr>
                <p:grpSpPr bwMode="auto">
                  <a:xfrm>
                    <a:off x="2874" y="13"/>
                    <a:ext cx="640" cy="1520"/>
                    <a:chOff x="2800" y="41"/>
                    <a:chExt cx="640" cy="1520"/>
                  </a:xfrm>
                </p:grpSpPr>
                <p:sp>
                  <p:nvSpPr>
                    <p:cNvPr id="89" name="Freeform 78"/>
                    <p:cNvSpPr>
                      <a:spLocks/>
                    </p:cNvSpPr>
                    <p:nvPr/>
                  </p:nvSpPr>
                  <p:spPr bwMode="hidden">
                    <a:xfrm rot="-3857755">
                      <a:off x="2361" y="938"/>
                      <a:ext cx="1062" cy="184"/>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0" name="Freeform 79"/>
                    <p:cNvSpPr>
                      <a:spLocks/>
                    </p:cNvSpPr>
                    <p:nvPr/>
                  </p:nvSpPr>
                  <p:spPr bwMode="hidden">
                    <a:xfrm rot="-3857755">
                      <a:off x="3011" y="181"/>
                      <a:ext cx="570" cy="289"/>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59" name="Group 80"/>
                  <p:cNvGrpSpPr>
                    <a:grpSpLocks/>
                  </p:cNvGrpSpPr>
                  <p:nvPr/>
                </p:nvGrpSpPr>
                <p:grpSpPr bwMode="auto">
                  <a:xfrm>
                    <a:off x="3008" y="135"/>
                    <a:ext cx="1017" cy="1464"/>
                    <a:chOff x="2934" y="163"/>
                    <a:chExt cx="1017" cy="1464"/>
                  </a:xfrm>
                </p:grpSpPr>
                <p:sp>
                  <p:nvSpPr>
                    <p:cNvPr id="87" name="Freeform 81"/>
                    <p:cNvSpPr>
                      <a:spLocks/>
                    </p:cNvSpPr>
                    <p:nvPr/>
                  </p:nvSpPr>
                  <p:spPr bwMode="hidden">
                    <a:xfrm rot="-2777260">
                      <a:off x="2491" y="915"/>
                      <a:ext cx="1155" cy="270"/>
                    </a:xfrm>
                    <a:custGeom>
                      <a:avLst/>
                      <a:gdLst>
                        <a:gd name="T0" fmla="*/ 0 w 2736"/>
                        <a:gd name="T1" fmla="*/ 1 h 504"/>
                        <a:gd name="T2" fmla="*/ 0 w 2736"/>
                        <a:gd name="T3" fmla="*/ 1 h 504"/>
                        <a:gd name="T4" fmla="*/ 0 w 2736"/>
                        <a:gd name="T5" fmla="*/ 1 h 504"/>
                        <a:gd name="T6" fmla="*/ 0 w 2736"/>
                        <a:gd name="T7" fmla="*/ 1 h 504"/>
                        <a:gd name="T8" fmla="*/ 0 w 2736"/>
                        <a:gd name="T9" fmla="*/ 1 h 504"/>
                        <a:gd name="T10" fmla="*/ 0 w 2736"/>
                        <a:gd name="T11" fmla="*/ 1 h 504"/>
                        <a:gd name="T12" fmla="*/ 0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88" name="Freeform 82"/>
                    <p:cNvSpPr>
                      <a:spLocks/>
                    </p:cNvSpPr>
                    <p:nvPr/>
                  </p:nvSpPr>
                  <p:spPr bwMode="hidden">
                    <a:xfrm rot="-2777260">
                      <a:off x="3430" y="261"/>
                      <a:ext cx="620" cy="423"/>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0" name="Group 83"/>
                  <p:cNvGrpSpPr>
                    <a:grpSpLocks/>
                  </p:cNvGrpSpPr>
                  <p:nvPr/>
                </p:nvGrpSpPr>
                <p:grpSpPr bwMode="auto">
                  <a:xfrm>
                    <a:off x="2804" y="4"/>
                    <a:ext cx="243" cy="1448"/>
                    <a:chOff x="2730" y="32"/>
                    <a:chExt cx="243" cy="1448"/>
                  </a:xfrm>
                </p:grpSpPr>
                <p:sp>
                  <p:nvSpPr>
                    <p:cNvPr id="85" name="Freeform 222"/>
                    <p:cNvSpPr>
                      <a:spLocks/>
                    </p:cNvSpPr>
                    <p:nvPr/>
                  </p:nvSpPr>
                  <p:spPr bwMode="hidden">
                    <a:xfrm rot="-4903748">
                      <a:off x="2296" y="960"/>
                      <a:ext cx="954" cy="86"/>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86" name="Freeform 223"/>
                    <p:cNvSpPr>
                      <a:spLocks/>
                    </p:cNvSpPr>
                    <p:nvPr/>
                  </p:nvSpPr>
                  <p:spPr bwMode="hidden">
                    <a:xfrm rot="-4903748">
                      <a:off x="2650" y="220"/>
                      <a:ext cx="512" cy="135"/>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1" name="Group 86"/>
                  <p:cNvGrpSpPr>
                    <a:grpSpLocks/>
                  </p:cNvGrpSpPr>
                  <p:nvPr/>
                </p:nvGrpSpPr>
                <p:grpSpPr bwMode="auto">
                  <a:xfrm>
                    <a:off x="1017" y="1741"/>
                    <a:ext cx="1085" cy="2450"/>
                    <a:chOff x="943" y="1769"/>
                    <a:chExt cx="1085" cy="2450"/>
                  </a:xfrm>
                </p:grpSpPr>
                <p:sp>
                  <p:nvSpPr>
                    <p:cNvPr id="83" name="Freeform 87"/>
                    <p:cNvSpPr>
                      <a:spLocks/>
                    </p:cNvSpPr>
                    <p:nvPr/>
                  </p:nvSpPr>
                  <p:spPr bwMode="hidden">
                    <a:xfrm rot="18335692" flipH="1">
                      <a:off x="1010" y="2475"/>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84" name="Freeform 88"/>
                    <p:cNvSpPr>
                      <a:spLocks/>
                    </p:cNvSpPr>
                    <p:nvPr/>
                  </p:nvSpPr>
                  <p:spPr bwMode="hidden">
                    <a:xfrm rot="18335692" flipH="1">
                      <a:off x="725" y="3512"/>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2" name="Group 89"/>
                  <p:cNvGrpSpPr>
                    <a:grpSpLocks/>
                  </p:cNvGrpSpPr>
                  <p:nvPr/>
                </p:nvGrpSpPr>
                <p:grpSpPr bwMode="auto">
                  <a:xfrm>
                    <a:off x="1529" y="1908"/>
                    <a:ext cx="766" cy="2373"/>
                    <a:chOff x="1455" y="1936"/>
                    <a:chExt cx="766" cy="2373"/>
                  </a:xfrm>
                </p:grpSpPr>
                <p:sp>
                  <p:nvSpPr>
                    <p:cNvPr id="81" name="Freeform 90"/>
                    <p:cNvSpPr>
                      <a:spLocks/>
                    </p:cNvSpPr>
                    <p:nvPr/>
                  </p:nvSpPr>
                  <p:spPr bwMode="hidden">
                    <a:xfrm rot="17542885" flipH="1">
                      <a:off x="1267" y="2578"/>
                      <a:ext cx="159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82" name="Freeform 91"/>
                    <p:cNvSpPr>
                      <a:spLocks/>
                    </p:cNvSpPr>
                    <p:nvPr/>
                  </p:nvSpPr>
                  <p:spPr bwMode="hidden">
                    <a:xfrm rot="17542885" flipH="1">
                      <a:off x="1272" y="3636"/>
                      <a:ext cx="856" cy="490"/>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3" name="Group 92"/>
                  <p:cNvGrpSpPr>
                    <a:grpSpLocks/>
                  </p:cNvGrpSpPr>
                  <p:nvPr/>
                </p:nvGrpSpPr>
                <p:grpSpPr bwMode="auto">
                  <a:xfrm rot="88588">
                    <a:off x="2061" y="1962"/>
                    <a:ext cx="459" cy="2329"/>
                    <a:chOff x="1956" y="1990"/>
                    <a:chExt cx="492" cy="2604"/>
                  </a:xfrm>
                </p:grpSpPr>
                <p:sp>
                  <p:nvSpPr>
                    <p:cNvPr id="79" name="Freeform 93"/>
                    <p:cNvSpPr>
                      <a:spLocks/>
                    </p:cNvSpPr>
                    <p:nvPr/>
                  </p:nvSpPr>
                  <p:spPr bwMode="hidden">
                    <a:xfrm rot="16782062" flipH="1">
                      <a:off x="1442" y="2695"/>
                      <a:ext cx="1711" cy="301"/>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80" name="Freeform 94"/>
                    <p:cNvSpPr>
                      <a:spLocks/>
                    </p:cNvSpPr>
                    <p:nvPr/>
                  </p:nvSpPr>
                  <p:spPr bwMode="hidden">
                    <a:xfrm rot="16782062" flipH="1">
                      <a:off x="1734" y="3898"/>
                      <a:ext cx="918" cy="473"/>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4" name="Group 95"/>
                  <p:cNvGrpSpPr>
                    <a:grpSpLocks/>
                  </p:cNvGrpSpPr>
                  <p:nvPr/>
                </p:nvGrpSpPr>
                <p:grpSpPr bwMode="auto">
                  <a:xfrm>
                    <a:off x="3408" y="1689"/>
                    <a:ext cx="1125" cy="2426"/>
                    <a:chOff x="3334" y="1717"/>
                    <a:chExt cx="1125" cy="2426"/>
                  </a:xfrm>
                </p:grpSpPr>
                <p:sp>
                  <p:nvSpPr>
                    <p:cNvPr id="77" name="Freeform 96"/>
                    <p:cNvSpPr>
                      <a:spLocks/>
                    </p:cNvSpPr>
                    <p:nvPr/>
                  </p:nvSpPr>
                  <p:spPr bwMode="hidden">
                    <a:xfrm rot="3144576">
                      <a:off x="2628" y="2423"/>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78" name="Freeform 97"/>
                    <p:cNvSpPr>
                      <a:spLocks/>
                    </p:cNvSpPr>
                    <p:nvPr/>
                  </p:nvSpPr>
                  <p:spPr bwMode="hidden">
                    <a:xfrm rot="3144576">
                      <a:off x="3751" y="3436"/>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5" name="Group 98"/>
                  <p:cNvGrpSpPr>
                    <a:grpSpLocks/>
                  </p:cNvGrpSpPr>
                  <p:nvPr/>
                </p:nvGrpSpPr>
                <p:grpSpPr bwMode="auto">
                  <a:xfrm>
                    <a:off x="3255" y="1838"/>
                    <a:ext cx="883" cy="2426"/>
                    <a:chOff x="3181" y="1866"/>
                    <a:chExt cx="883" cy="2426"/>
                  </a:xfrm>
                </p:grpSpPr>
                <p:sp>
                  <p:nvSpPr>
                    <p:cNvPr id="75" name="Freeform 99"/>
                    <p:cNvSpPr>
                      <a:spLocks/>
                    </p:cNvSpPr>
                    <p:nvPr/>
                  </p:nvSpPr>
                  <p:spPr bwMode="hidden">
                    <a:xfrm rot="3745735">
                      <a:off x="2506" y="2541"/>
                      <a:ext cx="1650" cy="299"/>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76" name="Freeform 100"/>
                    <p:cNvSpPr>
                      <a:spLocks/>
                    </p:cNvSpPr>
                    <p:nvPr/>
                  </p:nvSpPr>
                  <p:spPr bwMode="hidden">
                    <a:xfrm rot="3745735">
                      <a:off x="3387" y="3615"/>
                      <a:ext cx="885" cy="469"/>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6" name="Group 101"/>
                  <p:cNvGrpSpPr>
                    <a:grpSpLocks/>
                  </p:cNvGrpSpPr>
                  <p:nvPr/>
                </p:nvGrpSpPr>
                <p:grpSpPr bwMode="auto">
                  <a:xfrm>
                    <a:off x="3080" y="1955"/>
                    <a:ext cx="619" cy="2386"/>
                    <a:chOff x="3006" y="1983"/>
                    <a:chExt cx="619" cy="2386"/>
                  </a:xfrm>
                </p:grpSpPr>
                <p:sp>
                  <p:nvSpPr>
                    <p:cNvPr id="73" name="Freeform 102"/>
                    <p:cNvSpPr>
                      <a:spLocks/>
                    </p:cNvSpPr>
                    <p:nvPr/>
                  </p:nvSpPr>
                  <p:spPr bwMode="hidden">
                    <a:xfrm rot="4286818">
                      <a:off x="2328" y="2661"/>
                      <a:ext cx="1601" cy="246"/>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74" name="Freeform 103"/>
                    <p:cNvSpPr>
                      <a:spLocks/>
                    </p:cNvSpPr>
                    <p:nvPr/>
                  </p:nvSpPr>
                  <p:spPr bwMode="hidden">
                    <a:xfrm rot="4286818">
                      <a:off x="3002" y="3747"/>
                      <a:ext cx="859" cy="386"/>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7" name="Group 104"/>
                  <p:cNvGrpSpPr>
                    <a:grpSpLocks/>
                  </p:cNvGrpSpPr>
                  <p:nvPr/>
                </p:nvGrpSpPr>
                <p:grpSpPr bwMode="auto">
                  <a:xfrm>
                    <a:off x="2893" y="2073"/>
                    <a:ext cx="405" cy="2219"/>
                    <a:chOff x="2819" y="2101"/>
                    <a:chExt cx="405" cy="2219"/>
                  </a:xfrm>
                </p:grpSpPr>
                <p:sp>
                  <p:nvSpPr>
                    <p:cNvPr id="71" name="Freeform 105"/>
                    <p:cNvSpPr>
                      <a:spLocks/>
                    </p:cNvSpPr>
                    <p:nvPr/>
                  </p:nvSpPr>
                  <p:spPr bwMode="hidden">
                    <a:xfrm rot="4898956">
                      <a:off x="2206" y="2714"/>
                      <a:ext cx="1471" cy="246"/>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72" name="Freeform 106"/>
                    <p:cNvSpPr>
                      <a:spLocks/>
                    </p:cNvSpPr>
                    <p:nvPr/>
                  </p:nvSpPr>
                  <p:spPr bwMode="hidden">
                    <a:xfrm rot="4898956">
                      <a:off x="2636" y="3732"/>
                      <a:ext cx="790" cy="386"/>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68" name="Group 107"/>
                  <p:cNvGrpSpPr>
                    <a:grpSpLocks/>
                  </p:cNvGrpSpPr>
                  <p:nvPr/>
                </p:nvGrpSpPr>
                <p:grpSpPr bwMode="auto">
                  <a:xfrm>
                    <a:off x="2372" y="2107"/>
                    <a:ext cx="426" cy="2185"/>
                    <a:chOff x="2287" y="2135"/>
                    <a:chExt cx="426" cy="2185"/>
                  </a:xfrm>
                </p:grpSpPr>
                <p:sp>
                  <p:nvSpPr>
                    <p:cNvPr id="69" name="Freeform 108"/>
                    <p:cNvSpPr>
                      <a:spLocks/>
                    </p:cNvSpPr>
                    <p:nvPr/>
                  </p:nvSpPr>
                  <p:spPr bwMode="hidden">
                    <a:xfrm rot="5755659">
                      <a:off x="1900" y="2760"/>
                      <a:ext cx="1437" cy="188"/>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70" name="Freeform 109"/>
                    <p:cNvSpPr>
                      <a:spLocks/>
                    </p:cNvSpPr>
                    <p:nvPr/>
                  </p:nvSpPr>
                  <p:spPr bwMode="hidden">
                    <a:xfrm rot="5755659">
                      <a:off x="2049" y="3787"/>
                      <a:ext cx="771" cy="295"/>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grpSp>
          <p:grpSp>
            <p:nvGrpSpPr>
              <p:cNvPr id="23" name="Group 110"/>
              <p:cNvGrpSpPr>
                <a:grpSpLocks/>
              </p:cNvGrpSpPr>
              <p:nvPr/>
            </p:nvGrpSpPr>
            <p:grpSpPr bwMode="auto">
              <a:xfrm>
                <a:off x="74" y="313"/>
                <a:ext cx="5459" cy="3667"/>
                <a:chOff x="74" y="313"/>
                <a:chExt cx="5459" cy="3667"/>
              </a:xfrm>
            </p:grpSpPr>
            <p:grpSp>
              <p:nvGrpSpPr>
                <p:cNvPr id="24" name="Group 111"/>
                <p:cNvGrpSpPr>
                  <a:grpSpLocks/>
                </p:cNvGrpSpPr>
                <p:nvPr/>
              </p:nvGrpSpPr>
              <p:grpSpPr bwMode="auto">
                <a:xfrm>
                  <a:off x="74" y="313"/>
                  <a:ext cx="5459" cy="3667"/>
                  <a:chOff x="74" y="313"/>
                  <a:chExt cx="5459" cy="3667"/>
                </a:xfrm>
              </p:grpSpPr>
              <p:sp>
                <p:nvSpPr>
                  <p:cNvPr id="26" name="Arc 112"/>
                  <p:cNvSpPr>
                    <a:spLocks/>
                  </p:cNvSpPr>
                  <p:nvPr/>
                </p:nvSpPr>
                <p:spPr bwMode="hidden">
                  <a:xfrm flipV="1">
                    <a:off x="2966" y="456"/>
                    <a:ext cx="2567" cy="2046"/>
                  </a:xfrm>
                  <a:custGeom>
                    <a:avLst/>
                    <a:gdLst>
                      <a:gd name="T0" fmla="*/ 0 w 36729"/>
                      <a:gd name="T1" fmla="*/ 0 h 21600"/>
                      <a:gd name="T2" fmla="*/ 0 w 36729"/>
                      <a:gd name="T3" fmla="*/ 0 h 21600"/>
                      <a:gd name="T4" fmla="*/ 0 w 36729"/>
                      <a:gd name="T5" fmla="*/ 0 h 21600"/>
                      <a:gd name="T6" fmla="*/ 0 60000 65536"/>
                      <a:gd name="T7" fmla="*/ 0 60000 65536"/>
                      <a:gd name="T8" fmla="*/ 0 60000 65536"/>
                    </a:gdLst>
                    <a:ahLst/>
                    <a:cxnLst>
                      <a:cxn ang="T6">
                        <a:pos x="T0" y="T1"/>
                      </a:cxn>
                      <a:cxn ang="T7">
                        <a:pos x="T2" y="T3"/>
                      </a:cxn>
                      <a:cxn ang="T8">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lnTo>
                          <a:pt x="36729" y="1045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27" name="Arc 113"/>
                  <p:cNvSpPr>
                    <a:spLocks/>
                  </p:cNvSpPr>
                  <p:nvPr/>
                </p:nvSpPr>
                <p:spPr bwMode="hidden">
                  <a:xfrm flipH="1">
                    <a:off x="388" y="1601"/>
                    <a:ext cx="2016" cy="2379"/>
                  </a:xfrm>
                  <a:custGeom>
                    <a:avLst/>
                    <a:gdLst>
                      <a:gd name="T0" fmla="*/ 0 w 30473"/>
                      <a:gd name="T1" fmla="*/ 0 h 22305"/>
                      <a:gd name="T2" fmla="*/ 0 w 30473"/>
                      <a:gd name="T3" fmla="*/ 0 h 22305"/>
                      <a:gd name="T4" fmla="*/ 0 w 30473"/>
                      <a:gd name="T5" fmla="*/ 0 h 22305"/>
                      <a:gd name="T6" fmla="*/ 0 60000 65536"/>
                      <a:gd name="T7" fmla="*/ 0 60000 65536"/>
                      <a:gd name="T8" fmla="*/ 0 60000 65536"/>
                    </a:gdLst>
                    <a:ahLst/>
                    <a:cxnLst>
                      <a:cxn ang="T6">
                        <a:pos x="T0" y="T1"/>
                      </a:cxn>
                      <a:cxn ang="T7">
                        <a:pos x="T2" y="T3"/>
                      </a:cxn>
                      <a:cxn ang="T8">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lnTo>
                          <a:pt x="-1" y="1906"/>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28" name="Arc 114"/>
                  <p:cNvSpPr>
                    <a:spLocks/>
                  </p:cNvSpPr>
                  <p:nvPr/>
                </p:nvSpPr>
                <p:spPr bwMode="hidden">
                  <a:xfrm>
                    <a:off x="3029" y="1181"/>
                    <a:ext cx="1426" cy="2379"/>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29" name="Arc 115"/>
                  <p:cNvSpPr>
                    <a:spLocks/>
                  </p:cNvSpPr>
                  <p:nvPr/>
                </p:nvSpPr>
                <p:spPr bwMode="hidden">
                  <a:xfrm flipH="1">
                    <a:off x="74" y="813"/>
                    <a:ext cx="2540" cy="2379"/>
                  </a:xfrm>
                  <a:custGeom>
                    <a:avLst/>
                    <a:gdLst>
                      <a:gd name="T0" fmla="*/ 0 w 36830"/>
                      <a:gd name="T1" fmla="*/ 0 h 22305"/>
                      <a:gd name="T2" fmla="*/ 0 w 36830"/>
                      <a:gd name="T3" fmla="*/ 0 h 22305"/>
                      <a:gd name="T4" fmla="*/ 0 w 36830"/>
                      <a:gd name="T5" fmla="*/ 0 h 22305"/>
                      <a:gd name="T6" fmla="*/ 0 60000 65536"/>
                      <a:gd name="T7" fmla="*/ 0 60000 65536"/>
                      <a:gd name="T8" fmla="*/ 0 60000 65536"/>
                    </a:gdLst>
                    <a:ahLst/>
                    <a:cxnLst>
                      <a:cxn ang="T6">
                        <a:pos x="T0" y="T1"/>
                      </a:cxn>
                      <a:cxn ang="T7">
                        <a:pos x="T2" y="T3"/>
                      </a:cxn>
                      <a:cxn ang="T8">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lnTo>
                          <a:pt x="0" y="6283"/>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30" name="Arc 116"/>
                  <p:cNvSpPr>
                    <a:spLocks/>
                  </p:cNvSpPr>
                  <p:nvPr/>
                </p:nvSpPr>
                <p:spPr bwMode="hidden">
                  <a:xfrm flipH="1">
                    <a:off x="790" y="313"/>
                    <a:ext cx="1850" cy="2304"/>
                  </a:xfrm>
                  <a:custGeom>
                    <a:avLst/>
                    <a:gdLst>
                      <a:gd name="T0" fmla="*/ 0 w 31881"/>
                      <a:gd name="T1" fmla="*/ 0 h 21600"/>
                      <a:gd name="T2" fmla="*/ 0 w 31881"/>
                      <a:gd name="T3" fmla="*/ 0 h 21600"/>
                      <a:gd name="T4" fmla="*/ 0 w 31881"/>
                      <a:gd name="T5" fmla="*/ 0 h 21600"/>
                      <a:gd name="T6" fmla="*/ 0 60000 65536"/>
                      <a:gd name="T7" fmla="*/ 0 60000 65536"/>
                      <a:gd name="T8" fmla="*/ 0 60000 65536"/>
                    </a:gdLst>
                    <a:ahLst/>
                    <a:cxnLst>
                      <a:cxn ang="T6">
                        <a:pos x="T0" y="T1"/>
                      </a:cxn>
                      <a:cxn ang="T7">
                        <a:pos x="T2" y="T3"/>
                      </a:cxn>
                      <a:cxn ang="T8">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lnTo>
                          <a:pt x="-1" y="10015"/>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31" name="Arc 117"/>
                  <p:cNvSpPr>
                    <a:spLocks/>
                  </p:cNvSpPr>
                  <p:nvPr/>
                </p:nvSpPr>
                <p:spPr bwMode="hidden">
                  <a:xfrm>
                    <a:off x="2763" y="1281"/>
                    <a:ext cx="764" cy="2304"/>
                  </a:xfrm>
                  <a:custGeom>
                    <a:avLst/>
                    <a:gdLst>
                      <a:gd name="T0" fmla="*/ 0 w 31146"/>
                      <a:gd name="T1" fmla="*/ 0 h 21600"/>
                      <a:gd name="T2" fmla="*/ 0 w 31146"/>
                      <a:gd name="T3" fmla="*/ 0 h 21600"/>
                      <a:gd name="T4" fmla="*/ 0 w 31146"/>
                      <a:gd name="T5" fmla="*/ 0 h 21600"/>
                      <a:gd name="T6" fmla="*/ 0 60000 65536"/>
                      <a:gd name="T7" fmla="*/ 0 60000 65536"/>
                      <a:gd name="T8" fmla="*/ 0 60000 65536"/>
                    </a:gdLst>
                    <a:ahLst/>
                    <a:cxnLst>
                      <a:cxn ang="T6">
                        <a:pos x="T0" y="T1"/>
                      </a:cxn>
                      <a:cxn ang="T7">
                        <a:pos x="T2" y="T3"/>
                      </a:cxn>
                      <a:cxn ang="T8">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lnTo>
                          <a:pt x="-1" y="4511"/>
                        </a:lnTo>
                        <a:close/>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32" name="Freeform 118"/>
                  <p:cNvSpPr>
                    <a:spLocks/>
                  </p:cNvSpPr>
                  <p:nvPr/>
                </p:nvSpPr>
                <p:spPr bwMode="hidden">
                  <a:xfrm flipH="1">
                    <a:off x="1800" y="438"/>
                    <a:ext cx="418" cy="1524"/>
                  </a:xfrm>
                  <a:custGeom>
                    <a:avLst/>
                    <a:gdLst>
                      <a:gd name="T0" fmla="*/ 0 w 776"/>
                      <a:gd name="T1" fmla="*/ 1 h 2368"/>
                      <a:gd name="T2" fmla="*/ 1 w 776"/>
                      <a:gd name="T3" fmla="*/ 1 h 2368"/>
                      <a:gd name="T4" fmla="*/ 1 w 776"/>
                      <a:gd name="T5" fmla="*/ 1 h 2368"/>
                      <a:gd name="T6" fmla="*/ 1 w 776"/>
                      <a:gd name="T7" fmla="*/ 1 h 2368"/>
                      <a:gd name="T8" fmla="*/ 1 w 776"/>
                      <a:gd name="T9" fmla="*/ 1 h 2368"/>
                      <a:gd name="T10" fmla="*/ 1 w 776"/>
                      <a:gd name="T11" fmla="*/ 1 h 2368"/>
                      <a:gd name="T12" fmla="*/ 1 w 776"/>
                      <a:gd name="T13" fmla="*/ 1 h 2368"/>
                      <a:gd name="T14" fmla="*/ 1 w 776"/>
                      <a:gd name="T15" fmla="*/ 1 h 2368"/>
                      <a:gd name="T16" fmla="*/ 1 w 776"/>
                      <a:gd name="T17" fmla="*/ 1 h 2368"/>
                      <a:gd name="T18" fmla="*/ 1 w 776"/>
                      <a:gd name="T19" fmla="*/ 1 h 2368"/>
                      <a:gd name="T20" fmla="*/ 1 w 776"/>
                      <a:gd name="T21" fmla="*/ 1 h 2368"/>
                      <a:gd name="T22" fmla="*/ 1 w 776"/>
                      <a:gd name="T23" fmla="*/ 1 h 2368"/>
                      <a:gd name="T24" fmla="*/ 1 w 776"/>
                      <a:gd name="T25" fmla="*/ 1 h 2368"/>
                      <a:gd name="T26" fmla="*/ 1 w 776"/>
                      <a:gd name="T27" fmla="*/ 1 h 2368"/>
                      <a:gd name="T28" fmla="*/ 1 w 776"/>
                      <a:gd name="T29" fmla="*/ 1 h 2368"/>
                      <a:gd name="T30" fmla="*/ 1 w 776"/>
                      <a:gd name="T31" fmla="*/ 1 h 2368"/>
                      <a:gd name="T32" fmla="*/ 1 w 776"/>
                      <a:gd name="T33" fmla="*/ 1 h 2368"/>
                      <a:gd name="T34" fmla="*/ 1 w 776"/>
                      <a:gd name="T35" fmla="*/ 1 h 2368"/>
                      <a:gd name="T36" fmla="*/ 1 w 776"/>
                      <a:gd name="T37" fmla="*/ 1 h 2368"/>
                      <a:gd name="T38" fmla="*/ 1 w 776"/>
                      <a:gd name="T39" fmla="*/ 1 h 2368"/>
                      <a:gd name="T40" fmla="*/ 1 w 776"/>
                      <a:gd name="T41" fmla="*/ 1 h 2368"/>
                      <a:gd name="T42" fmla="*/ 1 w 776"/>
                      <a:gd name="T43" fmla="*/ 1 h 2368"/>
                      <a:gd name="T44" fmla="*/ 1 w 776"/>
                      <a:gd name="T45" fmla="*/ 1 h 2368"/>
                      <a:gd name="T46" fmla="*/ 1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sp>
              <p:nvSpPr>
                <p:cNvPr id="25" name="Freeform 119"/>
                <p:cNvSpPr>
                  <a:spLocks/>
                </p:cNvSpPr>
                <p:nvPr/>
              </p:nvSpPr>
              <p:spPr bwMode="hidden">
                <a:xfrm rot="-1346631">
                  <a:off x="3280" y="1529"/>
                  <a:ext cx="442" cy="837"/>
                </a:xfrm>
                <a:custGeom>
                  <a:avLst/>
                  <a:gdLst>
                    <a:gd name="T0" fmla="*/ 0 w 776"/>
                    <a:gd name="T1" fmla="*/ 0 h 2368"/>
                    <a:gd name="T2" fmla="*/ 1 w 776"/>
                    <a:gd name="T3" fmla="*/ 0 h 2368"/>
                    <a:gd name="T4" fmla="*/ 1 w 776"/>
                    <a:gd name="T5" fmla="*/ 0 h 2368"/>
                    <a:gd name="T6" fmla="*/ 1 w 776"/>
                    <a:gd name="T7" fmla="*/ 0 h 2368"/>
                    <a:gd name="T8" fmla="*/ 1 w 776"/>
                    <a:gd name="T9" fmla="*/ 0 h 2368"/>
                    <a:gd name="T10" fmla="*/ 1 w 776"/>
                    <a:gd name="T11" fmla="*/ 0 h 2368"/>
                    <a:gd name="T12" fmla="*/ 1 w 776"/>
                    <a:gd name="T13" fmla="*/ 0 h 2368"/>
                    <a:gd name="T14" fmla="*/ 1 w 776"/>
                    <a:gd name="T15" fmla="*/ 0 h 2368"/>
                    <a:gd name="T16" fmla="*/ 1 w 776"/>
                    <a:gd name="T17" fmla="*/ 0 h 2368"/>
                    <a:gd name="T18" fmla="*/ 1 w 776"/>
                    <a:gd name="T19" fmla="*/ 0 h 2368"/>
                    <a:gd name="T20" fmla="*/ 1 w 776"/>
                    <a:gd name="T21" fmla="*/ 0 h 2368"/>
                    <a:gd name="T22" fmla="*/ 1 w 776"/>
                    <a:gd name="T23" fmla="*/ 0 h 2368"/>
                    <a:gd name="T24" fmla="*/ 1 w 776"/>
                    <a:gd name="T25" fmla="*/ 0 h 2368"/>
                    <a:gd name="T26" fmla="*/ 1 w 776"/>
                    <a:gd name="T27" fmla="*/ 0 h 2368"/>
                    <a:gd name="T28" fmla="*/ 1 w 776"/>
                    <a:gd name="T29" fmla="*/ 0 h 2368"/>
                    <a:gd name="T30" fmla="*/ 1 w 776"/>
                    <a:gd name="T31" fmla="*/ 0 h 2368"/>
                    <a:gd name="T32" fmla="*/ 1 w 776"/>
                    <a:gd name="T33" fmla="*/ 0 h 2368"/>
                    <a:gd name="T34" fmla="*/ 1 w 776"/>
                    <a:gd name="T35" fmla="*/ 0 h 2368"/>
                    <a:gd name="T36" fmla="*/ 1 w 776"/>
                    <a:gd name="T37" fmla="*/ 0 h 2368"/>
                    <a:gd name="T38" fmla="*/ 1 w 776"/>
                    <a:gd name="T39" fmla="*/ 0 h 2368"/>
                    <a:gd name="T40" fmla="*/ 1 w 776"/>
                    <a:gd name="T41" fmla="*/ 0 h 2368"/>
                    <a:gd name="T42" fmla="*/ 1 w 776"/>
                    <a:gd name="T43" fmla="*/ 0 h 2368"/>
                    <a:gd name="T44" fmla="*/ 1 w 776"/>
                    <a:gd name="T45" fmla="*/ 0 h 2368"/>
                    <a:gd name="T46" fmla="*/ 1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grpSp>
          <p:nvGrpSpPr>
            <p:cNvPr id="7" name="Group 120"/>
            <p:cNvGrpSpPr>
              <a:grpSpLocks/>
            </p:cNvGrpSpPr>
            <p:nvPr/>
          </p:nvGrpSpPr>
          <p:grpSpPr bwMode="auto">
            <a:xfrm>
              <a:off x="1476" y="449"/>
              <a:ext cx="4038" cy="2966"/>
              <a:chOff x="210" y="337"/>
              <a:chExt cx="5198" cy="3818"/>
            </a:xfrm>
          </p:grpSpPr>
          <p:sp>
            <p:nvSpPr>
              <p:cNvPr id="8" name="Freeform 121"/>
              <p:cNvSpPr>
                <a:spLocks/>
              </p:cNvSpPr>
              <p:nvPr/>
            </p:nvSpPr>
            <p:spPr bwMode="hidden">
              <a:xfrm flipH="1">
                <a:off x="1934" y="2382"/>
                <a:ext cx="485" cy="1479"/>
              </a:xfrm>
              <a:custGeom>
                <a:avLst/>
                <a:gdLst>
                  <a:gd name="T0" fmla="*/ 0 w 776"/>
                  <a:gd name="T1" fmla="*/ 1 h 2368"/>
                  <a:gd name="T2" fmla="*/ 1 w 776"/>
                  <a:gd name="T3" fmla="*/ 1 h 2368"/>
                  <a:gd name="T4" fmla="*/ 1 w 776"/>
                  <a:gd name="T5" fmla="*/ 1 h 2368"/>
                  <a:gd name="T6" fmla="*/ 1 w 776"/>
                  <a:gd name="T7" fmla="*/ 1 h 2368"/>
                  <a:gd name="T8" fmla="*/ 1 w 776"/>
                  <a:gd name="T9" fmla="*/ 1 h 2368"/>
                  <a:gd name="T10" fmla="*/ 1 w 776"/>
                  <a:gd name="T11" fmla="*/ 1 h 2368"/>
                  <a:gd name="T12" fmla="*/ 1 w 776"/>
                  <a:gd name="T13" fmla="*/ 1 h 2368"/>
                  <a:gd name="T14" fmla="*/ 1 w 776"/>
                  <a:gd name="T15" fmla="*/ 1 h 2368"/>
                  <a:gd name="T16" fmla="*/ 1 w 776"/>
                  <a:gd name="T17" fmla="*/ 1 h 2368"/>
                  <a:gd name="T18" fmla="*/ 1 w 776"/>
                  <a:gd name="T19" fmla="*/ 1 h 2368"/>
                  <a:gd name="T20" fmla="*/ 1 w 776"/>
                  <a:gd name="T21" fmla="*/ 1 h 2368"/>
                  <a:gd name="T22" fmla="*/ 1 w 776"/>
                  <a:gd name="T23" fmla="*/ 1 h 2368"/>
                  <a:gd name="T24" fmla="*/ 1 w 776"/>
                  <a:gd name="T25" fmla="*/ 1 h 2368"/>
                  <a:gd name="T26" fmla="*/ 1 w 776"/>
                  <a:gd name="T27" fmla="*/ 1 h 2368"/>
                  <a:gd name="T28" fmla="*/ 1 w 776"/>
                  <a:gd name="T29" fmla="*/ 1 h 2368"/>
                  <a:gd name="T30" fmla="*/ 1 w 776"/>
                  <a:gd name="T31" fmla="*/ 1 h 2368"/>
                  <a:gd name="T32" fmla="*/ 1 w 776"/>
                  <a:gd name="T33" fmla="*/ 1 h 2368"/>
                  <a:gd name="T34" fmla="*/ 1 w 776"/>
                  <a:gd name="T35" fmla="*/ 1 h 2368"/>
                  <a:gd name="T36" fmla="*/ 1 w 776"/>
                  <a:gd name="T37" fmla="*/ 1 h 2368"/>
                  <a:gd name="T38" fmla="*/ 1 w 776"/>
                  <a:gd name="T39" fmla="*/ 1 h 2368"/>
                  <a:gd name="T40" fmla="*/ 1 w 776"/>
                  <a:gd name="T41" fmla="*/ 1 h 2368"/>
                  <a:gd name="T42" fmla="*/ 1 w 776"/>
                  <a:gd name="T43" fmla="*/ 1 h 2368"/>
                  <a:gd name="T44" fmla="*/ 1 w 776"/>
                  <a:gd name="T45" fmla="*/ 1 h 2368"/>
                  <a:gd name="T46" fmla="*/ 1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9" name="Arc 122"/>
              <p:cNvSpPr>
                <a:spLocks/>
              </p:cNvSpPr>
              <p:nvPr/>
            </p:nvSpPr>
            <p:spPr bwMode="hidden">
              <a:xfrm flipH="1">
                <a:off x="1054" y="1851"/>
                <a:ext cx="2122" cy="2304"/>
              </a:xfrm>
              <a:custGeom>
                <a:avLst/>
                <a:gdLst>
                  <a:gd name="T0" fmla="*/ 0 w 21600"/>
                  <a:gd name="T1" fmla="*/ 0 h 21602"/>
                  <a:gd name="T2" fmla="*/ 0 w 21600"/>
                  <a:gd name="T3" fmla="*/ 0 h 21602"/>
                  <a:gd name="T4" fmla="*/ 0 w 21600"/>
                  <a:gd name="T5" fmla="*/ 0 h 21602"/>
                  <a:gd name="T6" fmla="*/ 0 60000 65536"/>
                  <a:gd name="T7" fmla="*/ 0 60000 65536"/>
                  <a:gd name="T8" fmla="*/ 0 60000 65536"/>
                </a:gdLst>
                <a:ahLst/>
                <a:cxnLst>
                  <a:cxn ang="T6">
                    <a:pos x="T0" y="T1"/>
                  </a:cxn>
                  <a:cxn ang="T7">
                    <a:pos x="T2" y="T3"/>
                  </a:cxn>
                  <a:cxn ang="T8">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lnTo>
                      <a:pt x="5466" y="0"/>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0" name="Arc 123"/>
              <p:cNvSpPr>
                <a:spLocks/>
              </p:cNvSpPr>
              <p:nvPr/>
            </p:nvSpPr>
            <p:spPr bwMode="hidden">
              <a:xfrm flipH="1">
                <a:off x="1266" y="1480"/>
                <a:ext cx="1244" cy="2379"/>
              </a:xfrm>
              <a:custGeom>
                <a:avLst/>
                <a:gdLst>
                  <a:gd name="T0" fmla="*/ 0 w 28940"/>
                  <a:gd name="T1" fmla="*/ 0 h 22305"/>
                  <a:gd name="T2" fmla="*/ 0 w 28940"/>
                  <a:gd name="T3" fmla="*/ 0 h 22305"/>
                  <a:gd name="T4" fmla="*/ 0 w 28940"/>
                  <a:gd name="T5" fmla="*/ 0 h 22305"/>
                  <a:gd name="T6" fmla="*/ 0 60000 65536"/>
                  <a:gd name="T7" fmla="*/ 0 60000 65536"/>
                  <a:gd name="T8" fmla="*/ 0 60000 65536"/>
                </a:gdLst>
                <a:ahLst/>
                <a:cxnLst>
                  <a:cxn ang="T6">
                    <a:pos x="T0" y="T1"/>
                  </a:cxn>
                  <a:cxn ang="T7">
                    <a:pos x="T2" y="T3"/>
                  </a:cxn>
                  <a:cxn ang="T8">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lnTo>
                      <a:pt x="0" y="1285"/>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1" name="Arc 124"/>
              <p:cNvSpPr>
                <a:spLocks/>
              </p:cNvSpPr>
              <p:nvPr/>
            </p:nvSpPr>
            <p:spPr bwMode="hidden">
              <a:xfrm flipH="1">
                <a:off x="210" y="1168"/>
                <a:ext cx="2376" cy="2379"/>
              </a:xfrm>
              <a:custGeom>
                <a:avLst/>
                <a:gdLst>
                  <a:gd name="T0" fmla="*/ 0 w 34455"/>
                  <a:gd name="T1" fmla="*/ 0 h 22305"/>
                  <a:gd name="T2" fmla="*/ 0 w 34455"/>
                  <a:gd name="T3" fmla="*/ 0 h 22305"/>
                  <a:gd name="T4" fmla="*/ 0 w 34455"/>
                  <a:gd name="T5" fmla="*/ 0 h 22305"/>
                  <a:gd name="T6" fmla="*/ 0 60000 65536"/>
                  <a:gd name="T7" fmla="*/ 0 60000 65536"/>
                  <a:gd name="T8" fmla="*/ 0 60000 65536"/>
                </a:gdLst>
                <a:ahLst/>
                <a:cxnLst>
                  <a:cxn ang="T6">
                    <a:pos x="T0" y="T1"/>
                  </a:cxn>
                  <a:cxn ang="T7">
                    <a:pos x="T2" y="T3"/>
                  </a:cxn>
                  <a:cxn ang="T8">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lnTo>
                      <a:pt x="0" y="4241"/>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 name="Arc 125"/>
              <p:cNvSpPr>
                <a:spLocks/>
              </p:cNvSpPr>
              <p:nvPr/>
            </p:nvSpPr>
            <p:spPr bwMode="hidden">
              <a:xfrm>
                <a:off x="2840" y="1503"/>
                <a:ext cx="381" cy="2379"/>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3" name="Arc 126"/>
              <p:cNvSpPr>
                <a:spLocks/>
              </p:cNvSpPr>
              <p:nvPr/>
            </p:nvSpPr>
            <p:spPr bwMode="hidden">
              <a:xfrm>
                <a:off x="2940" y="1492"/>
                <a:ext cx="1004" cy="2379"/>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4" name="Freeform 127"/>
              <p:cNvSpPr>
                <a:spLocks/>
              </p:cNvSpPr>
              <p:nvPr/>
            </p:nvSpPr>
            <p:spPr bwMode="hidden">
              <a:xfrm>
                <a:off x="3301" y="2635"/>
                <a:ext cx="485" cy="1479"/>
              </a:xfrm>
              <a:custGeom>
                <a:avLst/>
                <a:gdLst>
                  <a:gd name="T0" fmla="*/ 0 w 776"/>
                  <a:gd name="T1" fmla="*/ 1 h 2368"/>
                  <a:gd name="T2" fmla="*/ 1 w 776"/>
                  <a:gd name="T3" fmla="*/ 1 h 2368"/>
                  <a:gd name="T4" fmla="*/ 1 w 776"/>
                  <a:gd name="T5" fmla="*/ 1 h 2368"/>
                  <a:gd name="T6" fmla="*/ 1 w 776"/>
                  <a:gd name="T7" fmla="*/ 1 h 2368"/>
                  <a:gd name="T8" fmla="*/ 1 w 776"/>
                  <a:gd name="T9" fmla="*/ 1 h 2368"/>
                  <a:gd name="T10" fmla="*/ 1 w 776"/>
                  <a:gd name="T11" fmla="*/ 1 h 2368"/>
                  <a:gd name="T12" fmla="*/ 1 w 776"/>
                  <a:gd name="T13" fmla="*/ 1 h 2368"/>
                  <a:gd name="T14" fmla="*/ 1 w 776"/>
                  <a:gd name="T15" fmla="*/ 1 h 2368"/>
                  <a:gd name="T16" fmla="*/ 1 w 776"/>
                  <a:gd name="T17" fmla="*/ 1 h 2368"/>
                  <a:gd name="T18" fmla="*/ 1 w 776"/>
                  <a:gd name="T19" fmla="*/ 1 h 2368"/>
                  <a:gd name="T20" fmla="*/ 1 w 776"/>
                  <a:gd name="T21" fmla="*/ 1 h 2368"/>
                  <a:gd name="T22" fmla="*/ 1 w 776"/>
                  <a:gd name="T23" fmla="*/ 1 h 2368"/>
                  <a:gd name="T24" fmla="*/ 1 w 776"/>
                  <a:gd name="T25" fmla="*/ 1 h 2368"/>
                  <a:gd name="T26" fmla="*/ 1 w 776"/>
                  <a:gd name="T27" fmla="*/ 1 h 2368"/>
                  <a:gd name="T28" fmla="*/ 1 w 776"/>
                  <a:gd name="T29" fmla="*/ 1 h 2368"/>
                  <a:gd name="T30" fmla="*/ 1 w 776"/>
                  <a:gd name="T31" fmla="*/ 1 h 2368"/>
                  <a:gd name="T32" fmla="*/ 1 w 776"/>
                  <a:gd name="T33" fmla="*/ 1 h 2368"/>
                  <a:gd name="T34" fmla="*/ 1 w 776"/>
                  <a:gd name="T35" fmla="*/ 1 h 2368"/>
                  <a:gd name="T36" fmla="*/ 1 w 776"/>
                  <a:gd name="T37" fmla="*/ 1 h 2368"/>
                  <a:gd name="T38" fmla="*/ 1 w 776"/>
                  <a:gd name="T39" fmla="*/ 1 h 2368"/>
                  <a:gd name="T40" fmla="*/ 1 w 776"/>
                  <a:gd name="T41" fmla="*/ 1 h 2368"/>
                  <a:gd name="T42" fmla="*/ 1 w 776"/>
                  <a:gd name="T43" fmla="*/ 1 h 2368"/>
                  <a:gd name="T44" fmla="*/ 1 w 776"/>
                  <a:gd name="T45" fmla="*/ 1 h 2368"/>
                  <a:gd name="T46" fmla="*/ 1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5" name="Freeform 128"/>
              <p:cNvSpPr>
                <a:spLocks/>
              </p:cNvSpPr>
              <p:nvPr/>
            </p:nvSpPr>
            <p:spPr bwMode="hidden">
              <a:xfrm rot="19660755" flipV="1">
                <a:off x="2546" y="2150"/>
                <a:ext cx="442" cy="837"/>
              </a:xfrm>
              <a:custGeom>
                <a:avLst/>
                <a:gdLst>
                  <a:gd name="T0" fmla="*/ 0 w 776"/>
                  <a:gd name="T1" fmla="*/ 0 h 2368"/>
                  <a:gd name="T2" fmla="*/ 1 w 776"/>
                  <a:gd name="T3" fmla="*/ 0 h 2368"/>
                  <a:gd name="T4" fmla="*/ 1 w 776"/>
                  <a:gd name="T5" fmla="*/ 0 h 2368"/>
                  <a:gd name="T6" fmla="*/ 1 w 776"/>
                  <a:gd name="T7" fmla="*/ 0 h 2368"/>
                  <a:gd name="T8" fmla="*/ 1 w 776"/>
                  <a:gd name="T9" fmla="*/ 0 h 2368"/>
                  <a:gd name="T10" fmla="*/ 1 w 776"/>
                  <a:gd name="T11" fmla="*/ 0 h 2368"/>
                  <a:gd name="T12" fmla="*/ 1 w 776"/>
                  <a:gd name="T13" fmla="*/ 0 h 2368"/>
                  <a:gd name="T14" fmla="*/ 1 w 776"/>
                  <a:gd name="T15" fmla="*/ 0 h 2368"/>
                  <a:gd name="T16" fmla="*/ 1 w 776"/>
                  <a:gd name="T17" fmla="*/ 0 h 2368"/>
                  <a:gd name="T18" fmla="*/ 1 w 776"/>
                  <a:gd name="T19" fmla="*/ 0 h 2368"/>
                  <a:gd name="T20" fmla="*/ 1 w 776"/>
                  <a:gd name="T21" fmla="*/ 0 h 2368"/>
                  <a:gd name="T22" fmla="*/ 1 w 776"/>
                  <a:gd name="T23" fmla="*/ 0 h 2368"/>
                  <a:gd name="T24" fmla="*/ 1 w 776"/>
                  <a:gd name="T25" fmla="*/ 0 h 2368"/>
                  <a:gd name="T26" fmla="*/ 1 w 776"/>
                  <a:gd name="T27" fmla="*/ 0 h 2368"/>
                  <a:gd name="T28" fmla="*/ 1 w 776"/>
                  <a:gd name="T29" fmla="*/ 0 h 2368"/>
                  <a:gd name="T30" fmla="*/ 1 w 776"/>
                  <a:gd name="T31" fmla="*/ 0 h 2368"/>
                  <a:gd name="T32" fmla="*/ 1 w 776"/>
                  <a:gd name="T33" fmla="*/ 0 h 2368"/>
                  <a:gd name="T34" fmla="*/ 1 w 776"/>
                  <a:gd name="T35" fmla="*/ 0 h 2368"/>
                  <a:gd name="T36" fmla="*/ 1 w 776"/>
                  <a:gd name="T37" fmla="*/ 0 h 2368"/>
                  <a:gd name="T38" fmla="*/ 1 w 776"/>
                  <a:gd name="T39" fmla="*/ 0 h 2368"/>
                  <a:gd name="T40" fmla="*/ 1 w 776"/>
                  <a:gd name="T41" fmla="*/ 0 h 2368"/>
                  <a:gd name="T42" fmla="*/ 1 w 776"/>
                  <a:gd name="T43" fmla="*/ 0 h 2368"/>
                  <a:gd name="T44" fmla="*/ 1 w 776"/>
                  <a:gd name="T45" fmla="*/ 0 h 2368"/>
                  <a:gd name="T46" fmla="*/ 1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6" name="Freeform 129"/>
              <p:cNvSpPr>
                <a:spLocks/>
              </p:cNvSpPr>
              <p:nvPr/>
            </p:nvSpPr>
            <p:spPr bwMode="hidden">
              <a:xfrm flipH="1">
                <a:off x="489" y="2504"/>
                <a:ext cx="1085" cy="1524"/>
              </a:xfrm>
              <a:custGeom>
                <a:avLst/>
                <a:gdLst>
                  <a:gd name="T0" fmla="*/ 0 w 776"/>
                  <a:gd name="T1" fmla="*/ 1 h 2368"/>
                  <a:gd name="T2" fmla="*/ 2147483646 w 776"/>
                  <a:gd name="T3" fmla="*/ 1 h 2368"/>
                  <a:gd name="T4" fmla="*/ 1811663926 w 776"/>
                  <a:gd name="T5" fmla="*/ 1 h 2368"/>
                  <a:gd name="T6" fmla="*/ 2147483646 w 776"/>
                  <a:gd name="T7" fmla="*/ 1 h 2368"/>
                  <a:gd name="T8" fmla="*/ 2147483646 w 776"/>
                  <a:gd name="T9" fmla="*/ 1 h 2368"/>
                  <a:gd name="T10" fmla="*/ 2147483646 w 776"/>
                  <a:gd name="T11" fmla="*/ 1 h 2368"/>
                  <a:gd name="T12" fmla="*/ 2147483646 w 776"/>
                  <a:gd name="T13" fmla="*/ 1 h 2368"/>
                  <a:gd name="T14" fmla="*/ 2147483646 w 776"/>
                  <a:gd name="T15" fmla="*/ 1 h 2368"/>
                  <a:gd name="T16" fmla="*/ 2147483646 w 776"/>
                  <a:gd name="T17" fmla="*/ 1 h 2368"/>
                  <a:gd name="T18" fmla="*/ 2147483646 w 776"/>
                  <a:gd name="T19" fmla="*/ 1 h 2368"/>
                  <a:gd name="T20" fmla="*/ 2147483646 w 776"/>
                  <a:gd name="T21" fmla="*/ 1 h 2368"/>
                  <a:gd name="T22" fmla="*/ 2147483646 w 776"/>
                  <a:gd name="T23" fmla="*/ 1 h 2368"/>
                  <a:gd name="T24" fmla="*/ 2147483646 w 776"/>
                  <a:gd name="T25" fmla="*/ 1 h 2368"/>
                  <a:gd name="T26" fmla="*/ 2147483646 w 776"/>
                  <a:gd name="T27" fmla="*/ 1 h 2368"/>
                  <a:gd name="T28" fmla="*/ 2147483646 w 776"/>
                  <a:gd name="T29" fmla="*/ 1 h 2368"/>
                  <a:gd name="T30" fmla="*/ 2147483646 w 776"/>
                  <a:gd name="T31" fmla="*/ 1 h 2368"/>
                  <a:gd name="T32" fmla="*/ 2147483646 w 776"/>
                  <a:gd name="T33" fmla="*/ 1 h 2368"/>
                  <a:gd name="T34" fmla="*/ 2147483646 w 776"/>
                  <a:gd name="T35" fmla="*/ 1 h 2368"/>
                  <a:gd name="T36" fmla="*/ 2147483646 w 776"/>
                  <a:gd name="T37" fmla="*/ 1 h 2368"/>
                  <a:gd name="T38" fmla="*/ 2147483646 w 776"/>
                  <a:gd name="T39" fmla="*/ 1 h 2368"/>
                  <a:gd name="T40" fmla="*/ 2147483646 w 776"/>
                  <a:gd name="T41" fmla="*/ 1 h 2368"/>
                  <a:gd name="T42" fmla="*/ 2147483646 w 776"/>
                  <a:gd name="T43" fmla="*/ 1 h 2368"/>
                  <a:gd name="T44" fmla="*/ 2147483646 w 776"/>
                  <a:gd name="T45" fmla="*/ 1 h 2368"/>
                  <a:gd name="T46" fmla="*/ 2147483646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7" name="Freeform 130"/>
              <p:cNvSpPr>
                <a:spLocks/>
              </p:cNvSpPr>
              <p:nvPr/>
            </p:nvSpPr>
            <p:spPr bwMode="hidden">
              <a:xfrm flipH="1">
                <a:off x="1000" y="893"/>
                <a:ext cx="696" cy="1524"/>
              </a:xfrm>
              <a:custGeom>
                <a:avLst/>
                <a:gdLst>
                  <a:gd name="T0" fmla="*/ 0 w 776"/>
                  <a:gd name="T1" fmla="*/ 1 h 2368"/>
                  <a:gd name="T2" fmla="*/ 4 w 776"/>
                  <a:gd name="T3" fmla="*/ 1 h 2368"/>
                  <a:gd name="T4" fmla="*/ 4 w 776"/>
                  <a:gd name="T5" fmla="*/ 1 h 2368"/>
                  <a:gd name="T6" fmla="*/ 4 w 776"/>
                  <a:gd name="T7" fmla="*/ 1 h 2368"/>
                  <a:gd name="T8" fmla="*/ 4 w 776"/>
                  <a:gd name="T9" fmla="*/ 1 h 2368"/>
                  <a:gd name="T10" fmla="*/ 4 w 776"/>
                  <a:gd name="T11" fmla="*/ 1 h 2368"/>
                  <a:gd name="T12" fmla="*/ 4 w 776"/>
                  <a:gd name="T13" fmla="*/ 1 h 2368"/>
                  <a:gd name="T14" fmla="*/ 4 w 776"/>
                  <a:gd name="T15" fmla="*/ 1 h 2368"/>
                  <a:gd name="T16" fmla="*/ 4 w 776"/>
                  <a:gd name="T17" fmla="*/ 1 h 2368"/>
                  <a:gd name="T18" fmla="*/ 4 w 776"/>
                  <a:gd name="T19" fmla="*/ 1 h 2368"/>
                  <a:gd name="T20" fmla="*/ 4 w 776"/>
                  <a:gd name="T21" fmla="*/ 1 h 2368"/>
                  <a:gd name="T22" fmla="*/ 4 w 776"/>
                  <a:gd name="T23" fmla="*/ 1 h 2368"/>
                  <a:gd name="T24" fmla="*/ 4 w 776"/>
                  <a:gd name="T25" fmla="*/ 1 h 2368"/>
                  <a:gd name="T26" fmla="*/ 4 w 776"/>
                  <a:gd name="T27" fmla="*/ 1 h 2368"/>
                  <a:gd name="T28" fmla="*/ 4 w 776"/>
                  <a:gd name="T29" fmla="*/ 1 h 2368"/>
                  <a:gd name="T30" fmla="*/ 4 w 776"/>
                  <a:gd name="T31" fmla="*/ 1 h 2368"/>
                  <a:gd name="T32" fmla="*/ 4 w 776"/>
                  <a:gd name="T33" fmla="*/ 1 h 2368"/>
                  <a:gd name="T34" fmla="*/ 4 w 776"/>
                  <a:gd name="T35" fmla="*/ 1 h 2368"/>
                  <a:gd name="T36" fmla="*/ 4 w 776"/>
                  <a:gd name="T37" fmla="*/ 1 h 2368"/>
                  <a:gd name="T38" fmla="*/ 4 w 776"/>
                  <a:gd name="T39" fmla="*/ 1 h 2368"/>
                  <a:gd name="T40" fmla="*/ 4 w 776"/>
                  <a:gd name="T41" fmla="*/ 1 h 2368"/>
                  <a:gd name="T42" fmla="*/ 4 w 776"/>
                  <a:gd name="T43" fmla="*/ 1 h 2368"/>
                  <a:gd name="T44" fmla="*/ 4 w 776"/>
                  <a:gd name="T45" fmla="*/ 1 h 2368"/>
                  <a:gd name="T46" fmla="*/ 4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8" name="Freeform 131"/>
              <p:cNvSpPr>
                <a:spLocks/>
              </p:cNvSpPr>
              <p:nvPr/>
            </p:nvSpPr>
            <p:spPr bwMode="hidden">
              <a:xfrm>
                <a:off x="4401" y="2280"/>
                <a:ext cx="1007" cy="1601"/>
              </a:xfrm>
              <a:custGeom>
                <a:avLst/>
                <a:gdLst>
                  <a:gd name="T0" fmla="*/ 0 w 776"/>
                  <a:gd name="T1" fmla="*/ 1 h 2368"/>
                  <a:gd name="T2" fmla="*/ 109196997 w 776"/>
                  <a:gd name="T3" fmla="*/ 1 h 2368"/>
                  <a:gd name="T4" fmla="*/ 43788906 w 776"/>
                  <a:gd name="T5" fmla="*/ 1 h 2368"/>
                  <a:gd name="T6" fmla="*/ 152814476 w 776"/>
                  <a:gd name="T7" fmla="*/ 1 h 2368"/>
                  <a:gd name="T8" fmla="*/ 87360092 w 776"/>
                  <a:gd name="T9" fmla="*/ 1 h 2368"/>
                  <a:gd name="T10" fmla="*/ 174613143 w 776"/>
                  <a:gd name="T11" fmla="*/ 1 h 2368"/>
                  <a:gd name="T12" fmla="*/ 131035208 w 776"/>
                  <a:gd name="T13" fmla="*/ 1 h 2368"/>
                  <a:gd name="T14" fmla="*/ 218571286 w 776"/>
                  <a:gd name="T15" fmla="*/ 1 h 2368"/>
                  <a:gd name="T16" fmla="*/ 174613143 w 776"/>
                  <a:gd name="T17" fmla="*/ 1 h 2368"/>
                  <a:gd name="T18" fmla="*/ 240617330 w 776"/>
                  <a:gd name="T19" fmla="*/ 1 h 2368"/>
                  <a:gd name="T20" fmla="*/ 218571286 w 776"/>
                  <a:gd name="T21" fmla="*/ 1 h 2368"/>
                  <a:gd name="T22" fmla="*/ 261957201 w 776"/>
                  <a:gd name="T23" fmla="*/ 1 h 2368"/>
                  <a:gd name="T24" fmla="*/ 261957201 w 776"/>
                  <a:gd name="T25" fmla="*/ 1 h 2368"/>
                  <a:gd name="T26" fmla="*/ 306056944 w 776"/>
                  <a:gd name="T27" fmla="*/ 1 h 2368"/>
                  <a:gd name="T28" fmla="*/ 284235522 w 776"/>
                  <a:gd name="T29" fmla="*/ 1 h 2368"/>
                  <a:gd name="T30" fmla="*/ 327827302 w 776"/>
                  <a:gd name="T31" fmla="*/ 1 h 2368"/>
                  <a:gd name="T32" fmla="*/ 306056944 w 776"/>
                  <a:gd name="T33" fmla="*/ 1 h 2368"/>
                  <a:gd name="T34" fmla="*/ 327827302 w 776"/>
                  <a:gd name="T35" fmla="*/ 1 h 2368"/>
                  <a:gd name="T36" fmla="*/ 306056944 w 776"/>
                  <a:gd name="T37" fmla="*/ 1 h 2368"/>
                  <a:gd name="T38" fmla="*/ 349976770 w 776"/>
                  <a:gd name="T39" fmla="*/ 1 h 2368"/>
                  <a:gd name="T40" fmla="*/ 327827302 w 776"/>
                  <a:gd name="T41" fmla="*/ 1 h 2368"/>
                  <a:gd name="T42" fmla="*/ 349976770 w 776"/>
                  <a:gd name="T43" fmla="*/ 1 h 2368"/>
                  <a:gd name="T44" fmla="*/ 327827302 w 776"/>
                  <a:gd name="T45" fmla="*/ 1 h 2368"/>
                  <a:gd name="T46" fmla="*/ 349976770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9" name="Freeform 132"/>
              <p:cNvSpPr>
                <a:spLocks/>
              </p:cNvSpPr>
              <p:nvPr/>
            </p:nvSpPr>
            <p:spPr bwMode="hidden">
              <a:xfrm>
                <a:off x="3878" y="1470"/>
                <a:ext cx="1518" cy="1067"/>
              </a:xfrm>
              <a:custGeom>
                <a:avLst/>
                <a:gdLst>
                  <a:gd name="T0" fmla="*/ 0 w 776"/>
                  <a:gd name="T1" fmla="*/ 0 h 2368"/>
                  <a:gd name="T2" fmla="*/ 2147483646 w 776"/>
                  <a:gd name="T3" fmla="*/ 0 h 2368"/>
                  <a:gd name="T4" fmla="*/ 2147483646 w 776"/>
                  <a:gd name="T5" fmla="*/ 0 h 2368"/>
                  <a:gd name="T6" fmla="*/ 2147483646 w 776"/>
                  <a:gd name="T7" fmla="*/ 0 h 2368"/>
                  <a:gd name="T8" fmla="*/ 2147483646 w 776"/>
                  <a:gd name="T9" fmla="*/ 0 h 2368"/>
                  <a:gd name="T10" fmla="*/ 2147483646 w 776"/>
                  <a:gd name="T11" fmla="*/ 0 h 2368"/>
                  <a:gd name="T12" fmla="*/ 2147483646 w 776"/>
                  <a:gd name="T13" fmla="*/ 0 h 2368"/>
                  <a:gd name="T14" fmla="*/ 2147483646 w 776"/>
                  <a:gd name="T15" fmla="*/ 0 h 2368"/>
                  <a:gd name="T16" fmla="*/ 2147483646 w 776"/>
                  <a:gd name="T17" fmla="*/ 0 h 2368"/>
                  <a:gd name="T18" fmla="*/ 2147483646 w 776"/>
                  <a:gd name="T19" fmla="*/ 0 h 2368"/>
                  <a:gd name="T20" fmla="*/ 2147483646 w 776"/>
                  <a:gd name="T21" fmla="*/ 0 h 2368"/>
                  <a:gd name="T22" fmla="*/ 2147483646 w 776"/>
                  <a:gd name="T23" fmla="*/ 0 h 2368"/>
                  <a:gd name="T24" fmla="*/ 2147483646 w 776"/>
                  <a:gd name="T25" fmla="*/ 0 h 2368"/>
                  <a:gd name="T26" fmla="*/ 2147483646 w 776"/>
                  <a:gd name="T27" fmla="*/ 0 h 2368"/>
                  <a:gd name="T28" fmla="*/ 2147483646 w 776"/>
                  <a:gd name="T29" fmla="*/ 0 h 2368"/>
                  <a:gd name="T30" fmla="*/ 2147483646 w 776"/>
                  <a:gd name="T31" fmla="*/ 0 h 2368"/>
                  <a:gd name="T32" fmla="*/ 2147483646 w 776"/>
                  <a:gd name="T33" fmla="*/ 0 h 2368"/>
                  <a:gd name="T34" fmla="*/ 2147483646 w 776"/>
                  <a:gd name="T35" fmla="*/ 0 h 2368"/>
                  <a:gd name="T36" fmla="*/ 2147483646 w 776"/>
                  <a:gd name="T37" fmla="*/ 0 h 2368"/>
                  <a:gd name="T38" fmla="*/ 2147483646 w 776"/>
                  <a:gd name="T39" fmla="*/ 0 h 2368"/>
                  <a:gd name="T40" fmla="*/ 2147483646 w 776"/>
                  <a:gd name="T41" fmla="*/ 0 h 2368"/>
                  <a:gd name="T42" fmla="*/ 2147483646 w 776"/>
                  <a:gd name="T43" fmla="*/ 0 h 2368"/>
                  <a:gd name="T44" fmla="*/ 2147483646 w 776"/>
                  <a:gd name="T45" fmla="*/ 0 h 2368"/>
                  <a:gd name="T46" fmla="*/ 2147483646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20" name="Freeform 133"/>
              <p:cNvSpPr>
                <a:spLocks/>
              </p:cNvSpPr>
              <p:nvPr/>
            </p:nvSpPr>
            <p:spPr bwMode="hidden">
              <a:xfrm>
                <a:off x="3934" y="337"/>
                <a:ext cx="663" cy="1434"/>
              </a:xfrm>
              <a:custGeom>
                <a:avLst/>
                <a:gdLst>
                  <a:gd name="T0" fmla="*/ 0 w 776"/>
                  <a:gd name="T1" fmla="*/ 1 h 2368"/>
                  <a:gd name="T2" fmla="*/ 3 w 776"/>
                  <a:gd name="T3" fmla="*/ 1 h 2368"/>
                  <a:gd name="T4" fmla="*/ 3 w 776"/>
                  <a:gd name="T5" fmla="*/ 1 h 2368"/>
                  <a:gd name="T6" fmla="*/ 3 w 776"/>
                  <a:gd name="T7" fmla="*/ 1 h 2368"/>
                  <a:gd name="T8" fmla="*/ 3 w 776"/>
                  <a:gd name="T9" fmla="*/ 1 h 2368"/>
                  <a:gd name="T10" fmla="*/ 3 w 776"/>
                  <a:gd name="T11" fmla="*/ 1 h 2368"/>
                  <a:gd name="T12" fmla="*/ 3 w 776"/>
                  <a:gd name="T13" fmla="*/ 1 h 2368"/>
                  <a:gd name="T14" fmla="*/ 3 w 776"/>
                  <a:gd name="T15" fmla="*/ 1 h 2368"/>
                  <a:gd name="T16" fmla="*/ 3 w 776"/>
                  <a:gd name="T17" fmla="*/ 1 h 2368"/>
                  <a:gd name="T18" fmla="*/ 3 w 776"/>
                  <a:gd name="T19" fmla="*/ 1 h 2368"/>
                  <a:gd name="T20" fmla="*/ 3 w 776"/>
                  <a:gd name="T21" fmla="*/ 1 h 2368"/>
                  <a:gd name="T22" fmla="*/ 3 w 776"/>
                  <a:gd name="T23" fmla="*/ 1 h 2368"/>
                  <a:gd name="T24" fmla="*/ 3 w 776"/>
                  <a:gd name="T25" fmla="*/ 1 h 2368"/>
                  <a:gd name="T26" fmla="*/ 3 w 776"/>
                  <a:gd name="T27" fmla="*/ 1 h 2368"/>
                  <a:gd name="T28" fmla="*/ 3 w 776"/>
                  <a:gd name="T29" fmla="*/ 1 h 2368"/>
                  <a:gd name="T30" fmla="*/ 3 w 776"/>
                  <a:gd name="T31" fmla="*/ 1 h 2368"/>
                  <a:gd name="T32" fmla="*/ 3 w 776"/>
                  <a:gd name="T33" fmla="*/ 1 h 2368"/>
                  <a:gd name="T34" fmla="*/ 3 w 776"/>
                  <a:gd name="T35" fmla="*/ 1 h 2368"/>
                  <a:gd name="T36" fmla="*/ 3 w 776"/>
                  <a:gd name="T37" fmla="*/ 1 h 2368"/>
                  <a:gd name="T38" fmla="*/ 3 w 776"/>
                  <a:gd name="T39" fmla="*/ 1 h 2368"/>
                  <a:gd name="T40" fmla="*/ 3 w 776"/>
                  <a:gd name="T41" fmla="*/ 1 h 2368"/>
                  <a:gd name="T42" fmla="*/ 3 w 776"/>
                  <a:gd name="T43" fmla="*/ 1 h 2368"/>
                  <a:gd name="T44" fmla="*/ 3 w 776"/>
                  <a:gd name="T45" fmla="*/ 1 h 2368"/>
                  <a:gd name="T46" fmla="*/ 3 w 776"/>
                  <a:gd name="T47" fmla="*/ 1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21" name="Freeform 134"/>
              <p:cNvSpPr>
                <a:spLocks/>
              </p:cNvSpPr>
              <p:nvPr/>
            </p:nvSpPr>
            <p:spPr bwMode="hidden">
              <a:xfrm rot="1346631" flipH="1">
                <a:off x="1702" y="1506"/>
                <a:ext cx="442" cy="837"/>
              </a:xfrm>
              <a:custGeom>
                <a:avLst/>
                <a:gdLst>
                  <a:gd name="T0" fmla="*/ 0 w 776"/>
                  <a:gd name="T1" fmla="*/ 0 h 2368"/>
                  <a:gd name="T2" fmla="*/ 1 w 776"/>
                  <a:gd name="T3" fmla="*/ 0 h 2368"/>
                  <a:gd name="T4" fmla="*/ 1 w 776"/>
                  <a:gd name="T5" fmla="*/ 0 h 2368"/>
                  <a:gd name="T6" fmla="*/ 1 w 776"/>
                  <a:gd name="T7" fmla="*/ 0 h 2368"/>
                  <a:gd name="T8" fmla="*/ 1 w 776"/>
                  <a:gd name="T9" fmla="*/ 0 h 2368"/>
                  <a:gd name="T10" fmla="*/ 1 w 776"/>
                  <a:gd name="T11" fmla="*/ 0 h 2368"/>
                  <a:gd name="T12" fmla="*/ 1 w 776"/>
                  <a:gd name="T13" fmla="*/ 0 h 2368"/>
                  <a:gd name="T14" fmla="*/ 1 w 776"/>
                  <a:gd name="T15" fmla="*/ 0 h 2368"/>
                  <a:gd name="T16" fmla="*/ 1 w 776"/>
                  <a:gd name="T17" fmla="*/ 0 h 2368"/>
                  <a:gd name="T18" fmla="*/ 1 w 776"/>
                  <a:gd name="T19" fmla="*/ 0 h 2368"/>
                  <a:gd name="T20" fmla="*/ 1 w 776"/>
                  <a:gd name="T21" fmla="*/ 0 h 2368"/>
                  <a:gd name="T22" fmla="*/ 1 w 776"/>
                  <a:gd name="T23" fmla="*/ 0 h 2368"/>
                  <a:gd name="T24" fmla="*/ 1 w 776"/>
                  <a:gd name="T25" fmla="*/ 0 h 2368"/>
                  <a:gd name="T26" fmla="*/ 1 w 776"/>
                  <a:gd name="T27" fmla="*/ 0 h 2368"/>
                  <a:gd name="T28" fmla="*/ 1 w 776"/>
                  <a:gd name="T29" fmla="*/ 0 h 2368"/>
                  <a:gd name="T30" fmla="*/ 1 w 776"/>
                  <a:gd name="T31" fmla="*/ 0 h 2368"/>
                  <a:gd name="T32" fmla="*/ 1 w 776"/>
                  <a:gd name="T33" fmla="*/ 0 h 2368"/>
                  <a:gd name="T34" fmla="*/ 1 w 776"/>
                  <a:gd name="T35" fmla="*/ 0 h 2368"/>
                  <a:gd name="T36" fmla="*/ 1 w 776"/>
                  <a:gd name="T37" fmla="*/ 0 h 2368"/>
                  <a:gd name="T38" fmla="*/ 1 w 776"/>
                  <a:gd name="T39" fmla="*/ 0 h 2368"/>
                  <a:gd name="T40" fmla="*/ 1 w 776"/>
                  <a:gd name="T41" fmla="*/ 0 h 2368"/>
                  <a:gd name="T42" fmla="*/ 1 w 776"/>
                  <a:gd name="T43" fmla="*/ 0 h 2368"/>
                  <a:gd name="T44" fmla="*/ 1 w 776"/>
                  <a:gd name="T45" fmla="*/ 0 h 2368"/>
                  <a:gd name="T46" fmla="*/ 1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sp>
        <p:nvSpPr>
          <p:cNvPr id="500871" name="Rectangle 135"/>
          <p:cNvSpPr>
            <a:spLocks noGrp="1" noChangeArrowheads="1"/>
          </p:cNvSpPr>
          <p:nvPr>
            <p:ph type="ctrTitle" sz="quarter"/>
          </p:nvPr>
        </p:nvSpPr>
        <p:spPr>
          <a:xfrm>
            <a:off x="685800" y="1827213"/>
            <a:ext cx="7772400" cy="1627187"/>
          </a:xfrm>
        </p:spPr>
        <p:txBody>
          <a:bodyPr/>
          <a:lstStyle>
            <a:lvl1pPr>
              <a:defRPr/>
            </a:lvl1pPr>
          </a:lstStyle>
          <a:p>
            <a:pPr lvl="0"/>
            <a:r>
              <a:rPr lang="en-US" noProof="0" smtClean="0"/>
              <a:t>Click to edit Master title style</a:t>
            </a:r>
          </a:p>
        </p:txBody>
      </p:sp>
      <p:sp>
        <p:nvSpPr>
          <p:cNvPr id="500872"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137" name="Rectangle 137"/>
          <p:cNvSpPr>
            <a:spLocks noGrp="1" noChangeArrowheads="1"/>
          </p:cNvSpPr>
          <p:nvPr>
            <p:ph type="dt" sz="quarter" idx="10"/>
          </p:nvPr>
        </p:nvSpPr>
        <p:spPr/>
        <p:txBody>
          <a:bodyPr/>
          <a:lstStyle>
            <a:lvl1pPr eaLnBrk="0" hangingPunct="0">
              <a:defRPr>
                <a:cs typeface="Arial" charset="0"/>
              </a:defRPr>
            </a:lvl1pPr>
          </a:lstStyle>
          <a:p>
            <a:pPr>
              <a:defRPr/>
            </a:pPr>
            <a:endParaRPr lang="en-US"/>
          </a:p>
        </p:txBody>
      </p:sp>
      <p:sp>
        <p:nvSpPr>
          <p:cNvPr id="138" name="Rectangle 138"/>
          <p:cNvSpPr>
            <a:spLocks noGrp="1" noChangeArrowheads="1"/>
          </p:cNvSpPr>
          <p:nvPr>
            <p:ph type="ftr" sz="quarter" idx="11"/>
          </p:nvPr>
        </p:nvSpPr>
        <p:spPr/>
        <p:txBody>
          <a:bodyPr/>
          <a:lstStyle>
            <a:lvl1pPr eaLnBrk="0" hangingPunct="0">
              <a:defRPr>
                <a:cs typeface="Arial" charset="0"/>
              </a:defRPr>
            </a:lvl1pPr>
          </a:lstStyle>
          <a:p>
            <a:pPr>
              <a:defRPr/>
            </a:pPr>
            <a:endParaRPr lang="en-US"/>
          </a:p>
        </p:txBody>
      </p:sp>
      <p:sp>
        <p:nvSpPr>
          <p:cNvPr id="139" name="Rectangle 139"/>
          <p:cNvSpPr>
            <a:spLocks noGrp="1" noChangeArrowheads="1"/>
          </p:cNvSpPr>
          <p:nvPr>
            <p:ph type="sldNum" sz="quarter" idx="12"/>
          </p:nvPr>
        </p:nvSpPr>
        <p:spPr/>
        <p:txBody>
          <a:bodyPr/>
          <a:lstStyle>
            <a:lvl1pPr eaLnBrk="0" hangingPunct="0">
              <a:defRPr>
                <a:ea typeface="+mn-ea"/>
                <a:cs typeface="Arial" panose="020B0604020202020204" pitchFamily="34" charset="0"/>
              </a:defRPr>
            </a:lvl1pPr>
          </a:lstStyle>
          <a:p>
            <a:pPr>
              <a:defRPr/>
            </a:pPr>
            <a:fld id="{4CE1CED4-D283-4FAD-B46D-FC092A342E0B}" type="slidenum">
              <a:rPr lang="en-US" altLang="en-US"/>
              <a:pPr>
                <a:defRPr/>
              </a:pPr>
              <a:t>‹#›</a:t>
            </a:fld>
            <a:endParaRPr lang="en-US" altLang="en-US"/>
          </a:p>
        </p:txBody>
      </p:sp>
    </p:spTree>
    <p:extLst>
      <p:ext uri="{BB962C8B-B14F-4D97-AF65-F5344CB8AC3E}">
        <p14:creationId xmlns:p14="http://schemas.microsoft.com/office/powerpoint/2010/main" val="2807542313"/>
      </p:ext>
    </p:extLst>
  </p:cSld>
  <p:clrMapOvr>
    <a:masterClrMapping/>
  </p:clrMapOvr>
  <p:transition>
    <p:cover dir="rd"/>
    <p:sndAc>
      <p:stSnd>
        <p:snd r:embed="rId1" name="CAMERA.WAV"/>
      </p:stSnd>
    </p:sndAc>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3EAD3775-A7C7-41DC-84A5-153E5BFE6CB7}" type="slidenum">
              <a:rPr lang="en-US" altLang="en-US"/>
              <a:pPr>
                <a:defRPr/>
              </a:pPr>
              <a:t>‹#›</a:t>
            </a:fld>
            <a:endParaRPr lang="en-US" altLang="en-US"/>
          </a:p>
        </p:txBody>
      </p:sp>
    </p:spTree>
    <p:extLst>
      <p:ext uri="{BB962C8B-B14F-4D97-AF65-F5344CB8AC3E}">
        <p14:creationId xmlns:p14="http://schemas.microsoft.com/office/powerpoint/2010/main" val="3841010052"/>
      </p:ext>
    </p:extLst>
  </p:cSld>
  <p:clrMapOvr>
    <a:masterClrMapping/>
  </p:clrMapOvr>
  <p:transition>
    <p:cover dir="rd"/>
    <p:sndAc>
      <p:stSnd>
        <p:snd r:embed="rId1" name="CAMERA.WAV"/>
      </p:stSnd>
    </p:sndAc>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A26AD6F7-FFA2-481E-846C-75D95052941F}" type="slidenum">
              <a:rPr lang="en-US" altLang="en-US"/>
              <a:pPr>
                <a:defRPr/>
              </a:pPr>
              <a:t>‹#›</a:t>
            </a:fld>
            <a:endParaRPr lang="en-US" altLang="en-US"/>
          </a:p>
        </p:txBody>
      </p:sp>
    </p:spTree>
    <p:extLst>
      <p:ext uri="{BB962C8B-B14F-4D97-AF65-F5344CB8AC3E}">
        <p14:creationId xmlns:p14="http://schemas.microsoft.com/office/powerpoint/2010/main" val="1747460015"/>
      </p:ext>
    </p:extLst>
  </p:cSld>
  <p:clrMapOvr>
    <a:masterClrMapping/>
  </p:clrMapOvr>
  <p:transition>
    <p:cover dir="rd"/>
    <p:sndAc>
      <p:stSnd>
        <p:snd r:embed="rId1" name="CAMERA.WAV"/>
      </p:stSnd>
    </p:sndAc>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ADDD80EA-BB89-47AF-8576-7C6ED24EABFB}" type="slidenum">
              <a:rPr lang="en-US" altLang="en-US"/>
              <a:pPr>
                <a:defRPr/>
              </a:pPr>
              <a:t>‹#›</a:t>
            </a:fld>
            <a:endParaRPr lang="en-US" altLang="en-US"/>
          </a:p>
        </p:txBody>
      </p:sp>
    </p:spTree>
    <p:extLst>
      <p:ext uri="{BB962C8B-B14F-4D97-AF65-F5344CB8AC3E}">
        <p14:creationId xmlns:p14="http://schemas.microsoft.com/office/powerpoint/2010/main" val="2023685514"/>
      </p:ext>
    </p:extLst>
  </p:cSld>
  <p:clrMapOvr>
    <a:masterClrMapping/>
  </p:clrMapOvr>
  <p:transition>
    <p:cover dir="rd"/>
    <p:sndAc>
      <p:stSnd>
        <p:snd r:embed="rId1" name="CAMERA.WAV"/>
      </p:stSnd>
    </p:sndAc>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8" name="Footer Placeholder 7"/>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41EA43F1-DBBC-483A-913D-1DA910EA7AD0}" type="slidenum">
              <a:rPr lang="en-US" altLang="en-US"/>
              <a:pPr>
                <a:defRPr/>
              </a:pPr>
              <a:t>‹#›</a:t>
            </a:fld>
            <a:endParaRPr lang="en-US" altLang="en-US"/>
          </a:p>
        </p:txBody>
      </p:sp>
    </p:spTree>
    <p:extLst>
      <p:ext uri="{BB962C8B-B14F-4D97-AF65-F5344CB8AC3E}">
        <p14:creationId xmlns:p14="http://schemas.microsoft.com/office/powerpoint/2010/main" val="2874793864"/>
      </p:ext>
    </p:extLst>
  </p:cSld>
  <p:clrMapOvr>
    <a:masterClrMapping/>
  </p:clrMapOvr>
  <p:transition>
    <p:cover dir="rd"/>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D15D7AE1-F475-4B3D-80EA-B8D98E24E900}" type="slidenum">
              <a:rPr lang="en-US"/>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4" name="Footer Placeholder 3"/>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5E8BC7FE-13E1-4633-9C21-659775ACE17A}" type="slidenum">
              <a:rPr lang="en-US" altLang="en-US"/>
              <a:pPr>
                <a:defRPr/>
              </a:pPr>
              <a:t>‹#›</a:t>
            </a:fld>
            <a:endParaRPr lang="en-US" altLang="en-US"/>
          </a:p>
        </p:txBody>
      </p:sp>
    </p:spTree>
    <p:extLst>
      <p:ext uri="{BB962C8B-B14F-4D97-AF65-F5344CB8AC3E}">
        <p14:creationId xmlns:p14="http://schemas.microsoft.com/office/powerpoint/2010/main" val="3488589380"/>
      </p:ext>
    </p:extLst>
  </p:cSld>
  <p:clrMapOvr>
    <a:masterClrMapping/>
  </p:clrMapOvr>
  <p:transition>
    <p:cover dir="rd"/>
    <p:sndAc>
      <p:stSnd>
        <p:snd r:embed="rId1" name="CAMERA.WAV"/>
      </p:stSnd>
    </p:sndAc>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3" name="Footer Placeholder 2"/>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ABCE4809-57F5-4452-8D0B-BD09BEF9E18B}" type="slidenum">
              <a:rPr lang="en-US" altLang="en-US"/>
              <a:pPr>
                <a:defRPr/>
              </a:pPr>
              <a:t>‹#›</a:t>
            </a:fld>
            <a:endParaRPr lang="en-US" altLang="en-US"/>
          </a:p>
        </p:txBody>
      </p:sp>
    </p:spTree>
    <p:extLst>
      <p:ext uri="{BB962C8B-B14F-4D97-AF65-F5344CB8AC3E}">
        <p14:creationId xmlns:p14="http://schemas.microsoft.com/office/powerpoint/2010/main" val="1303468506"/>
      </p:ext>
    </p:extLst>
  </p:cSld>
  <p:clrMapOvr>
    <a:masterClrMapping/>
  </p:clrMapOvr>
  <p:transition>
    <p:cover dir="rd"/>
    <p:sndAc>
      <p:stSnd>
        <p:snd r:embed="rId1" name="CAMERA.WAV"/>
      </p:stSnd>
    </p:sndAc>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DAE6B61B-3945-4F53-A1D5-AEFAB29516EE}" type="slidenum">
              <a:rPr lang="en-US" altLang="en-US"/>
              <a:pPr>
                <a:defRPr/>
              </a:pPr>
              <a:t>‹#›</a:t>
            </a:fld>
            <a:endParaRPr lang="en-US" altLang="en-US"/>
          </a:p>
        </p:txBody>
      </p:sp>
    </p:spTree>
    <p:extLst>
      <p:ext uri="{BB962C8B-B14F-4D97-AF65-F5344CB8AC3E}">
        <p14:creationId xmlns:p14="http://schemas.microsoft.com/office/powerpoint/2010/main" val="2547740844"/>
      </p:ext>
    </p:extLst>
  </p:cSld>
  <p:clrMapOvr>
    <a:masterClrMapping/>
  </p:clrMapOvr>
  <p:transition>
    <p:cover dir="rd"/>
    <p:sndAc>
      <p:stSnd>
        <p:snd r:embed="rId1" name="CAMERA.WAV"/>
      </p:stSnd>
    </p:sndAc>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6" name="Footer Placeholder 5"/>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A90C43AD-1843-49CF-B2F2-4923356FFA24}" type="slidenum">
              <a:rPr lang="en-US" altLang="en-US"/>
              <a:pPr>
                <a:defRPr/>
              </a:pPr>
              <a:t>‹#›</a:t>
            </a:fld>
            <a:endParaRPr lang="en-US" altLang="en-US"/>
          </a:p>
        </p:txBody>
      </p:sp>
    </p:spTree>
    <p:extLst>
      <p:ext uri="{BB962C8B-B14F-4D97-AF65-F5344CB8AC3E}">
        <p14:creationId xmlns:p14="http://schemas.microsoft.com/office/powerpoint/2010/main" val="1006014134"/>
      </p:ext>
    </p:extLst>
  </p:cSld>
  <p:clrMapOvr>
    <a:masterClrMapping/>
  </p:clrMapOvr>
  <p:transition>
    <p:cover dir="rd"/>
    <p:sndAc>
      <p:stSnd>
        <p:snd r:embed="rId1" name="CAMERA.WAV"/>
      </p:stSnd>
    </p:sndAc>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DE37B6A4-31BE-4450-8565-24ABFB3222A0}" type="slidenum">
              <a:rPr lang="en-US" altLang="en-US"/>
              <a:pPr>
                <a:defRPr/>
              </a:pPr>
              <a:t>‹#›</a:t>
            </a:fld>
            <a:endParaRPr lang="en-US" altLang="en-US"/>
          </a:p>
        </p:txBody>
      </p:sp>
    </p:spTree>
    <p:extLst>
      <p:ext uri="{BB962C8B-B14F-4D97-AF65-F5344CB8AC3E}">
        <p14:creationId xmlns:p14="http://schemas.microsoft.com/office/powerpoint/2010/main" val="459972852"/>
      </p:ext>
    </p:extLst>
  </p:cSld>
  <p:clrMapOvr>
    <a:masterClrMapping/>
  </p:clrMapOvr>
  <p:transition>
    <p:cover dir="rd"/>
    <p:sndAc>
      <p:stSnd>
        <p:snd r:embed="rId1" name="CAMERA.WAV"/>
      </p:stSnd>
    </p:sndAc>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1625"/>
            <a:ext cx="1943100" cy="5794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1625"/>
            <a:ext cx="5676900" cy="5794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cs typeface="Arial" charset="0"/>
              </a:defRPr>
            </a:lvl1pPr>
          </a:lstStyle>
          <a:p>
            <a:pPr>
              <a:defRPr/>
            </a:pPr>
            <a:endParaRPr lang="en-US"/>
          </a:p>
        </p:txBody>
      </p:sp>
      <p:sp>
        <p:nvSpPr>
          <p:cNvPr id="5" name="Footer Placeholder 4"/>
          <p:cNvSpPr>
            <a:spLocks noGrp="1"/>
          </p:cNvSpPr>
          <p:nvPr>
            <p:ph type="ftr" sz="quarter" idx="11"/>
          </p:nvPr>
        </p:nvSpPr>
        <p:spPr/>
        <p:txBody>
          <a:bodyPr/>
          <a:lstStyle>
            <a:lvl1pPr eaLnBrk="0" hangingPunct="0">
              <a:defRPr>
                <a:cs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ea typeface="+mn-ea"/>
                <a:cs typeface="Arial" panose="020B0604020202020204" pitchFamily="34" charset="0"/>
              </a:defRPr>
            </a:lvl1pPr>
          </a:lstStyle>
          <a:p>
            <a:pPr>
              <a:defRPr/>
            </a:pPr>
            <a:fld id="{82D44301-0661-40A9-8C5F-968C3D338F87}" type="slidenum">
              <a:rPr lang="en-US" altLang="en-US"/>
              <a:pPr>
                <a:defRPr/>
              </a:pPr>
              <a:t>‹#›</a:t>
            </a:fld>
            <a:endParaRPr lang="en-US" altLang="en-US"/>
          </a:p>
        </p:txBody>
      </p:sp>
    </p:spTree>
    <p:extLst>
      <p:ext uri="{BB962C8B-B14F-4D97-AF65-F5344CB8AC3E}">
        <p14:creationId xmlns:p14="http://schemas.microsoft.com/office/powerpoint/2010/main" val="4286072588"/>
      </p:ext>
    </p:extLst>
  </p:cSld>
  <p:clrMapOvr>
    <a:masterClrMapping/>
  </p:clrMapOvr>
  <p:transition>
    <p:cover dir="rd"/>
    <p:sndAc>
      <p:stSnd>
        <p:snd r:embed="rId1" name="CAMERA.WAV"/>
      </p:stSnd>
    </p:sndAc>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PH"/>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97CA01-20D9-40DC-A862-6D4557D0DF4A}" type="slidenum">
              <a:rPr lang="en-US" altLang="en-US"/>
              <a:pPr>
                <a:defRPr/>
              </a:pPr>
              <a:t>‹#›</a:t>
            </a:fld>
            <a:endParaRPr lang="en-US" altLang="en-US"/>
          </a:p>
        </p:txBody>
      </p:sp>
    </p:spTree>
    <p:extLst>
      <p:ext uri="{BB962C8B-B14F-4D97-AF65-F5344CB8AC3E}">
        <p14:creationId xmlns:p14="http://schemas.microsoft.com/office/powerpoint/2010/main" val="6930706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565B376-7651-4888-8E90-E45303641F68}" type="slidenum">
              <a:rPr lang="en-US" altLang="en-US"/>
              <a:pPr>
                <a:defRPr/>
              </a:pPr>
              <a:t>‹#›</a:t>
            </a:fld>
            <a:endParaRPr lang="en-US" altLang="en-US"/>
          </a:p>
        </p:txBody>
      </p:sp>
    </p:spTree>
    <p:extLst>
      <p:ext uri="{BB962C8B-B14F-4D97-AF65-F5344CB8AC3E}">
        <p14:creationId xmlns:p14="http://schemas.microsoft.com/office/powerpoint/2010/main" val="32531771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P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13F342-58C6-4F4D-8098-55E9EAE05298}" type="slidenum">
              <a:rPr lang="en-US" altLang="en-US"/>
              <a:pPr>
                <a:defRPr/>
              </a:pPr>
              <a:t>‹#›</a:t>
            </a:fld>
            <a:endParaRPr lang="en-US" altLang="en-US"/>
          </a:p>
        </p:txBody>
      </p:sp>
    </p:spTree>
    <p:extLst>
      <p:ext uri="{BB962C8B-B14F-4D97-AF65-F5344CB8AC3E}">
        <p14:creationId xmlns:p14="http://schemas.microsoft.com/office/powerpoint/2010/main" val="15322158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F76761-BC9E-407E-A8D1-76CEA613EB83}" type="slidenum">
              <a:rPr lang="en-US" altLang="en-US"/>
              <a:pPr>
                <a:defRPr/>
              </a:pPr>
              <a:t>‹#›</a:t>
            </a:fld>
            <a:endParaRPr lang="en-US" altLang="en-US"/>
          </a:p>
        </p:txBody>
      </p:sp>
    </p:spTree>
    <p:extLst>
      <p:ext uri="{BB962C8B-B14F-4D97-AF65-F5344CB8AC3E}">
        <p14:creationId xmlns:p14="http://schemas.microsoft.com/office/powerpoint/2010/main" val="4219629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615366511 h 10000"/>
              <a:gd name="T2" fmla="*/ 2147483646 w 7908"/>
              <a:gd name="T3" fmla="*/ 24645112 h 10000"/>
              <a:gd name="T4" fmla="*/ 2147483646 w 7908"/>
              <a:gd name="T5" fmla="*/ 12322556 h 10000"/>
              <a:gd name="T6" fmla="*/ 2147483646 w 7908"/>
              <a:gd name="T7" fmla="*/ 0 h 10000"/>
              <a:gd name="T8" fmla="*/ 2147483646 w 7908"/>
              <a:gd name="T9" fmla="*/ 0 h 10000"/>
              <a:gd name="T10" fmla="*/ 0 w 7908"/>
              <a:gd name="T11" fmla="*/ 8129016 h 10000"/>
              <a:gd name="T12" fmla="*/ 0 w 7908"/>
              <a:gd name="T13" fmla="*/ 1310965120 h 10000"/>
              <a:gd name="T14" fmla="*/ 2147483646 w 7908"/>
              <a:gd name="T15" fmla="*/ 1304673540 h 10000"/>
              <a:gd name="T16" fmla="*/ 2147483646 w 7908"/>
              <a:gd name="T17" fmla="*/ 1304673540 h 10000"/>
              <a:gd name="T18" fmla="*/ 2147483646 w 7908"/>
              <a:gd name="T19" fmla="*/ 1292480016 h 10000"/>
              <a:gd name="T20" fmla="*/ 2147483646 w 7908"/>
              <a:gd name="T21" fmla="*/ 1280025837 h 10000"/>
              <a:gd name="T22" fmla="*/ 2147483646 w 7908"/>
              <a:gd name="T23" fmla="*/ 689304438 h 10000"/>
              <a:gd name="T24" fmla="*/ 2147483646 w 7908"/>
              <a:gd name="T25" fmla="*/ 615366511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w="9525">
            <a:noFill/>
            <a:round/>
            <a:headEnd/>
            <a:tailEnd/>
          </a:ln>
        </p:spPr>
        <p:txBody>
          <a:bodyPr/>
          <a:lstStyle/>
          <a:p>
            <a:endParaRPr lang="en-US"/>
          </a:p>
        </p:txBody>
      </p:sp>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fld id="{B36A2BDF-0F62-4AB6-BDE9-08F9C30BE3B7}" type="slidenum">
              <a:rPr lang="en-US"/>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P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52724F7-4C54-43C0-A87B-7F15992DA19E}" type="slidenum">
              <a:rPr lang="en-US" altLang="en-US"/>
              <a:pPr>
                <a:defRPr/>
              </a:pPr>
              <a:t>‹#›</a:t>
            </a:fld>
            <a:endParaRPr lang="en-US" altLang="en-US"/>
          </a:p>
        </p:txBody>
      </p:sp>
    </p:spTree>
    <p:extLst>
      <p:ext uri="{BB962C8B-B14F-4D97-AF65-F5344CB8AC3E}">
        <p14:creationId xmlns:p14="http://schemas.microsoft.com/office/powerpoint/2010/main" val="103025759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329BD10-A776-422B-A0E8-00A5F9F181F1}" type="slidenum">
              <a:rPr lang="en-US" altLang="en-US"/>
              <a:pPr>
                <a:defRPr/>
              </a:pPr>
              <a:t>‹#›</a:t>
            </a:fld>
            <a:endParaRPr lang="en-US" altLang="en-US"/>
          </a:p>
        </p:txBody>
      </p:sp>
    </p:spTree>
    <p:extLst>
      <p:ext uri="{BB962C8B-B14F-4D97-AF65-F5344CB8AC3E}">
        <p14:creationId xmlns:p14="http://schemas.microsoft.com/office/powerpoint/2010/main" val="49273029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5B3439B-AFC4-4596-AF3C-9DA1F2D5493A}" type="slidenum">
              <a:rPr lang="en-US" altLang="en-US"/>
              <a:pPr>
                <a:defRPr/>
              </a:pPr>
              <a:t>‹#›</a:t>
            </a:fld>
            <a:endParaRPr lang="en-US" altLang="en-US"/>
          </a:p>
        </p:txBody>
      </p:sp>
    </p:spTree>
    <p:extLst>
      <p:ext uri="{BB962C8B-B14F-4D97-AF65-F5344CB8AC3E}">
        <p14:creationId xmlns:p14="http://schemas.microsoft.com/office/powerpoint/2010/main" val="142225579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P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B49201-DB66-4741-A2B8-8C138ED06A26}" type="slidenum">
              <a:rPr lang="en-US" altLang="en-US"/>
              <a:pPr>
                <a:defRPr/>
              </a:pPr>
              <a:t>‹#›</a:t>
            </a:fld>
            <a:endParaRPr lang="en-US" altLang="en-US"/>
          </a:p>
        </p:txBody>
      </p:sp>
    </p:spTree>
    <p:extLst>
      <p:ext uri="{BB962C8B-B14F-4D97-AF65-F5344CB8AC3E}">
        <p14:creationId xmlns:p14="http://schemas.microsoft.com/office/powerpoint/2010/main" val="23311951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P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P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7B2055E-D351-47A4-95FD-875B2421E58F}" type="slidenum">
              <a:rPr lang="en-US" altLang="en-US"/>
              <a:pPr>
                <a:defRPr/>
              </a:pPr>
              <a:t>‹#›</a:t>
            </a:fld>
            <a:endParaRPr lang="en-US" altLang="en-US"/>
          </a:p>
        </p:txBody>
      </p:sp>
    </p:spTree>
    <p:extLst>
      <p:ext uri="{BB962C8B-B14F-4D97-AF65-F5344CB8AC3E}">
        <p14:creationId xmlns:p14="http://schemas.microsoft.com/office/powerpoint/2010/main" val="6755128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P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2F726A-A7D1-4765-AA81-9245BEC54C1F}" type="slidenum">
              <a:rPr lang="en-US" altLang="en-US"/>
              <a:pPr>
                <a:defRPr/>
              </a:pPr>
              <a:t>‹#›</a:t>
            </a:fld>
            <a:endParaRPr lang="en-US" altLang="en-US"/>
          </a:p>
        </p:txBody>
      </p:sp>
    </p:spTree>
    <p:extLst>
      <p:ext uri="{BB962C8B-B14F-4D97-AF65-F5344CB8AC3E}">
        <p14:creationId xmlns:p14="http://schemas.microsoft.com/office/powerpoint/2010/main" val="1899252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P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B4E3F1-CD7D-44C7-B3CA-0FC7BF07C201}" type="slidenum">
              <a:rPr lang="en-US" altLang="en-US"/>
              <a:pPr>
                <a:defRPr/>
              </a:pPr>
              <a:t>‹#›</a:t>
            </a:fld>
            <a:endParaRPr lang="en-US" altLang="en-US"/>
          </a:p>
        </p:txBody>
      </p:sp>
    </p:spTree>
    <p:extLst>
      <p:ext uri="{BB962C8B-B14F-4D97-AF65-F5344CB8AC3E}">
        <p14:creationId xmlns:p14="http://schemas.microsoft.com/office/powerpoint/2010/main" val="259011983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5" name="Freeform 4"/>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12399C57-4DB3-4991-8B9E-C44A68529BCD}" type="slidenum">
              <a:rPr lang="en-US" altLang="en-US"/>
              <a:pPr>
                <a:defRPr/>
              </a:pPr>
              <a:t>‹#›</a:t>
            </a:fld>
            <a:endParaRPr lang="en-US" altLang="en-US"/>
          </a:p>
        </p:txBody>
      </p:sp>
    </p:spTree>
    <p:extLst>
      <p:ext uri="{BB962C8B-B14F-4D97-AF65-F5344CB8AC3E}">
        <p14:creationId xmlns:p14="http://schemas.microsoft.com/office/powerpoint/2010/main" val="6963141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29221971-2EDC-46EC-A2FD-C08BFD30EBE9}" type="slidenum">
              <a:rPr lang="en-US" altLang="en-US"/>
              <a:pPr>
                <a:defRPr/>
              </a:pPr>
              <a:t>‹#›</a:t>
            </a:fld>
            <a:endParaRPr lang="en-US" altLang="en-US"/>
          </a:p>
        </p:txBody>
      </p:sp>
    </p:spTree>
    <p:extLst>
      <p:ext uri="{BB962C8B-B14F-4D97-AF65-F5344CB8AC3E}">
        <p14:creationId xmlns:p14="http://schemas.microsoft.com/office/powerpoint/2010/main" val="95775655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3"/>
          <p:cNvSpPr/>
          <p:nvPr/>
        </p:nvSpPr>
        <p:spPr>
          <a:xfrm>
            <a:off x="-1588" y="-1588"/>
            <a:ext cx="9145588" cy="6859588"/>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5" name="Right Triangle 4"/>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lvl="0"/>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5F2ADDD0-BE35-4618-AA5B-221386DCB44C}" type="slidenum">
              <a:rPr lang="en-US" altLang="en-US"/>
              <a:pPr>
                <a:defRPr/>
              </a:pPr>
              <a:t>‹#›</a:t>
            </a:fld>
            <a:endParaRPr lang="en-US" altLang="en-US"/>
          </a:p>
        </p:txBody>
      </p:sp>
    </p:spTree>
    <p:extLst>
      <p:ext uri="{BB962C8B-B14F-4D97-AF65-F5344CB8AC3E}">
        <p14:creationId xmlns:p14="http://schemas.microsoft.com/office/powerpoint/2010/main" val="397636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2.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17" Type="http://schemas.openxmlformats.org/officeDocument/2006/relationships/image" Target="../media/image6.jpeg"/><Relationship Id="rId2" Type="http://schemas.openxmlformats.org/officeDocument/2006/relationships/slideLayout" Target="../slideLayouts/slideLayout31.xml"/><Relationship Id="rId16" Type="http://schemas.openxmlformats.org/officeDocument/2006/relationships/image" Target="../media/image5.jpeg"/><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image" Target="../media/image4.jpeg"/><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vmlDrawing" Target="../drawings/vmlDrawing1.vml"/><Relationship Id="rId18" Type="http://schemas.openxmlformats.org/officeDocument/2006/relationships/image" Target="../media/image7.wmf"/><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17" Type="http://schemas.openxmlformats.org/officeDocument/2006/relationships/image" Target="../media/image9.jpeg"/><Relationship Id="rId2" Type="http://schemas.openxmlformats.org/officeDocument/2006/relationships/slideLayout" Target="../slideLayouts/slideLayout65.xml"/><Relationship Id="rId16" Type="http://schemas.openxmlformats.org/officeDocument/2006/relationships/image" Target="../media/image8.jpe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audio" Target="../media/audio1.wav"/><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control" Target="../activeX/activeX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audio" Target="../media/audio1.wav"/><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8.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20" cstate="print"/>
          <a:srcRect/>
          <a:stretch>
            <a:fillRect/>
          </a:stretch>
        </a:blipFill>
        <a:effectLst/>
      </p:bgPr>
    </p:bg>
    <p:spTree>
      <p:nvGrpSpPr>
        <p:cNvPr id="1" name=""/>
        <p:cNvGrpSpPr/>
        <p:nvPr/>
      </p:nvGrpSpPr>
      <p:grpSpPr>
        <a:xfrm>
          <a:off x="0" y="0"/>
          <a:ext cx="0" cy="0"/>
          <a:chOff x="0" y="0"/>
          <a:chExt cx="0" cy="0"/>
        </a:xfrm>
      </p:grpSpPr>
      <p:grpSp>
        <p:nvGrpSpPr>
          <p:cNvPr id="1026" name="Group 35"/>
          <p:cNvGrpSpPr>
            <a:grpSpLocks/>
          </p:cNvGrpSpPr>
          <p:nvPr/>
        </p:nvGrpSpPr>
        <p:grpSpPr bwMode="auto">
          <a:xfrm>
            <a:off x="0" y="228600"/>
            <a:ext cx="1981200" cy="6638925"/>
            <a:chOff x="2487613" y="285750"/>
            <a:chExt cx="2428875" cy="5654676"/>
          </a:xfrm>
        </p:grpSpPr>
        <p:sp>
          <p:nvSpPr>
            <p:cNvPr id="1046" name="Freeform 11"/>
            <p:cNvSpPr>
              <a:spLocks/>
            </p:cNvSpPr>
            <p:nvPr/>
          </p:nvSpPr>
          <p:spPr bwMode="auto">
            <a:xfrm>
              <a:off x="2487613" y="2284413"/>
              <a:ext cx="85725" cy="533400"/>
            </a:xfrm>
            <a:custGeom>
              <a:avLst/>
              <a:gdLst>
                <a:gd name="T0" fmla="*/ 2147483646 w 22"/>
                <a:gd name="T1" fmla="*/ 2147483646 h 136"/>
                <a:gd name="T2" fmla="*/ 2147483646 w 22"/>
                <a:gd name="T3" fmla="*/ 2147483646 h 136"/>
                <a:gd name="T4" fmla="*/ 0 w 22"/>
                <a:gd name="T5" fmla="*/ 0 h 136"/>
                <a:gd name="T6" fmla="*/ 0 w 22"/>
                <a:gd name="T7" fmla="*/ 2147483646 h 136"/>
                <a:gd name="T8" fmla="*/ 2147483646 w 22"/>
                <a:gd name="T9" fmla="*/ 2147483646 h 136"/>
                <a:gd name="T10" fmla="*/ 2147483646 w 22"/>
                <a:gd name="T11" fmla="*/ 2147483646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w="9525">
              <a:noFill/>
              <a:round/>
              <a:headEnd/>
              <a:tailEnd/>
            </a:ln>
          </p:spPr>
          <p:txBody>
            <a:bodyPr/>
            <a:lstStyle/>
            <a:p>
              <a:endParaRPr lang="en-US"/>
            </a:p>
          </p:txBody>
        </p:sp>
        <p:sp>
          <p:nvSpPr>
            <p:cNvPr id="1047" name="Freeform 12"/>
            <p:cNvSpPr>
              <a:spLocks/>
            </p:cNvSpPr>
            <p:nvPr/>
          </p:nvSpPr>
          <p:spPr bwMode="auto">
            <a:xfrm>
              <a:off x="2597151" y="2779713"/>
              <a:ext cx="550863" cy="1978025"/>
            </a:xfrm>
            <a:custGeom>
              <a:avLst/>
              <a:gdLst>
                <a:gd name="T0" fmla="*/ 2147483646 w 140"/>
                <a:gd name="T1" fmla="*/ 2147483646 h 504"/>
                <a:gd name="T2" fmla="*/ 2147483646 w 140"/>
                <a:gd name="T3" fmla="*/ 2147483646 h 504"/>
                <a:gd name="T4" fmla="*/ 2147483646 w 140"/>
                <a:gd name="T5" fmla="*/ 2147483646 h 504"/>
                <a:gd name="T6" fmla="*/ 2147483646 w 140"/>
                <a:gd name="T7" fmla="*/ 2147483646 h 504"/>
                <a:gd name="T8" fmla="*/ 0 w 140"/>
                <a:gd name="T9" fmla="*/ 0 h 504"/>
                <a:gd name="T10" fmla="*/ 2147483646 w 140"/>
                <a:gd name="T11" fmla="*/ 2147483646 h 504"/>
                <a:gd name="T12" fmla="*/ 2147483646 w 140"/>
                <a:gd name="T13" fmla="*/ 2147483646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w="9525">
              <a:noFill/>
              <a:round/>
              <a:headEnd/>
              <a:tailEnd/>
            </a:ln>
          </p:spPr>
          <p:txBody>
            <a:bodyPr/>
            <a:lstStyle/>
            <a:p>
              <a:endParaRPr lang="en-US"/>
            </a:p>
          </p:txBody>
        </p:sp>
        <p:sp>
          <p:nvSpPr>
            <p:cNvPr id="1048" name="Freeform 13"/>
            <p:cNvSpPr>
              <a:spLocks/>
            </p:cNvSpPr>
            <p:nvPr/>
          </p:nvSpPr>
          <p:spPr bwMode="auto">
            <a:xfrm>
              <a:off x="3175001" y="4730750"/>
              <a:ext cx="519113" cy="1209675"/>
            </a:xfrm>
            <a:custGeom>
              <a:avLst/>
              <a:gdLst>
                <a:gd name="T0" fmla="*/ 2147483646 w 132"/>
                <a:gd name="T1" fmla="*/ 2147483646 h 308"/>
                <a:gd name="T2" fmla="*/ 0 w 132"/>
                <a:gd name="T3" fmla="*/ 0 h 308"/>
                <a:gd name="T4" fmla="*/ 0 w 132"/>
                <a:gd name="T5" fmla="*/ 2147483646 h 308"/>
                <a:gd name="T6" fmla="*/ 2147483646 w 132"/>
                <a:gd name="T7" fmla="*/ 2147483646 h 308"/>
                <a:gd name="T8" fmla="*/ 2147483646 w 132"/>
                <a:gd name="T9" fmla="*/ 2147483646 h 308"/>
                <a:gd name="T10" fmla="*/ 2147483646 w 132"/>
                <a:gd name="T11" fmla="*/ 2147483646 h 308"/>
                <a:gd name="T12" fmla="*/ 2147483646 w 132"/>
                <a:gd name="T13" fmla="*/ 2147483646 h 308"/>
                <a:gd name="T14" fmla="*/ 2147483646 w 132"/>
                <a:gd name="T15" fmla="*/ 2147483646 h 3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w="9525">
              <a:noFill/>
              <a:round/>
              <a:headEnd/>
              <a:tailEnd/>
            </a:ln>
          </p:spPr>
          <p:txBody>
            <a:bodyPr/>
            <a:lstStyle/>
            <a:p>
              <a:endParaRPr lang="en-US"/>
            </a:p>
          </p:txBody>
        </p:sp>
        <p:sp>
          <p:nvSpPr>
            <p:cNvPr id="1049" name="Freeform 14"/>
            <p:cNvSpPr>
              <a:spLocks/>
            </p:cNvSpPr>
            <p:nvPr/>
          </p:nvSpPr>
          <p:spPr bwMode="auto">
            <a:xfrm>
              <a:off x="3305176" y="5630863"/>
              <a:ext cx="146050" cy="309563"/>
            </a:xfrm>
            <a:custGeom>
              <a:avLst/>
              <a:gdLst>
                <a:gd name="T0" fmla="*/ 2147483646 w 37"/>
                <a:gd name="T1" fmla="*/ 2147483646 h 79"/>
                <a:gd name="T2" fmla="*/ 2147483646 w 37"/>
                <a:gd name="T3" fmla="*/ 2147483646 h 79"/>
                <a:gd name="T4" fmla="*/ 0 w 37"/>
                <a:gd name="T5" fmla="*/ 0 h 79"/>
                <a:gd name="T6" fmla="*/ 2147483646 w 37"/>
                <a:gd name="T7" fmla="*/ 2147483646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w="9525">
              <a:noFill/>
              <a:round/>
              <a:headEnd/>
              <a:tailEnd/>
            </a:ln>
          </p:spPr>
          <p:txBody>
            <a:bodyPr/>
            <a:lstStyle/>
            <a:p>
              <a:endParaRPr lang="en-US"/>
            </a:p>
          </p:txBody>
        </p:sp>
        <p:sp>
          <p:nvSpPr>
            <p:cNvPr id="1050" name="Freeform 15"/>
            <p:cNvSpPr>
              <a:spLocks/>
            </p:cNvSpPr>
            <p:nvPr/>
          </p:nvSpPr>
          <p:spPr bwMode="auto">
            <a:xfrm>
              <a:off x="2573338" y="2817813"/>
              <a:ext cx="700088" cy="2835275"/>
            </a:xfrm>
            <a:custGeom>
              <a:avLst/>
              <a:gdLst>
                <a:gd name="T0" fmla="*/ 2147483646 w 178"/>
                <a:gd name="T1" fmla="*/ 2147483646 h 722"/>
                <a:gd name="T2" fmla="*/ 2147483646 w 178"/>
                <a:gd name="T3" fmla="*/ 2147483646 h 722"/>
                <a:gd name="T4" fmla="*/ 2147483646 w 178"/>
                <a:gd name="T5" fmla="*/ 2147483646 h 722"/>
                <a:gd name="T6" fmla="*/ 2147483646 w 178"/>
                <a:gd name="T7" fmla="*/ 2147483646 h 722"/>
                <a:gd name="T8" fmla="*/ 0 w 178"/>
                <a:gd name="T9" fmla="*/ 0 h 722"/>
                <a:gd name="T10" fmla="*/ 2147483646 w 178"/>
                <a:gd name="T11" fmla="*/ 2147483646 h 722"/>
                <a:gd name="T12" fmla="*/ 2147483646 w 178"/>
                <a:gd name="T13" fmla="*/ 2147483646 h 722"/>
                <a:gd name="T14" fmla="*/ 2147483646 w 178"/>
                <a:gd name="T15" fmla="*/ 2147483646 h 722"/>
                <a:gd name="T16" fmla="*/ 2147483646 w 178"/>
                <a:gd name="T17" fmla="*/ 2147483646 h 722"/>
                <a:gd name="T18" fmla="*/ 2147483646 w 178"/>
                <a:gd name="T19" fmla="*/ 2147483646 h 722"/>
                <a:gd name="T20" fmla="*/ 2147483646 w 178"/>
                <a:gd name="T21" fmla="*/ 2147483646 h 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w="9525">
              <a:noFill/>
              <a:round/>
              <a:headEnd/>
              <a:tailEnd/>
            </a:ln>
          </p:spPr>
          <p:txBody>
            <a:bodyPr/>
            <a:lstStyle/>
            <a:p>
              <a:endParaRPr lang="en-US"/>
            </a:p>
          </p:txBody>
        </p:sp>
        <p:sp>
          <p:nvSpPr>
            <p:cNvPr id="1051" name="Freeform 16"/>
            <p:cNvSpPr>
              <a:spLocks/>
            </p:cNvSpPr>
            <p:nvPr/>
          </p:nvSpPr>
          <p:spPr bwMode="auto">
            <a:xfrm>
              <a:off x="2506663" y="285750"/>
              <a:ext cx="90488" cy="2493963"/>
            </a:xfrm>
            <a:custGeom>
              <a:avLst/>
              <a:gdLst>
                <a:gd name="T0" fmla="*/ 2147483646 w 23"/>
                <a:gd name="T1" fmla="*/ 2147483646 h 635"/>
                <a:gd name="T2" fmla="*/ 2147483646 w 23"/>
                <a:gd name="T3" fmla="*/ 2147483646 h 635"/>
                <a:gd name="T4" fmla="*/ 2147483646 w 23"/>
                <a:gd name="T5" fmla="*/ 2147483646 h 635"/>
                <a:gd name="T6" fmla="*/ 2147483646 w 23"/>
                <a:gd name="T7" fmla="*/ 2147483646 h 635"/>
                <a:gd name="T8" fmla="*/ 2147483646 w 23"/>
                <a:gd name="T9" fmla="*/ 2147483646 h 635"/>
                <a:gd name="T10" fmla="*/ 2147483646 w 23"/>
                <a:gd name="T11" fmla="*/ 2147483646 h 635"/>
                <a:gd name="T12" fmla="*/ 2147483646 w 23"/>
                <a:gd name="T13" fmla="*/ 0 h 635"/>
                <a:gd name="T14" fmla="*/ 2147483646 w 23"/>
                <a:gd name="T15" fmla="*/ 0 h 635"/>
                <a:gd name="T16" fmla="*/ 2147483646 w 23"/>
                <a:gd name="T17" fmla="*/ 2147483646 h 635"/>
                <a:gd name="T18" fmla="*/ 2147483646 w 23"/>
                <a:gd name="T19" fmla="*/ 2147483646 h 6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w="9525">
              <a:noFill/>
              <a:round/>
              <a:headEnd/>
              <a:tailEnd/>
            </a:ln>
          </p:spPr>
          <p:txBody>
            <a:bodyPr/>
            <a:lstStyle/>
            <a:p>
              <a:endParaRPr lang="en-US"/>
            </a:p>
          </p:txBody>
        </p:sp>
        <p:sp>
          <p:nvSpPr>
            <p:cNvPr id="1052" name="Freeform 17"/>
            <p:cNvSpPr>
              <a:spLocks/>
            </p:cNvSpPr>
            <p:nvPr/>
          </p:nvSpPr>
          <p:spPr bwMode="auto">
            <a:xfrm>
              <a:off x="2554288" y="2598738"/>
              <a:ext cx="66675" cy="420688"/>
            </a:xfrm>
            <a:custGeom>
              <a:avLst/>
              <a:gdLst>
                <a:gd name="T0" fmla="*/ 0 w 17"/>
                <a:gd name="T1" fmla="*/ 0 h 107"/>
                <a:gd name="T2" fmla="*/ 2147483646 w 17"/>
                <a:gd name="T3" fmla="*/ 2147483646 h 107"/>
                <a:gd name="T4" fmla="*/ 2147483646 w 17"/>
                <a:gd name="T5" fmla="*/ 2147483646 h 107"/>
                <a:gd name="T6" fmla="*/ 2147483646 w 17"/>
                <a:gd name="T7" fmla="*/ 2147483646 h 107"/>
                <a:gd name="T8" fmla="*/ 2147483646 w 17"/>
                <a:gd name="T9" fmla="*/ 2147483646 h 107"/>
                <a:gd name="T10" fmla="*/ 0 w 17"/>
                <a:gd name="T11" fmla="*/ 0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w="9525">
              <a:noFill/>
              <a:round/>
              <a:headEnd/>
              <a:tailEnd/>
            </a:ln>
          </p:spPr>
          <p:txBody>
            <a:bodyPr/>
            <a:lstStyle/>
            <a:p>
              <a:endParaRPr lang="en-US"/>
            </a:p>
          </p:txBody>
        </p:sp>
        <p:sp>
          <p:nvSpPr>
            <p:cNvPr id="1053" name="Freeform 18"/>
            <p:cNvSpPr>
              <a:spLocks/>
            </p:cNvSpPr>
            <p:nvPr/>
          </p:nvSpPr>
          <p:spPr bwMode="auto">
            <a:xfrm>
              <a:off x="3143251" y="4757738"/>
              <a:ext cx="161925" cy="873125"/>
            </a:xfrm>
            <a:custGeom>
              <a:avLst/>
              <a:gdLst>
                <a:gd name="T0" fmla="*/ 0 w 41"/>
                <a:gd name="T1" fmla="*/ 0 h 222"/>
                <a:gd name="T2" fmla="*/ 2147483646 w 41"/>
                <a:gd name="T3" fmla="*/ 2147483646 h 222"/>
                <a:gd name="T4" fmla="*/ 2147483646 w 41"/>
                <a:gd name="T5" fmla="*/ 2147483646 h 222"/>
                <a:gd name="T6" fmla="*/ 2147483646 w 41"/>
                <a:gd name="T7" fmla="*/ 2147483646 h 222"/>
                <a:gd name="T8" fmla="*/ 2147483646 w 41"/>
                <a:gd name="T9" fmla="*/ 2147483646 h 222"/>
                <a:gd name="T10" fmla="*/ 2147483646 w 41"/>
                <a:gd name="T11" fmla="*/ 2147483646 h 222"/>
                <a:gd name="T12" fmla="*/ 2147483646 w 41"/>
                <a:gd name="T13" fmla="*/ 2147483646 h 222"/>
                <a:gd name="T14" fmla="*/ 2147483646 w 41"/>
                <a:gd name="T15" fmla="*/ 2147483646 h 222"/>
                <a:gd name="T16" fmla="*/ 2147483646 w 41"/>
                <a:gd name="T17" fmla="*/ 2147483646 h 222"/>
                <a:gd name="T18" fmla="*/ 0 w 41"/>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w="9525">
              <a:noFill/>
              <a:round/>
              <a:headEnd/>
              <a:tailEnd/>
            </a:ln>
          </p:spPr>
          <p:txBody>
            <a:bodyPr/>
            <a:lstStyle/>
            <a:p>
              <a:endParaRPr lang="en-US"/>
            </a:p>
          </p:txBody>
        </p:sp>
        <p:sp>
          <p:nvSpPr>
            <p:cNvPr id="1054" name="Freeform 19"/>
            <p:cNvSpPr>
              <a:spLocks/>
            </p:cNvSpPr>
            <p:nvPr/>
          </p:nvSpPr>
          <p:spPr bwMode="auto">
            <a:xfrm>
              <a:off x="3148013" y="1282700"/>
              <a:ext cx="1768475" cy="3448050"/>
            </a:xfrm>
            <a:custGeom>
              <a:avLst/>
              <a:gdLst>
                <a:gd name="T0" fmla="*/ 2147483646 w 450"/>
                <a:gd name="T1" fmla="*/ 2147483646 h 878"/>
                <a:gd name="T2" fmla="*/ 2147483646 w 450"/>
                <a:gd name="T3" fmla="*/ 2147483646 h 878"/>
                <a:gd name="T4" fmla="*/ 2147483646 w 450"/>
                <a:gd name="T5" fmla="*/ 2147483646 h 878"/>
                <a:gd name="T6" fmla="*/ 2147483646 w 450"/>
                <a:gd name="T7" fmla="*/ 2147483646 h 878"/>
                <a:gd name="T8" fmla="*/ 2147483646 w 450"/>
                <a:gd name="T9" fmla="*/ 2147483646 h 878"/>
                <a:gd name="T10" fmla="*/ 2147483646 w 450"/>
                <a:gd name="T11" fmla="*/ 2147483646 h 878"/>
                <a:gd name="T12" fmla="*/ 2147483646 w 450"/>
                <a:gd name="T13" fmla="*/ 2147483646 h 878"/>
                <a:gd name="T14" fmla="*/ 2147483646 w 450"/>
                <a:gd name="T15" fmla="*/ 0 h 878"/>
                <a:gd name="T16" fmla="*/ 2147483646 w 450"/>
                <a:gd name="T17" fmla="*/ 2147483646 h 878"/>
                <a:gd name="T18" fmla="*/ 2147483646 w 450"/>
                <a:gd name="T19" fmla="*/ 2147483646 h 878"/>
                <a:gd name="T20" fmla="*/ 2147483646 w 450"/>
                <a:gd name="T21" fmla="*/ 2147483646 h 878"/>
                <a:gd name="T22" fmla="*/ 2147483646 w 450"/>
                <a:gd name="T23" fmla="*/ 2147483646 h 878"/>
                <a:gd name="T24" fmla="*/ 2147483646 w 450"/>
                <a:gd name="T25" fmla="*/ 2147483646 h 878"/>
                <a:gd name="T26" fmla="*/ 0 w 450"/>
                <a:gd name="T27" fmla="*/ 2147483646 h 878"/>
                <a:gd name="T28" fmla="*/ 0 w 450"/>
                <a:gd name="T29" fmla="*/ 2147483646 h 878"/>
                <a:gd name="T30" fmla="*/ 2147483646 w 450"/>
                <a:gd name="T31" fmla="*/ 2147483646 h 878"/>
                <a:gd name="T32" fmla="*/ 2147483646 w 450"/>
                <a:gd name="T33" fmla="*/ 2147483646 h 8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w="9525">
              <a:noFill/>
              <a:round/>
              <a:headEnd/>
              <a:tailEnd/>
            </a:ln>
          </p:spPr>
          <p:txBody>
            <a:bodyPr/>
            <a:lstStyle/>
            <a:p>
              <a:endParaRPr lang="en-US"/>
            </a:p>
          </p:txBody>
        </p:sp>
        <p:sp>
          <p:nvSpPr>
            <p:cNvPr id="1055" name="Freeform 20"/>
            <p:cNvSpPr>
              <a:spLocks/>
            </p:cNvSpPr>
            <p:nvPr/>
          </p:nvSpPr>
          <p:spPr bwMode="auto">
            <a:xfrm>
              <a:off x="3273426" y="5653088"/>
              <a:ext cx="138113" cy="287338"/>
            </a:xfrm>
            <a:custGeom>
              <a:avLst/>
              <a:gdLst>
                <a:gd name="T0" fmla="*/ 0 w 35"/>
                <a:gd name="T1" fmla="*/ 0 h 73"/>
                <a:gd name="T2" fmla="*/ 2147483646 w 35"/>
                <a:gd name="T3" fmla="*/ 2147483646 h 73"/>
                <a:gd name="T4" fmla="*/ 2147483646 w 35"/>
                <a:gd name="T5" fmla="*/ 2147483646 h 73"/>
                <a:gd name="T6" fmla="*/ 0 w 35"/>
                <a:gd name="T7" fmla="*/ 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w="9525">
              <a:noFill/>
              <a:round/>
              <a:headEnd/>
              <a:tailEnd/>
            </a:ln>
          </p:spPr>
          <p:txBody>
            <a:bodyPr/>
            <a:lstStyle/>
            <a:p>
              <a:endParaRPr lang="en-US"/>
            </a:p>
          </p:txBody>
        </p:sp>
        <p:sp>
          <p:nvSpPr>
            <p:cNvPr id="1056" name="Freeform 21"/>
            <p:cNvSpPr>
              <a:spLocks/>
            </p:cNvSpPr>
            <p:nvPr/>
          </p:nvSpPr>
          <p:spPr bwMode="auto">
            <a:xfrm>
              <a:off x="3143251" y="4656138"/>
              <a:ext cx="31750" cy="188913"/>
            </a:xfrm>
            <a:custGeom>
              <a:avLst/>
              <a:gdLst>
                <a:gd name="T0" fmla="*/ 2147483646 w 8"/>
                <a:gd name="T1" fmla="*/ 2147483646 h 48"/>
                <a:gd name="T2" fmla="*/ 2147483646 w 8"/>
                <a:gd name="T3" fmla="*/ 2147483646 h 48"/>
                <a:gd name="T4" fmla="*/ 2147483646 w 8"/>
                <a:gd name="T5" fmla="*/ 2147483646 h 48"/>
                <a:gd name="T6" fmla="*/ 2147483646 w 8"/>
                <a:gd name="T7" fmla="*/ 0 h 48"/>
                <a:gd name="T8" fmla="*/ 0 w 8"/>
                <a:gd name="T9" fmla="*/ 2147483646 h 48"/>
                <a:gd name="T10" fmla="*/ 2147483646 w 8"/>
                <a:gd name="T11" fmla="*/ 2147483646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w="9525">
              <a:noFill/>
              <a:round/>
              <a:headEnd/>
              <a:tailEnd/>
            </a:ln>
          </p:spPr>
          <p:txBody>
            <a:bodyPr/>
            <a:lstStyle/>
            <a:p>
              <a:endParaRPr lang="en-US"/>
            </a:p>
          </p:txBody>
        </p:sp>
        <p:sp>
          <p:nvSpPr>
            <p:cNvPr id="1057" name="Freeform 22"/>
            <p:cNvSpPr>
              <a:spLocks/>
            </p:cNvSpPr>
            <p:nvPr/>
          </p:nvSpPr>
          <p:spPr bwMode="auto">
            <a:xfrm>
              <a:off x="3211513" y="5410200"/>
              <a:ext cx="203200" cy="530225"/>
            </a:xfrm>
            <a:custGeom>
              <a:avLst/>
              <a:gdLst>
                <a:gd name="T0" fmla="*/ 2147483646 w 52"/>
                <a:gd name="T1" fmla="*/ 2147483646 h 135"/>
                <a:gd name="T2" fmla="*/ 0 w 52"/>
                <a:gd name="T3" fmla="*/ 0 h 135"/>
                <a:gd name="T4" fmla="*/ 2147483646 w 52"/>
                <a:gd name="T5" fmla="*/ 2147483646 h 135"/>
                <a:gd name="T6" fmla="*/ 2147483646 w 52"/>
                <a:gd name="T7" fmla="*/ 2147483646 h 135"/>
                <a:gd name="T8" fmla="*/ 2147483646 w 52"/>
                <a:gd name="T9" fmla="*/ 2147483646 h 135"/>
                <a:gd name="T10" fmla="*/ 2147483646 w 52"/>
                <a:gd name="T11" fmla="*/ 2147483646 h 135"/>
                <a:gd name="T12" fmla="*/ 2147483646 w 52"/>
                <a:gd name="T13" fmla="*/ 2147483646 h 135"/>
                <a:gd name="T14" fmla="*/ 2147483646 w 52"/>
                <a:gd name="T15" fmla="*/ 2147483646 h 1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w="9525">
              <a:noFill/>
              <a:round/>
              <a:headEnd/>
              <a:tailEnd/>
            </a:ln>
          </p:spPr>
          <p:txBody>
            <a:bodyPr/>
            <a:lstStyle/>
            <a:p>
              <a:endParaRPr lang="en-US"/>
            </a:p>
          </p:txBody>
        </p:sp>
      </p:grpSp>
      <p:grpSp>
        <p:nvGrpSpPr>
          <p:cNvPr id="1027" name="Group 48"/>
          <p:cNvGrpSpPr>
            <a:grpSpLocks/>
          </p:cNvGrpSpPr>
          <p:nvPr/>
        </p:nvGrpSpPr>
        <p:grpSpPr bwMode="auto">
          <a:xfrm>
            <a:off x="20638" y="0"/>
            <a:ext cx="1952625" cy="6853238"/>
            <a:chOff x="6627813" y="195717"/>
            <a:chExt cx="1952625" cy="5678034"/>
          </a:xfrm>
        </p:grpSpPr>
        <p:sp>
          <p:nvSpPr>
            <p:cNvPr id="1034" name="Freeform 27"/>
            <p:cNvSpPr>
              <a:spLocks/>
            </p:cNvSpPr>
            <p:nvPr/>
          </p:nvSpPr>
          <p:spPr bwMode="auto">
            <a:xfrm>
              <a:off x="6627813" y="195717"/>
              <a:ext cx="409575" cy="3646488"/>
            </a:xfrm>
            <a:custGeom>
              <a:avLst/>
              <a:gdLst>
                <a:gd name="T0" fmla="*/ 2147483646 w 103"/>
                <a:gd name="T1" fmla="*/ 2147483646 h 920"/>
                <a:gd name="T2" fmla="*/ 2147483646 w 103"/>
                <a:gd name="T3" fmla="*/ 2147483646 h 920"/>
                <a:gd name="T4" fmla="*/ 2147483646 w 103"/>
                <a:gd name="T5" fmla="*/ 2147483646 h 920"/>
                <a:gd name="T6" fmla="*/ 2147483646 w 103"/>
                <a:gd name="T7" fmla="*/ 2147483646 h 920"/>
                <a:gd name="T8" fmla="*/ 2147483646 w 103"/>
                <a:gd name="T9" fmla="*/ 2147483646 h 920"/>
                <a:gd name="T10" fmla="*/ 2147483646 w 103"/>
                <a:gd name="T11" fmla="*/ 2147483646 h 920"/>
                <a:gd name="T12" fmla="*/ 2147483646 w 103"/>
                <a:gd name="T13" fmla="*/ 2147483646 h 920"/>
                <a:gd name="T14" fmla="*/ 2147483646 w 103"/>
                <a:gd name="T15" fmla="*/ 2147483646 h 920"/>
                <a:gd name="T16" fmla="*/ 2147483646 w 103"/>
                <a:gd name="T17" fmla="*/ 2147483646 h 920"/>
                <a:gd name="T18" fmla="*/ 2147483646 w 103"/>
                <a:gd name="T19" fmla="*/ 2147483646 h 920"/>
                <a:gd name="T20" fmla="*/ 2147483646 w 103"/>
                <a:gd name="T21" fmla="*/ 2147483646 h 920"/>
                <a:gd name="T22" fmla="*/ 2147483646 w 103"/>
                <a:gd name="T23" fmla="*/ 0 h 920"/>
                <a:gd name="T24" fmla="*/ 0 w 103"/>
                <a:gd name="T25" fmla="*/ 0 h 920"/>
                <a:gd name="T26" fmla="*/ 2147483646 w 103"/>
                <a:gd name="T27" fmla="*/ 2147483646 h 920"/>
                <a:gd name="T28" fmla="*/ 2147483646 w 103"/>
                <a:gd name="T29" fmla="*/ 2147483646 h 9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w="9525">
              <a:noFill/>
              <a:round/>
              <a:headEnd/>
              <a:tailEnd/>
            </a:ln>
          </p:spPr>
          <p:txBody>
            <a:bodyPr/>
            <a:lstStyle/>
            <a:p>
              <a:endParaRPr lang="en-US"/>
            </a:p>
          </p:txBody>
        </p:sp>
        <p:sp>
          <p:nvSpPr>
            <p:cNvPr id="1035" name="Freeform 28"/>
            <p:cNvSpPr>
              <a:spLocks/>
            </p:cNvSpPr>
            <p:nvPr/>
          </p:nvSpPr>
          <p:spPr bwMode="auto">
            <a:xfrm>
              <a:off x="7061201" y="3771900"/>
              <a:ext cx="350838" cy="1309688"/>
            </a:xfrm>
            <a:custGeom>
              <a:avLst/>
              <a:gdLst>
                <a:gd name="T0" fmla="*/ 2147483646 w 88"/>
                <a:gd name="T1" fmla="*/ 2147483646 h 330"/>
                <a:gd name="T2" fmla="*/ 2147483646 w 88"/>
                <a:gd name="T3" fmla="*/ 2147483646 h 330"/>
                <a:gd name="T4" fmla="*/ 2147483646 w 88"/>
                <a:gd name="T5" fmla="*/ 2147483646 h 330"/>
                <a:gd name="T6" fmla="*/ 2147483646 w 88"/>
                <a:gd name="T7" fmla="*/ 2147483646 h 330"/>
                <a:gd name="T8" fmla="*/ 2147483646 w 88"/>
                <a:gd name="T9" fmla="*/ 2147483646 h 330"/>
                <a:gd name="T10" fmla="*/ 0 w 88"/>
                <a:gd name="T11" fmla="*/ 0 h 330"/>
                <a:gd name="T12" fmla="*/ 2147483646 w 88"/>
                <a:gd name="T13" fmla="*/ 2147483646 h 330"/>
                <a:gd name="T14" fmla="*/ 2147483646 w 88"/>
                <a:gd name="T15" fmla="*/ 2147483646 h 3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w="9525">
              <a:noFill/>
              <a:round/>
              <a:headEnd/>
              <a:tailEnd/>
            </a:ln>
          </p:spPr>
          <p:txBody>
            <a:bodyPr/>
            <a:lstStyle/>
            <a:p>
              <a:endParaRPr lang="en-US"/>
            </a:p>
          </p:txBody>
        </p:sp>
        <p:sp>
          <p:nvSpPr>
            <p:cNvPr id="1036" name="Freeform 29"/>
            <p:cNvSpPr>
              <a:spLocks/>
            </p:cNvSpPr>
            <p:nvPr/>
          </p:nvSpPr>
          <p:spPr bwMode="auto">
            <a:xfrm>
              <a:off x="7439026" y="5053013"/>
              <a:ext cx="357188" cy="820738"/>
            </a:xfrm>
            <a:custGeom>
              <a:avLst/>
              <a:gdLst>
                <a:gd name="T0" fmla="*/ 2147483646 w 90"/>
                <a:gd name="T1" fmla="*/ 2147483646 h 207"/>
                <a:gd name="T2" fmla="*/ 0 w 90"/>
                <a:gd name="T3" fmla="*/ 0 h 207"/>
                <a:gd name="T4" fmla="*/ 2147483646 w 90"/>
                <a:gd name="T5" fmla="*/ 2147483646 h 207"/>
                <a:gd name="T6" fmla="*/ 2147483646 w 90"/>
                <a:gd name="T7" fmla="*/ 2147483646 h 207"/>
                <a:gd name="T8" fmla="*/ 2147483646 w 90"/>
                <a:gd name="T9" fmla="*/ 2147483646 h 207"/>
                <a:gd name="T10" fmla="*/ 2147483646 w 90"/>
                <a:gd name="T11" fmla="*/ 2147483646 h 207"/>
                <a:gd name="T12" fmla="*/ 2147483646 w 90"/>
                <a:gd name="T13" fmla="*/ 2147483646 h 207"/>
                <a:gd name="T14" fmla="*/ 2147483646 w 90"/>
                <a:gd name="T15" fmla="*/ 2147483646 h 2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w="9525">
              <a:noFill/>
              <a:round/>
              <a:headEnd/>
              <a:tailEnd/>
            </a:ln>
          </p:spPr>
          <p:txBody>
            <a:bodyPr/>
            <a:lstStyle/>
            <a:p>
              <a:endParaRPr lang="en-US"/>
            </a:p>
          </p:txBody>
        </p:sp>
        <p:sp>
          <p:nvSpPr>
            <p:cNvPr id="1037" name="Freeform 30"/>
            <p:cNvSpPr>
              <a:spLocks/>
            </p:cNvSpPr>
            <p:nvPr/>
          </p:nvSpPr>
          <p:spPr bwMode="auto">
            <a:xfrm>
              <a:off x="7037388" y="3811588"/>
              <a:ext cx="457200" cy="1852613"/>
            </a:xfrm>
            <a:custGeom>
              <a:avLst/>
              <a:gdLst>
                <a:gd name="T0" fmla="*/ 2147483646 w 115"/>
                <a:gd name="T1" fmla="*/ 2147483646 h 467"/>
                <a:gd name="T2" fmla="*/ 2147483646 w 115"/>
                <a:gd name="T3" fmla="*/ 2147483646 h 467"/>
                <a:gd name="T4" fmla="*/ 2147483646 w 115"/>
                <a:gd name="T5" fmla="*/ 2147483646 h 467"/>
                <a:gd name="T6" fmla="*/ 2147483646 w 115"/>
                <a:gd name="T7" fmla="*/ 2147483646 h 467"/>
                <a:gd name="T8" fmla="*/ 0 w 115"/>
                <a:gd name="T9" fmla="*/ 0 h 467"/>
                <a:gd name="T10" fmla="*/ 2147483646 w 115"/>
                <a:gd name="T11" fmla="*/ 2147483646 h 467"/>
                <a:gd name="T12" fmla="*/ 2147483646 w 115"/>
                <a:gd name="T13" fmla="*/ 2147483646 h 467"/>
                <a:gd name="T14" fmla="*/ 2147483646 w 115"/>
                <a:gd name="T15" fmla="*/ 2147483646 h 467"/>
                <a:gd name="T16" fmla="*/ 2147483646 w 115"/>
                <a:gd name="T17" fmla="*/ 2147483646 h 467"/>
                <a:gd name="T18" fmla="*/ 2147483646 w 115"/>
                <a:gd name="T19" fmla="*/ 2147483646 h 467"/>
                <a:gd name="T20" fmla="*/ 2147483646 w 115"/>
                <a:gd name="T21" fmla="*/ 2147483646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w="9525">
              <a:noFill/>
              <a:round/>
              <a:headEnd/>
              <a:tailEnd/>
            </a:ln>
          </p:spPr>
          <p:txBody>
            <a:bodyPr/>
            <a:lstStyle/>
            <a:p>
              <a:endParaRPr lang="en-US"/>
            </a:p>
          </p:txBody>
        </p:sp>
        <p:sp>
          <p:nvSpPr>
            <p:cNvPr id="1038" name="Freeform 31"/>
            <p:cNvSpPr>
              <a:spLocks/>
            </p:cNvSpPr>
            <p:nvPr/>
          </p:nvSpPr>
          <p:spPr bwMode="auto">
            <a:xfrm>
              <a:off x="6992938" y="1263650"/>
              <a:ext cx="144463" cy="2508250"/>
            </a:xfrm>
            <a:custGeom>
              <a:avLst/>
              <a:gdLst>
                <a:gd name="T0" fmla="*/ 2147483646 w 36"/>
                <a:gd name="T1" fmla="*/ 2147483646 h 633"/>
                <a:gd name="T2" fmla="*/ 2147483646 w 36"/>
                <a:gd name="T3" fmla="*/ 2147483646 h 633"/>
                <a:gd name="T4" fmla="*/ 2147483646 w 36"/>
                <a:gd name="T5" fmla="*/ 2147483646 h 633"/>
                <a:gd name="T6" fmla="*/ 2147483646 w 36"/>
                <a:gd name="T7" fmla="*/ 2147483646 h 633"/>
                <a:gd name="T8" fmla="*/ 2147483646 w 36"/>
                <a:gd name="T9" fmla="*/ 2147483646 h 633"/>
                <a:gd name="T10" fmla="*/ 2147483646 w 36"/>
                <a:gd name="T11" fmla="*/ 0 h 633"/>
                <a:gd name="T12" fmla="*/ 2147483646 w 36"/>
                <a:gd name="T13" fmla="*/ 0 h 633"/>
                <a:gd name="T14" fmla="*/ 2147483646 w 36"/>
                <a:gd name="T15" fmla="*/ 2147483646 h 633"/>
                <a:gd name="T16" fmla="*/ 2147483646 w 36"/>
                <a:gd name="T17" fmla="*/ 2147483646 h 633"/>
                <a:gd name="T18" fmla="*/ 2147483646 w 36"/>
                <a:gd name="T19" fmla="*/ 2147483646 h 633"/>
                <a:gd name="T20" fmla="*/ 2147483646 w 36"/>
                <a:gd name="T21" fmla="*/ 2147483646 h 633"/>
                <a:gd name="T22" fmla="*/ 2147483646 w 36"/>
                <a:gd name="T23" fmla="*/ 2147483646 h 633"/>
                <a:gd name="T24" fmla="*/ 2147483646 w 36"/>
                <a:gd name="T25" fmla="*/ 2147483646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w="9525">
              <a:noFill/>
              <a:round/>
              <a:headEnd/>
              <a:tailEnd/>
            </a:ln>
          </p:spPr>
          <p:txBody>
            <a:bodyPr/>
            <a:lstStyle/>
            <a:p>
              <a:endParaRPr lang="en-US"/>
            </a:p>
          </p:txBody>
        </p:sp>
        <p:sp>
          <p:nvSpPr>
            <p:cNvPr id="1039" name="Freeform 32"/>
            <p:cNvSpPr>
              <a:spLocks/>
            </p:cNvSpPr>
            <p:nvPr/>
          </p:nvSpPr>
          <p:spPr bwMode="auto">
            <a:xfrm>
              <a:off x="7526338" y="5640388"/>
              <a:ext cx="111125" cy="233363"/>
            </a:xfrm>
            <a:custGeom>
              <a:avLst/>
              <a:gdLst>
                <a:gd name="T0" fmla="*/ 2147483646 w 28"/>
                <a:gd name="T1" fmla="*/ 2147483646 h 59"/>
                <a:gd name="T2" fmla="*/ 2147483646 w 28"/>
                <a:gd name="T3" fmla="*/ 2147483646 h 59"/>
                <a:gd name="T4" fmla="*/ 0 w 28"/>
                <a:gd name="T5" fmla="*/ 0 h 59"/>
                <a:gd name="T6" fmla="*/ 2147483646 w 28"/>
                <a:gd name="T7" fmla="*/ 2147483646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w="9525">
              <a:noFill/>
              <a:round/>
              <a:headEnd/>
              <a:tailEnd/>
            </a:ln>
          </p:spPr>
          <p:txBody>
            <a:bodyPr/>
            <a:lstStyle/>
            <a:p>
              <a:endParaRPr lang="en-US"/>
            </a:p>
          </p:txBody>
        </p:sp>
        <p:sp>
          <p:nvSpPr>
            <p:cNvPr id="1040" name="Freeform 33"/>
            <p:cNvSpPr>
              <a:spLocks/>
            </p:cNvSpPr>
            <p:nvPr/>
          </p:nvSpPr>
          <p:spPr bwMode="auto">
            <a:xfrm>
              <a:off x="7021513" y="3598863"/>
              <a:ext cx="68263" cy="423863"/>
            </a:xfrm>
            <a:custGeom>
              <a:avLst/>
              <a:gdLst>
                <a:gd name="T0" fmla="*/ 2147483646 w 17"/>
                <a:gd name="T1" fmla="*/ 2147483646 h 107"/>
                <a:gd name="T2" fmla="*/ 2147483646 w 17"/>
                <a:gd name="T3" fmla="*/ 2147483646 h 107"/>
                <a:gd name="T4" fmla="*/ 2147483646 w 17"/>
                <a:gd name="T5" fmla="*/ 2147483646 h 107"/>
                <a:gd name="T6" fmla="*/ 2147483646 w 17"/>
                <a:gd name="T7" fmla="*/ 2147483646 h 107"/>
                <a:gd name="T8" fmla="*/ 0 w 17"/>
                <a:gd name="T9" fmla="*/ 0 h 107"/>
                <a:gd name="T10" fmla="*/ 0 w 17"/>
                <a:gd name="T11" fmla="*/ 2147483646 h 107"/>
                <a:gd name="T12" fmla="*/ 2147483646 w 17"/>
                <a:gd name="T13" fmla="*/ 2147483646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w="9525">
              <a:noFill/>
              <a:round/>
              <a:headEnd/>
              <a:tailEnd/>
            </a:ln>
          </p:spPr>
          <p:txBody>
            <a:bodyPr/>
            <a:lstStyle/>
            <a:p>
              <a:endParaRPr lang="en-US"/>
            </a:p>
          </p:txBody>
        </p:sp>
        <p:sp>
          <p:nvSpPr>
            <p:cNvPr id="1041" name="Freeform 34"/>
            <p:cNvSpPr>
              <a:spLocks/>
            </p:cNvSpPr>
            <p:nvPr/>
          </p:nvSpPr>
          <p:spPr bwMode="auto">
            <a:xfrm>
              <a:off x="7412038" y="2801938"/>
              <a:ext cx="1168400" cy="2251075"/>
            </a:xfrm>
            <a:custGeom>
              <a:avLst/>
              <a:gdLst>
                <a:gd name="T0" fmla="*/ 2147483646 w 294"/>
                <a:gd name="T1" fmla="*/ 2147483646 h 568"/>
                <a:gd name="T2" fmla="*/ 2147483646 w 294"/>
                <a:gd name="T3" fmla="*/ 2147483646 h 568"/>
                <a:gd name="T4" fmla="*/ 2147483646 w 294"/>
                <a:gd name="T5" fmla="*/ 2147483646 h 568"/>
                <a:gd name="T6" fmla="*/ 2147483646 w 294"/>
                <a:gd name="T7" fmla="*/ 2147483646 h 568"/>
                <a:gd name="T8" fmla="*/ 2147483646 w 294"/>
                <a:gd name="T9" fmla="*/ 2147483646 h 568"/>
                <a:gd name="T10" fmla="*/ 2147483646 w 294"/>
                <a:gd name="T11" fmla="*/ 2147483646 h 568"/>
                <a:gd name="T12" fmla="*/ 2147483646 w 294"/>
                <a:gd name="T13" fmla="*/ 0 h 568"/>
                <a:gd name="T14" fmla="*/ 2147483646 w 294"/>
                <a:gd name="T15" fmla="*/ 0 h 568"/>
                <a:gd name="T16" fmla="*/ 2147483646 w 294"/>
                <a:gd name="T17" fmla="*/ 2147483646 h 568"/>
                <a:gd name="T18" fmla="*/ 2147483646 w 294"/>
                <a:gd name="T19" fmla="*/ 2147483646 h 568"/>
                <a:gd name="T20" fmla="*/ 2147483646 w 294"/>
                <a:gd name="T21" fmla="*/ 2147483646 h 568"/>
                <a:gd name="T22" fmla="*/ 2147483646 w 294"/>
                <a:gd name="T23" fmla="*/ 2147483646 h 568"/>
                <a:gd name="T24" fmla="*/ 2147483646 w 294"/>
                <a:gd name="T25" fmla="*/ 2147483646 h 568"/>
                <a:gd name="T26" fmla="*/ 0 w 294"/>
                <a:gd name="T27" fmla="*/ 2147483646 h 568"/>
                <a:gd name="T28" fmla="*/ 2147483646 w 294"/>
                <a:gd name="T29" fmla="*/ 2147483646 h 568"/>
                <a:gd name="T30" fmla="*/ 2147483646 w 294"/>
                <a:gd name="T31" fmla="*/ 2147483646 h 5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w="9525">
              <a:noFill/>
              <a:round/>
              <a:headEnd/>
              <a:tailEnd/>
            </a:ln>
          </p:spPr>
          <p:txBody>
            <a:bodyPr/>
            <a:lstStyle/>
            <a:p>
              <a:endParaRPr lang="en-US"/>
            </a:p>
          </p:txBody>
        </p:sp>
        <p:sp>
          <p:nvSpPr>
            <p:cNvPr id="1042" name="Freeform 35"/>
            <p:cNvSpPr>
              <a:spLocks/>
            </p:cNvSpPr>
            <p:nvPr/>
          </p:nvSpPr>
          <p:spPr bwMode="auto">
            <a:xfrm>
              <a:off x="7494588" y="5664200"/>
              <a:ext cx="100013" cy="209550"/>
            </a:xfrm>
            <a:custGeom>
              <a:avLst/>
              <a:gdLst>
                <a:gd name="T0" fmla="*/ 0 w 25"/>
                <a:gd name="T1" fmla="*/ 0 h 53"/>
                <a:gd name="T2" fmla="*/ 2147483646 w 25"/>
                <a:gd name="T3" fmla="*/ 2147483646 h 53"/>
                <a:gd name="T4" fmla="*/ 2147483646 w 25"/>
                <a:gd name="T5" fmla="*/ 2147483646 h 53"/>
                <a:gd name="T6" fmla="*/ 0 w 25"/>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w="9525">
              <a:noFill/>
              <a:round/>
              <a:headEnd/>
              <a:tailEnd/>
            </a:ln>
          </p:spPr>
          <p:txBody>
            <a:bodyPr/>
            <a:lstStyle/>
            <a:p>
              <a:endParaRPr lang="en-US"/>
            </a:p>
          </p:txBody>
        </p:sp>
        <p:sp>
          <p:nvSpPr>
            <p:cNvPr id="1043" name="Freeform 36"/>
            <p:cNvSpPr>
              <a:spLocks/>
            </p:cNvSpPr>
            <p:nvPr/>
          </p:nvSpPr>
          <p:spPr bwMode="auto">
            <a:xfrm>
              <a:off x="7412038" y="5081588"/>
              <a:ext cx="114300" cy="558800"/>
            </a:xfrm>
            <a:custGeom>
              <a:avLst/>
              <a:gdLst>
                <a:gd name="T0" fmla="*/ 0 w 29"/>
                <a:gd name="T1" fmla="*/ 0 h 141"/>
                <a:gd name="T2" fmla="*/ 2147483646 w 29"/>
                <a:gd name="T3" fmla="*/ 2147483646 h 141"/>
                <a:gd name="T4" fmla="*/ 2147483646 w 29"/>
                <a:gd name="T5" fmla="*/ 2147483646 h 141"/>
                <a:gd name="T6" fmla="*/ 2147483646 w 29"/>
                <a:gd name="T7" fmla="*/ 2147483646 h 141"/>
                <a:gd name="T8" fmla="*/ 2147483646 w 29"/>
                <a:gd name="T9" fmla="*/ 2147483646 h 141"/>
                <a:gd name="T10" fmla="*/ 2147483646 w 29"/>
                <a:gd name="T11" fmla="*/ 2147483646 h 141"/>
                <a:gd name="T12" fmla="*/ 2147483646 w 29"/>
                <a:gd name="T13" fmla="*/ 2147483646 h 141"/>
                <a:gd name="T14" fmla="*/ 0 w 29"/>
                <a:gd name="T15" fmla="*/ 0 h 1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w="9525">
              <a:noFill/>
              <a:round/>
              <a:headEnd/>
              <a:tailEnd/>
            </a:ln>
          </p:spPr>
          <p:txBody>
            <a:bodyPr/>
            <a:lstStyle/>
            <a:p>
              <a:endParaRPr lang="en-US"/>
            </a:p>
          </p:txBody>
        </p:sp>
        <p:sp>
          <p:nvSpPr>
            <p:cNvPr id="1044" name="Freeform 37"/>
            <p:cNvSpPr>
              <a:spLocks/>
            </p:cNvSpPr>
            <p:nvPr/>
          </p:nvSpPr>
          <p:spPr bwMode="auto">
            <a:xfrm>
              <a:off x="7412038" y="4978400"/>
              <a:ext cx="31750" cy="188913"/>
            </a:xfrm>
            <a:custGeom>
              <a:avLst/>
              <a:gdLst>
                <a:gd name="T0" fmla="*/ 0 w 8"/>
                <a:gd name="T1" fmla="*/ 2147483646 h 48"/>
                <a:gd name="T2" fmla="*/ 2147483646 w 8"/>
                <a:gd name="T3" fmla="*/ 2147483646 h 48"/>
                <a:gd name="T4" fmla="*/ 2147483646 w 8"/>
                <a:gd name="T5" fmla="*/ 2147483646 h 48"/>
                <a:gd name="T6" fmla="*/ 2147483646 w 8"/>
                <a:gd name="T7" fmla="*/ 2147483646 h 48"/>
                <a:gd name="T8" fmla="*/ 0 w 8"/>
                <a:gd name="T9" fmla="*/ 0 h 48"/>
                <a:gd name="T10" fmla="*/ 0 w 8"/>
                <a:gd name="T11" fmla="*/ 2147483646 h 48"/>
                <a:gd name="T12" fmla="*/ 0 w 8"/>
                <a:gd name="T13" fmla="*/ 2147483646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w="9525">
              <a:noFill/>
              <a:round/>
              <a:headEnd/>
              <a:tailEnd/>
            </a:ln>
          </p:spPr>
          <p:txBody>
            <a:bodyPr/>
            <a:lstStyle/>
            <a:p>
              <a:endParaRPr lang="en-US"/>
            </a:p>
          </p:txBody>
        </p:sp>
        <p:sp>
          <p:nvSpPr>
            <p:cNvPr id="1045" name="Freeform 38"/>
            <p:cNvSpPr>
              <a:spLocks/>
            </p:cNvSpPr>
            <p:nvPr/>
          </p:nvSpPr>
          <p:spPr bwMode="auto">
            <a:xfrm>
              <a:off x="7439026" y="5434013"/>
              <a:ext cx="174625" cy="439738"/>
            </a:xfrm>
            <a:custGeom>
              <a:avLst/>
              <a:gdLst>
                <a:gd name="T0" fmla="*/ 2147483646 w 44"/>
                <a:gd name="T1" fmla="*/ 2147483646 h 111"/>
                <a:gd name="T2" fmla="*/ 0 w 44"/>
                <a:gd name="T3" fmla="*/ 0 h 111"/>
                <a:gd name="T4" fmla="*/ 2147483646 w 44"/>
                <a:gd name="T5" fmla="*/ 2147483646 h 111"/>
                <a:gd name="T6" fmla="*/ 2147483646 w 44"/>
                <a:gd name="T7" fmla="*/ 2147483646 h 111"/>
                <a:gd name="T8" fmla="*/ 2147483646 w 44"/>
                <a:gd name="T9" fmla="*/ 2147483646 h 111"/>
                <a:gd name="T10" fmla="*/ 2147483646 w 44"/>
                <a:gd name="T11" fmla="*/ 2147483646 h 111"/>
                <a:gd name="T12" fmla="*/ 2147483646 w 44"/>
                <a:gd name="T13" fmla="*/ 2147483646 h 111"/>
                <a:gd name="T14" fmla="*/ 2147483646 w 44"/>
                <a:gd name="T15" fmla="*/ 2147483646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w="9525">
              <a:noFill/>
              <a:round/>
              <a:headEnd/>
              <a:tailEnd/>
            </a:ln>
          </p:spPr>
          <p:txBody>
            <a:bodyPr/>
            <a:lstStyle/>
            <a:p>
              <a:endParaRPr lang="en-US"/>
            </a:p>
          </p:txBody>
        </p:sp>
      </p:grpSp>
      <p:sp>
        <p:nvSpPr>
          <p:cNvPr id="62" name="Rectangle 61"/>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1029" name="Title Placeholder 1"/>
          <p:cNvSpPr>
            <a:spLocks noGrp="1"/>
          </p:cNvSpPr>
          <p:nvPr>
            <p:ph type="title"/>
          </p:nvPr>
        </p:nvSpPr>
        <p:spPr bwMode="auto">
          <a:xfrm>
            <a:off x="1944688" y="623888"/>
            <a:ext cx="6589712" cy="128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30" name="Text Placeholder 2"/>
          <p:cNvSpPr>
            <a:spLocks noGrp="1"/>
          </p:cNvSpPr>
          <p:nvPr>
            <p:ph type="body" idx="1"/>
          </p:nvPr>
        </p:nvSpPr>
        <p:spPr bwMode="auto">
          <a:xfrm>
            <a:off x="1943100" y="2133600"/>
            <a:ext cx="65913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772400" y="6135688"/>
            <a:ext cx="766763" cy="369887"/>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943100" y="6135688"/>
            <a:ext cx="5716588"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bwMode="gray">
          <a:xfrm>
            <a:off x="511175" y="787400"/>
            <a:ext cx="585788"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rgbClr val="FEFFFF"/>
                </a:solidFill>
              </a:defRPr>
            </a:lvl1pPr>
          </a:lstStyle>
          <a:p>
            <a:fld id="{E4752953-C3FB-4F47-B1A5-BC4486C77FF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176" r:id="rId1"/>
    <p:sldLayoutId id="2147484177" r:id="rId2"/>
    <p:sldLayoutId id="2147484178" r:id="rId3"/>
    <p:sldLayoutId id="2147484179" r:id="rId4"/>
    <p:sldLayoutId id="2147484180" r:id="rId5"/>
    <p:sldLayoutId id="2147484181" r:id="rId6"/>
    <p:sldLayoutId id="2147484182" r:id="rId7"/>
    <p:sldLayoutId id="2147484183" r:id="rId8"/>
    <p:sldLayoutId id="2147484184" r:id="rId9"/>
    <p:sldLayoutId id="2147484185" r:id="rId10"/>
    <p:sldLayoutId id="2147484186" r:id="rId11"/>
    <p:sldLayoutId id="2147484187" r:id="rId12"/>
    <p:sldLayoutId id="2147484188" r:id="rId13"/>
    <p:sldLayoutId id="2147484189" r:id="rId14"/>
    <p:sldLayoutId id="2147484190" r:id="rId15"/>
    <p:sldLayoutId id="2147484191" r:id="rId16"/>
    <p:sldLayoutId id="2147484192" r:id="rId17"/>
    <p:sldLayoutId id="2147484193" r:id="rId18"/>
  </p:sldLayoutIdLst>
  <p:txStyles>
    <p:title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6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US"/>
          </a:p>
        </p:txBody>
      </p:sp>
      <p:sp>
        <p:nvSpPr>
          <p:cNvPr id="4106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p>
        </p:txBody>
      </p:sp>
      <p:sp>
        <p:nvSpPr>
          <p:cNvPr id="4106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anose="02020603050405020304" pitchFamily="18" charset="0"/>
              </a:defRPr>
            </a:lvl1pPr>
          </a:lstStyle>
          <a:p>
            <a:pPr>
              <a:defRPr/>
            </a:pPr>
            <a:fld id="{BDBA397E-5450-40BA-ACE9-7CBB367B937D}" type="slidenum">
              <a:rPr lang="en-US"/>
              <a:pPr>
                <a:defRPr/>
              </a:pPr>
              <a:t>‹#›</a:t>
            </a:fld>
            <a:endParaRPr lang="en-US"/>
          </a:p>
        </p:txBody>
      </p:sp>
    </p:spTree>
    <p:extLst>
      <p:ext uri="{BB962C8B-B14F-4D97-AF65-F5344CB8AC3E}">
        <p14:creationId xmlns:p14="http://schemas.microsoft.com/office/powerpoint/2010/main" val="2097413821"/>
      </p:ext>
    </p:extLst>
  </p:cSld>
  <p:clrMap bg1="lt1" tx1="dk1" bg2="lt2" tx2="dk2" accent1="accent1" accent2="accent2" accent3="accent3" accent4="accent4" accent5="accent5" accent6="accent6" hlink="hlink" folHlink="folHlink"/>
  <p:sldLayoutIdLst>
    <p:sldLayoutId id="2147484195" r:id="rId1"/>
    <p:sldLayoutId id="2147484196" r:id="rId2"/>
    <p:sldLayoutId id="2147484197" r:id="rId3"/>
    <p:sldLayoutId id="2147484198" r:id="rId4"/>
    <p:sldLayoutId id="2147484199" r:id="rId5"/>
    <p:sldLayoutId id="2147484200" r:id="rId6"/>
    <p:sldLayoutId id="2147484201" r:id="rId7"/>
    <p:sldLayoutId id="2147484202" r:id="rId8"/>
    <p:sldLayoutId id="2147484203" r:id="rId9"/>
    <p:sldLayoutId id="2147484204" r:id="rId10"/>
    <p:sldLayoutId id="2147484205"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301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ea typeface="+mn-ea"/>
              </a:defRPr>
            </a:lvl1pPr>
          </a:lstStyle>
          <a:p>
            <a:pPr>
              <a:defRPr/>
            </a:pPr>
            <a:endParaRPr lang="en-US" altLang="zh-CN"/>
          </a:p>
        </p:txBody>
      </p:sp>
      <p:sp>
        <p:nvSpPr>
          <p:cNvPr id="4301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ea typeface="+mn-ea"/>
              </a:defRPr>
            </a:lvl1pPr>
          </a:lstStyle>
          <a:p>
            <a:pPr>
              <a:defRPr/>
            </a:pPr>
            <a:endParaRPr lang="en-US" altLang="zh-CN"/>
          </a:p>
        </p:txBody>
      </p:sp>
      <p:sp>
        <p:nvSpPr>
          <p:cNvPr id="4301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ea typeface="宋体" panose="02010600030101010101" pitchFamily="2" charset="-122"/>
              </a:defRPr>
            </a:lvl1pPr>
          </a:lstStyle>
          <a:p>
            <a:pPr>
              <a:defRPr/>
            </a:pPr>
            <a:fld id="{1E83C6FA-A6A0-45BC-B3C6-8120A5C16159}" type="slidenum">
              <a:rPr lang="en-US" altLang="zh-CN"/>
              <a:pPr>
                <a:defRPr/>
              </a:pPr>
              <a:t>‹#›</a:t>
            </a:fld>
            <a:endParaRPr lang="en-US" altLang="zh-CN"/>
          </a:p>
        </p:txBody>
      </p:sp>
      <p:sp>
        <p:nvSpPr>
          <p:cNvPr id="5127" name="Line 7"/>
          <p:cNvSpPr>
            <a:spLocks noChangeShapeType="1"/>
          </p:cNvSpPr>
          <p:nvPr userDrawn="1"/>
        </p:nvSpPr>
        <p:spPr bwMode="auto">
          <a:xfrm>
            <a:off x="0" y="1295400"/>
            <a:ext cx="9144000" cy="0"/>
          </a:xfrm>
          <a:prstGeom prst="line">
            <a:avLst/>
          </a:prstGeom>
          <a:noFill/>
          <a:ln w="381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PH"/>
          </a:p>
        </p:txBody>
      </p:sp>
      <p:pic>
        <p:nvPicPr>
          <p:cNvPr id="5128" name="Picture 8" descr="W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430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9" descr="W1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1295400"/>
            <a:ext cx="1143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0" descr="W1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2667000"/>
            <a:ext cx="1143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1" descr="W9"/>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4038600"/>
            <a:ext cx="114300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2" descr="W10"/>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5410200"/>
            <a:ext cx="1143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9218748"/>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Lst>
  <p:txStyles>
    <p:titleStyle>
      <a:lvl1pPr algn="ctr" rtl="0" eaLnBrk="0" fontAlgn="base" hangingPunct="0">
        <a:spcBef>
          <a:spcPct val="0"/>
        </a:spcBef>
        <a:spcAft>
          <a:spcPct val="0"/>
        </a:spcAft>
        <a:defRPr sz="4400">
          <a:solidFill>
            <a:schemeClr val="tx2"/>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2"/>
          </a:solidFill>
          <a:latin typeface="Arial" charset="0"/>
          <a:ea typeface="SimSun" panose="02010600030101010101" pitchFamily="2" charset="-122"/>
        </a:defRPr>
      </a:lvl2pPr>
      <a:lvl3pPr algn="ctr" rtl="0" eaLnBrk="0" fontAlgn="base" hangingPunct="0">
        <a:spcBef>
          <a:spcPct val="0"/>
        </a:spcBef>
        <a:spcAft>
          <a:spcPct val="0"/>
        </a:spcAft>
        <a:defRPr sz="4400">
          <a:solidFill>
            <a:schemeClr val="tx2"/>
          </a:solidFill>
          <a:latin typeface="Arial" charset="0"/>
          <a:ea typeface="SimSun" panose="02010600030101010101" pitchFamily="2" charset="-122"/>
        </a:defRPr>
      </a:lvl3pPr>
      <a:lvl4pPr algn="ctr" rtl="0" eaLnBrk="0" fontAlgn="base" hangingPunct="0">
        <a:spcBef>
          <a:spcPct val="0"/>
        </a:spcBef>
        <a:spcAft>
          <a:spcPct val="0"/>
        </a:spcAft>
        <a:defRPr sz="4400">
          <a:solidFill>
            <a:schemeClr val="tx2"/>
          </a:solidFill>
          <a:latin typeface="Arial" charset="0"/>
          <a:ea typeface="SimSun" panose="02010600030101010101" pitchFamily="2" charset="-122"/>
        </a:defRPr>
      </a:lvl4pPr>
      <a:lvl5pPr algn="ctr" rtl="0" eaLnBrk="0" fontAlgn="base" hangingPunct="0">
        <a:spcBef>
          <a:spcPct val="0"/>
        </a:spcBef>
        <a:spcAft>
          <a:spcPct val="0"/>
        </a:spcAft>
        <a:defRPr sz="4400">
          <a:solidFill>
            <a:schemeClr val="tx2"/>
          </a:solidFill>
          <a:latin typeface="Arial" charset="0"/>
          <a:ea typeface="SimSun" panose="02010600030101010101"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SimSun" panose="02010600030101010101"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mn-lt"/>
          <a:ea typeface="SimSun" panose="02010600030101010101" pitchFamily="2"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106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mn-lt"/>
                <a:ea typeface="SimSun" panose="02010600030101010101" pitchFamily="2" charset="-122"/>
              </a:defRPr>
            </a:lvl1pPr>
          </a:lstStyle>
          <a:p>
            <a:pPr>
              <a:defRPr/>
            </a:pPr>
            <a:endParaRPr lang="en-US"/>
          </a:p>
        </p:txBody>
      </p:sp>
      <p:sp>
        <p:nvSpPr>
          <p:cNvPr id="4106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ea typeface="SimSun" panose="02010600030101010101" pitchFamily="2" charset="-122"/>
              </a:defRPr>
            </a:lvl1pPr>
          </a:lstStyle>
          <a:p>
            <a:pPr>
              <a:defRPr/>
            </a:pPr>
            <a:endParaRPr lang="en-US"/>
          </a:p>
        </p:txBody>
      </p:sp>
      <p:sp>
        <p:nvSpPr>
          <p:cNvPr id="4106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Times New Roman" panose="02020603050405020304" pitchFamily="18" charset="0"/>
                <a:ea typeface="SimSun" panose="02010600030101010101" pitchFamily="2" charset="-122"/>
              </a:defRPr>
            </a:lvl1pPr>
          </a:lstStyle>
          <a:p>
            <a:pPr>
              <a:defRPr/>
            </a:pPr>
            <a:fld id="{6079FA5B-AB33-4938-87AC-89003B2487FC}" type="slidenum">
              <a:rPr lang="en-US"/>
              <a:pPr>
                <a:defRPr/>
              </a:pPr>
              <a:t>‹#›</a:t>
            </a:fld>
            <a:endParaRPr lang="en-US"/>
          </a:p>
        </p:txBody>
      </p:sp>
    </p:spTree>
    <p:extLst>
      <p:ext uri="{BB962C8B-B14F-4D97-AF65-F5344CB8AC3E}">
        <p14:creationId xmlns:p14="http://schemas.microsoft.com/office/powerpoint/2010/main" val="1476429546"/>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10276"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mn-lt"/>
                <a:ea typeface="+mn-ea"/>
              </a:defRPr>
            </a:lvl1pPr>
          </a:lstStyle>
          <a:p>
            <a:pPr>
              <a:defRPr/>
            </a:pPr>
            <a:endParaRPr lang="en-US"/>
          </a:p>
        </p:txBody>
      </p:sp>
      <p:sp>
        <p:nvSpPr>
          <p:cNvPr id="310277"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mn-lt"/>
                <a:ea typeface="+mn-ea"/>
              </a:defRPr>
            </a:lvl1pPr>
          </a:lstStyle>
          <a:p>
            <a:pPr>
              <a:defRPr/>
            </a:pPr>
            <a:endParaRPr lang="en-US"/>
          </a:p>
        </p:txBody>
      </p:sp>
      <p:sp>
        <p:nvSpPr>
          <p:cNvPr id="310278"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solidFill>
                  <a:srgbClr val="000000"/>
                </a:solidFill>
                <a:latin typeface="Times New Roman" panose="02020603050405020304" pitchFamily="18" charset="0"/>
                <a:ea typeface="宋体" panose="02010600030101010101" pitchFamily="2" charset="-122"/>
              </a:defRPr>
            </a:lvl1pPr>
          </a:lstStyle>
          <a:p>
            <a:pPr>
              <a:defRPr/>
            </a:pPr>
            <a:fld id="{6A05A8AB-056B-4C31-B0EF-2680675C752B}" type="slidenum">
              <a:rPr lang="en-US" altLang="en-US"/>
              <a:pPr>
                <a:defRPr/>
              </a:pPr>
              <a:t>‹#›</a:t>
            </a:fld>
            <a:endParaRPr lang="en-US" altLang="en-US"/>
          </a:p>
        </p:txBody>
      </p:sp>
    </p:spTree>
    <p:extLst>
      <p:ext uri="{BB962C8B-B14F-4D97-AF65-F5344CB8AC3E}">
        <p14:creationId xmlns:p14="http://schemas.microsoft.com/office/powerpoint/2010/main" val="2394182139"/>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 id="2147484241" r:id="rId11"/>
    <p:sldLayoutId id="2147484242"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689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charset="0"/>
                <a:ea typeface="+mn-ea"/>
              </a:defRPr>
            </a:lvl1pPr>
          </a:lstStyle>
          <a:p>
            <a:pPr>
              <a:defRPr/>
            </a:pPr>
            <a:endParaRPr lang="en-US" altLang="zh-CN"/>
          </a:p>
        </p:txBody>
      </p:sp>
      <p:sp>
        <p:nvSpPr>
          <p:cNvPr id="4689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charset="0"/>
                <a:ea typeface="+mn-ea"/>
              </a:defRPr>
            </a:lvl1pPr>
          </a:lstStyle>
          <a:p>
            <a:pPr>
              <a:defRPr/>
            </a:pPr>
            <a:endParaRPr lang="en-US" altLang="zh-CN"/>
          </a:p>
        </p:txBody>
      </p:sp>
      <p:sp>
        <p:nvSpPr>
          <p:cNvPr id="4689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pPr>
              <a:defRPr/>
            </a:pPr>
            <a:fld id="{E0D5C4B1-AF1D-48B2-9076-21EE78F97CD2}" type="slidenum">
              <a:rPr lang="en-US" altLang="zh-CN"/>
              <a:pPr>
                <a:defRPr/>
              </a:pPr>
              <a:t>‹#›</a:t>
            </a:fld>
            <a:endParaRPr lang="en-US" altLang="zh-CN"/>
          </a:p>
        </p:txBody>
      </p:sp>
      <p:pic>
        <p:nvPicPr>
          <p:cNvPr id="11271" name="Picture 7" descr="幻灯片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3813" y="-269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9" descr="222 拷贝"/>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241800" y="2057400"/>
            <a:ext cx="4902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ontrols>
      <mc:AlternateContent xmlns:mc="http://schemas.openxmlformats.org/markup-compatibility/2006">
        <mc:Choice xmlns:v="urn:schemas-microsoft-com:vml" Requires="v">
          <p:control spid="2081" r:id="rId14" imgW="2817720" imgH="1003320"/>
        </mc:Choice>
        <mc:Fallback>
          <p:control r:id="rId14" imgW="2817720" imgH="1003320">
            <p:pic>
              <p:nvPicPr>
                <p:cNvPr id="11273" name="ShockwaveFlash1"/>
                <p:cNvPicPr preferRelativeResize="0">
                  <a:picLocks noChangeArrowheads="1" noChangeShapeType="1"/>
                </p:cNvPicPr>
                <p:nvPr/>
              </p:nvPicPr>
              <p:blipFill>
                <a:blip r:embed="rId18"/>
                <a:srcRect/>
                <a:stretch>
                  <a:fillRect/>
                </a:stretch>
              </p:blipFill>
              <p:spPr bwMode="auto">
                <a:xfrm>
                  <a:off x="6302375" y="-28575"/>
                  <a:ext cx="2817813" cy="1003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473182790"/>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 id="2147484254" r:id="rId11"/>
  </p:sldLayoutIdLst>
  <p:transition>
    <p:cover dir="rd"/>
    <p:sndAc>
      <p:stSnd>
        <p:snd r:embed="rId15" name="driveby.wav"/>
      </p:stSnd>
    </p:sndAc>
  </p:transition>
  <p:txStyles>
    <p:titleStyle>
      <a:lvl1pPr algn="ctr" rtl="0" eaLnBrk="0" fontAlgn="base" hangingPunct="0">
        <a:spcBef>
          <a:spcPct val="0"/>
        </a:spcBef>
        <a:spcAft>
          <a:spcPct val="0"/>
        </a:spcAft>
        <a:defRPr sz="4400">
          <a:solidFill>
            <a:schemeClr val="tx2"/>
          </a:solidFill>
          <a:latin typeface="+mj-lt"/>
          <a:ea typeface="SimSun" panose="02010600030101010101" pitchFamily="2" charset="-122"/>
          <a:cs typeface="+mj-cs"/>
        </a:defRPr>
      </a:lvl1pPr>
      <a:lvl2pPr algn="ctr" rtl="0" eaLnBrk="0" fontAlgn="base" hangingPunct="0">
        <a:spcBef>
          <a:spcPct val="0"/>
        </a:spcBef>
        <a:spcAft>
          <a:spcPct val="0"/>
        </a:spcAft>
        <a:defRPr sz="4400">
          <a:solidFill>
            <a:schemeClr val="tx2"/>
          </a:solidFill>
          <a:latin typeface="Arial" charset="0"/>
          <a:ea typeface="SimSun" panose="02010600030101010101" pitchFamily="2" charset="-122"/>
        </a:defRPr>
      </a:lvl2pPr>
      <a:lvl3pPr algn="ctr" rtl="0" eaLnBrk="0" fontAlgn="base" hangingPunct="0">
        <a:spcBef>
          <a:spcPct val="0"/>
        </a:spcBef>
        <a:spcAft>
          <a:spcPct val="0"/>
        </a:spcAft>
        <a:defRPr sz="4400">
          <a:solidFill>
            <a:schemeClr val="tx2"/>
          </a:solidFill>
          <a:latin typeface="Arial" charset="0"/>
          <a:ea typeface="SimSun" panose="02010600030101010101" pitchFamily="2" charset="-122"/>
        </a:defRPr>
      </a:lvl3pPr>
      <a:lvl4pPr algn="ctr" rtl="0" eaLnBrk="0" fontAlgn="base" hangingPunct="0">
        <a:spcBef>
          <a:spcPct val="0"/>
        </a:spcBef>
        <a:spcAft>
          <a:spcPct val="0"/>
        </a:spcAft>
        <a:defRPr sz="4400">
          <a:solidFill>
            <a:schemeClr val="tx2"/>
          </a:solidFill>
          <a:latin typeface="Arial" charset="0"/>
          <a:ea typeface="SimSun" panose="02010600030101010101" pitchFamily="2" charset="-122"/>
        </a:defRPr>
      </a:lvl4pPr>
      <a:lvl5pPr algn="ctr" rtl="0" eaLnBrk="0" fontAlgn="base" hangingPunct="0">
        <a:spcBef>
          <a:spcPct val="0"/>
        </a:spcBef>
        <a:spcAft>
          <a:spcPct val="0"/>
        </a:spcAft>
        <a:defRPr sz="4400">
          <a:solidFill>
            <a:schemeClr val="tx2"/>
          </a:solidFill>
          <a:latin typeface="Arial" charset="0"/>
          <a:ea typeface="SimSun" panose="02010600030101010101"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SimSun" panose="02010600030101010101" pitchFamily="2" charset="-122"/>
          <a:cs typeface="+mn-cs"/>
        </a:defRPr>
      </a:lvl1pPr>
      <a:lvl2pPr marL="742950" indent="-285750" algn="l" rtl="0" eaLnBrk="0" fontAlgn="base" hangingPunct="0">
        <a:spcBef>
          <a:spcPct val="20000"/>
        </a:spcBef>
        <a:spcAft>
          <a:spcPct val="0"/>
        </a:spcAft>
        <a:buChar char="–"/>
        <a:defRPr sz="2800">
          <a:solidFill>
            <a:schemeClr val="tx1"/>
          </a:solidFill>
          <a:latin typeface="+mn-lt"/>
          <a:ea typeface="SimSun" panose="02010600030101010101" pitchFamily="2" charset="-122"/>
        </a:defRPr>
      </a:lvl2pPr>
      <a:lvl3pPr marL="1143000" indent="-228600" algn="l" rtl="0" eaLnBrk="0" fontAlgn="base" hangingPunct="0">
        <a:spcBef>
          <a:spcPct val="20000"/>
        </a:spcBef>
        <a:spcAft>
          <a:spcPct val="0"/>
        </a:spcAft>
        <a:buChar char="•"/>
        <a:defRPr sz="2400">
          <a:solidFill>
            <a:schemeClr val="tx1"/>
          </a:solidFill>
          <a:latin typeface="+mn-lt"/>
          <a:ea typeface="SimSun"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SimSun" panose="02010600030101010101" pitchFamily="2"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290" name="Group 2"/>
          <p:cNvGrpSpPr>
            <a:grpSpLocks/>
          </p:cNvGrpSpPr>
          <p:nvPr/>
        </p:nvGrpSpPr>
        <p:grpSpPr bwMode="auto">
          <a:xfrm>
            <a:off x="6303963" y="0"/>
            <a:ext cx="2840037" cy="3254375"/>
            <a:chOff x="3115" y="0"/>
            <a:chExt cx="2170" cy="2486"/>
          </a:xfrm>
        </p:grpSpPr>
        <p:grpSp>
          <p:nvGrpSpPr>
            <p:cNvPr id="12296" name="Group 3"/>
            <p:cNvGrpSpPr>
              <a:grpSpLocks/>
            </p:cNvGrpSpPr>
            <p:nvPr/>
          </p:nvGrpSpPr>
          <p:grpSpPr bwMode="auto">
            <a:xfrm>
              <a:off x="4080" y="1910"/>
              <a:ext cx="768" cy="576"/>
              <a:chOff x="0" y="0"/>
              <a:chExt cx="768" cy="576"/>
            </a:xfrm>
          </p:grpSpPr>
          <p:sp>
            <p:nvSpPr>
              <p:cNvPr id="11404" name="Oval 4"/>
              <p:cNvSpPr>
                <a:spLocks noChangeArrowheads="1"/>
              </p:cNvSpPr>
              <p:nvPr/>
            </p:nvSpPr>
            <p:spPr bwMode="hidden">
              <a:xfrm>
                <a:off x="3" y="0"/>
                <a:ext cx="768" cy="576"/>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1405" name="Oval 5"/>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12297" name="Group 6"/>
            <p:cNvGrpSpPr>
              <a:grpSpLocks/>
            </p:cNvGrpSpPr>
            <p:nvPr/>
          </p:nvGrpSpPr>
          <p:grpSpPr bwMode="auto">
            <a:xfrm>
              <a:off x="4257" y="1103"/>
              <a:ext cx="768" cy="576"/>
              <a:chOff x="0" y="0"/>
              <a:chExt cx="768" cy="576"/>
            </a:xfrm>
          </p:grpSpPr>
          <p:sp>
            <p:nvSpPr>
              <p:cNvPr id="11402" name="Oval 7"/>
              <p:cNvSpPr>
                <a:spLocks noChangeArrowheads="1"/>
              </p:cNvSpPr>
              <p:nvPr/>
            </p:nvSpPr>
            <p:spPr bwMode="hidden">
              <a:xfrm>
                <a:off x="-3" y="3"/>
                <a:ext cx="771" cy="576"/>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1403" name="Oval 8"/>
              <p:cNvSpPr>
                <a:spLocks noChangeArrowheads="1"/>
              </p:cNvSpPr>
              <p:nvPr/>
            </p:nvSpPr>
            <p:spPr bwMode="hidden">
              <a:xfrm>
                <a:off x="276" y="254"/>
                <a:ext cx="186" cy="109"/>
              </a:xfrm>
              <a:prstGeom prst="ellipse">
                <a:avLst/>
              </a:prstGeom>
              <a:gradFill rotWithShape="0">
                <a:gsLst>
                  <a:gs pos="0">
                    <a:schemeClr val="accent1"/>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12298" name="Group 9"/>
            <p:cNvGrpSpPr>
              <a:grpSpLocks/>
            </p:cNvGrpSpPr>
            <p:nvPr/>
          </p:nvGrpSpPr>
          <p:grpSpPr bwMode="auto">
            <a:xfrm>
              <a:off x="3134" y="0"/>
              <a:ext cx="768" cy="576"/>
              <a:chOff x="0" y="0"/>
              <a:chExt cx="768" cy="576"/>
            </a:xfrm>
          </p:grpSpPr>
          <p:sp>
            <p:nvSpPr>
              <p:cNvPr id="11400"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1401" name="Oval 11"/>
              <p:cNvSpPr>
                <a:spLocks noChangeArrowheads="1"/>
              </p:cNvSpPr>
              <p:nvPr/>
            </p:nvSpPr>
            <p:spPr bwMode="hidden">
              <a:xfrm>
                <a:off x="276" y="252"/>
                <a:ext cx="188" cy="108"/>
              </a:xfrm>
              <a:prstGeom prst="ellipse">
                <a:avLst/>
              </a:prstGeom>
              <a:gradFill rotWithShape="0">
                <a:gsLst>
                  <a:gs pos="0">
                    <a:schemeClr val="accent1"/>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12299" name="Group 12"/>
            <p:cNvGrpSpPr>
              <a:grpSpLocks/>
            </p:cNvGrpSpPr>
            <p:nvPr/>
          </p:nvGrpSpPr>
          <p:grpSpPr bwMode="auto">
            <a:xfrm>
              <a:off x="3115" y="0"/>
              <a:ext cx="2170" cy="1702"/>
              <a:chOff x="3115" y="0"/>
              <a:chExt cx="2170" cy="1702"/>
            </a:xfrm>
          </p:grpSpPr>
          <p:grpSp>
            <p:nvGrpSpPr>
              <p:cNvPr id="12300" name="Group 13"/>
              <p:cNvGrpSpPr>
                <a:grpSpLocks/>
              </p:cNvGrpSpPr>
              <p:nvPr/>
            </p:nvGrpSpPr>
            <p:grpSpPr bwMode="auto">
              <a:xfrm>
                <a:off x="3640" y="308"/>
                <a:ext cx="1145" cy="844"/>
                <a:chOff x="1265" y="814"/>
                <a:chExt cx="2919" cy="2151"/>
              </a:xfrm>
            </p:grpSpPr>
            <p:sp>
              <p:nvSpPr>
                <p:cNvPr id="11398" name="Oval 14"/>
                <p:cNvSpPr>
                  <a:spLocks noChangeArrowheads="1"/>
                </p:cNvSpPr>
                <p:nvPr/>
              </p:nvSpPr>
              <p:spPr bwMode="hidden">
                <a:xfrm>
                  <a:off x="1266" y="814"/>
                  <a:ext cx="2919" cy="2151"/>
                </a:xfrm>
                <a:prstGeom prst="ellipse">
                  <a:avLst/>
                </a:prstGeom>
                <a:gradFill rotWithShape="0">
                  <a:gsLst>
                    <a:gs pos="0">
                      <a:schemeClr val="bg2"/>
                    </a:gs>
                    <a:gs pos="100000">
                      <a:schemeClr val="bg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sp>
              <p:nvSpPr>
                <p:cNvPr id="11399" name="Oval 15"/>
                <p:cNvSpPr>
                  <a:spLocks noChangeArrowheads="1"/>
                </p:cNvSpPr>
                <p:nvPr/>
              </p:nvSpPr>
              <p:spPr bwMode="hidden">
                <a:xfrm>
                  <a:off x="2382" y="1602"/>
                  <a:ext cx="578" cy="405"/>
                </a:xfrm>
                <a:prstGeom prst="ellipse">
                  <a:avLst/>
                </a:prstGeom>
                <a:gradFill rotWithShape="0">
                  <a:gsLst>
                    <a:gs pos="0">
                      <a:schemeClr val="accent2"/>
                    </a:gs>
                    <a:gs pos="100000">
                      <a:schemeClr val="bg2"/>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en-US" altLang="en-US">
                    <a:solidFill>
                      <a:srgbClr val="FFCC00"/>
                    </a:solidFill>
                    <a:cs typeface="Arial" panose="020B0604020202020204" pitchFamily="34" charset="0"/>
                  </a:endParaRPr>
                </a:p>
              </p:txBody>
            </p:sp>
          </p:grpSp>
          <p:grpSp>
            <p:nvGrpSpPr>
              <p:cNvPr id="12301" name="Group 16"/>
              <p:cNvGrpSpPr>
                <a:grpSpLocks/>
              </p:cNvGrpSpPr>
              <p:nvPr/>
            </p:nvGrpSpPr>
            <p:grpSpPr bwMode="auto">
              <a:xfrm>
                <a:off x="3115" y="0"/>
                <a:ext cx="2145" cy="1702"/>
                <a:chOff x="3115" y="0"/>
                <a:chExt cx="2145" cy="1702"/>
              </a:xfrm>
            </p:grpSpPr>
            <p:grpSp>
              <p:nvGrpSpPr>
                <p:cNvPr id="12324" name="Group 17"/>
                <p:cNvGrpSpPr>
                  <a:grpSpLocks/>
                </p:cNvGrpSpPr>
                <p:nvPr/>
              </p:nvGrpSpPr>
              <p:grpSpPr bwMode="auto">
                <a:xfrm>
                  <a:off x="4505" y="589"/>
                  <a:ext cx="493" cy="912"/>
                  <a:chOff x="3471" y="1530"/>
                  <a:chExt cx="1258" cy="2327"/>
                </a:xfrm>
              </p:grpSpPr>
              <p:sp>
                <p:nvSpPr>
                  <p:cNvPr id="12420" name="Freeform 18"/>
                  <p:cNvSpPr>
                    <a:spLocks/>
                  </p:cNvSpPr>
                  <p:nvPr/>
                </p:nvSpPr>
                <p:spPr bwMode="hidden">
                  <a:xfrm rot="2711884">
                    <a:off x="2765" y="2236"/>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21" name="Freeform 19"/>
                  <p:cNvSpPr>
                    <a:spLocks/>
                  </p:cNvSpPr>
                  <p:nvPr/>
                </p:nvSpPr>
                <p:spPr bwMode="hidden">
                  <a:xfrm rot="2711884">
                    <a:off x="4021" y="3150"/>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25" name="Group 20"/>
                <p:cNvGrpSpPr>
                  <a:grpSpLocks/>
                </p:cNvGrpSpPr>
                <p:nvPr/>
              </p:nvGrpSpPr>
              <p:grpSpPr bwMode="auto">
                <a:xfrm>
                  <a:off x="4267" y="781"/>
                  <a:ext cx="966" cy="522"/>
                  <a:chOff x="2864" y="2019"/>
                  <a:chExt cx="2463" cy="1332"/>
                </a:xfrm>
              </p:grpSpPr>
              <p:sp>
                <p:nvSpPr>
                  <p:cNvPr id="12418" name="Freeform 21"/>
                  <p:cNvSpPr>
                    <a:spLocks/>
                  </p:cNvSpPr>
                  <p:nvPr/>
                </p:nvSpPr>
                <p:spPr bwMode="hidden">
                  <a:xfrm rot="2104081">
                    <a:off x="2864" y="2019"/>
                    <a:ext cx="1814" cy="347"/>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19" name="Freeform 22"/>
                  <p:cNvSpPr>
                    <a:spLocks/>
                  </p:cNvSpPr>
                  <p:nvPr/>
                </p:nvSpPr>
                <p:spPr bwMode="hidden">
                  <a:xfrm rot="2104081">
                    <a:off x="4353" y="2806"/>
                    <a:ext cx="974" cy="545"/>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26" name="Group 23"/>
                <p:cNvGrpSpPr>
                  <a:grpSpLocks/>
                </p:cNvGrpSpPr>
                <p:nvPr/>
              </p:nvGrpSpPr>
              <p:grpSpPr bwMode="auto">
                <a:xfrm>
                  <a:off x="4280" y="707"/>
                  <a:ext cx="971" cy="417"/>
                  <a:chOff x="2897" y="1832"/>
                  <a:chExt cx="2477" cy="1064"/>
                </a:xfrm>
              </p:grpSpPr>
              <p:sp>
                <p:nvSpPr>
                  <p:cNvPr id="12416" name="Freeform 24"/>
                  <p:cNvSpPr>
                    <a:spLocks/>
                  </p:cNvSpPr>
                  <p:nvPr/>
                </p:nvSpPr>
                <p:spPr bwMode="hidden">
                  <a:xfrm rot="1582915">
                    <a:off x="2897" y="1832"/>
                    <a:ext cx="1736" cy="304"/>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17" name="Freeform 25"/>
                  <p:cNvSpPr>
                    <a:spLocks/>
                  </p:cNvSpPr>
                  <p:nvPr/>
                </p:nvSpPr>
                <p:spPr bwMode="hidden">
                  <a:xfrm rot="1582915">
                    <a:off x="4442" y="2420"/>
                    <a:ext cx="932" cy="47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27" name="Group 26"/>
                <p:cNvGrpSpPr>
                  <a:grpSpLocks/>
                </p:cNvGrpSpPr>
                <p:nvPr/>
              </p:nvGrpSpPr>
              <p:grpSpPr bwMode="auto">
                <a:xfrm>
                  <a:off x="4291" y="630"/>
                  <a:ext cx="969" cy="364"/>
                  <a:chOff x="2924" y="1636"/>
                  <a:chExt cx="2472" cy="927"/>
                </a:xfrm>
              </p:grpSpPr>
              <p:sp>
                <p:nvSpPr>
                  <p:cNvPr id="12414" name="Freeform 27"/>
                  <p:cNvSpPr>
                    <a:spLocks/>
                  </p:cNvSpPr>
                  <p:nvPr/>
                </p:nvSpPr>
                <p:spPr bwMode="hidden">
                  <a:xfrm rot="1080363">
                    <a:off x="2924" y="1636"/>
                    <a:ext cx="1677" cy="335"/>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15" name="Freeform 28"/>
                  <p:cNvSpPr>
                    <a:spLocks/>
                  </p:cNvSpPr>
                  <p:nvPr/>
                </p:nvSpPr>
                <p:spPr bwMode="hidden">
                  <a:xfrm rot="1080363">
                    <a:off x="4495" y="2037"/>
                    <a:ext cx="901" cy="52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28" name="Group 29"/>
                <p:cNvGrpSpPr>
                  <a:grpSpLocks/>
                </p:cNvGrpSpPr>
                <p:nvPr/>
              </p:nvGrpSpPr>
              <p:grpSpPr bwMode="auto">
                <a:xfrm>
                  <a:off x="4304" y="543"/>
                  <a:ext cx="918" cy="258"/>
                  <a:chOff x="2958" y="1414"/>
                  <a:chExt cx="2342" cy="657"/>
                </a:xfrm>
              </p:grpSpPr>
              <p:sp>
                <p:nvSpPr>
                  <p:cNvPr id="12412" name="Freeform 30"/>
                  <p:cNvSpPr>
                    <a:spLocks/>
                  </p:cNvSpPr>
                  <p:nvPr/>
                </p:nvSpPr>
                <p:spPr bwMode="hidden">
                  <a:xfrm rot="463793">
                    <a:off x="2958" y="1414"/>
                    <a:ext cx="154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13" name="Freeform 31"/>
                  <p:cNvSpPr>
                    <a:spLocks/>
                  </p:cNvSpPr>
                  <p:nvPr/>
                </p:nvSpPr>
                <p:spPr bwMode="hidden">
                  <a:xfrm rot="463793">
                    <a:off x="4470" y="1582"/>
                    <a:ext cx="830" cy="489"/>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29" name="Group 32"/>
                <p:cNvGrpSpPr>
                  <a:grpSpLocks/>
                </p:cNvGrpSpPr>
                <p:nvPr/>
              </p:nvGrpSpPr>
              <p:grpSpPr bwMode="auto">
                <a:xfrm>
                  <a:off x="4314" y="487"/>
                  <a:ext cx="843" cy="134"/>
                  <a:chOff x="2983" y="1269"/>
                  <a:chExt cx="2150" cy="343"/>
                </a:xfrm>
              </p:grpSpPr>
              <p:sp>
                <p:nvSpPr>
                  <p:cNvPr id="12410" name="Freeform 33"/>
                  <p:cNvSpPr>
                    <a:spLocks/>
                  </p:cNvSpPr>
                  <p:nvPr/>
                </p:nvSpPr>
                <p:spPr bwMode="hidden">
                  <a:xfrm rot="-84182">
                    <a:off x="2983" y="1289"/>
                    <a:ext cx="1404" cy="219"/>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11" name="Freeform 34"/>
                  <p:cNvSpPr>
                    <a:spLocks/>
                  </p:cNvSpPr>
                  <p:nvPr/>
                </p:nvSpPr>
                <p:spPr bwMode="hidden">
                  <a:xfrm rot="-84182">
                    <a:off x="4379" y="1269"/>
                    <a:ext cx="754" cy="343"/>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0" name="Group 35"/>
                <p:cNvGrpSpPr>
                  <a:grpSpLocks/>
                </p:cNvGrpSpPr>
                <p:nvPr/>
              </p:nvGrpSpPr>
              <p:grpSpPr bwMode="auto">
                <a:xfrm>
                  <a:off x="4296" y="349"/>
                  <a:ext cx="737" cy="167"/>
                  <a:chOff x="2938" y="917"/>
                  <a:chExt cx="1879" cy="427"/>
                </a:xfrm>
              </p:grpSpPr>
              <p:sp>
                <p:nvSpPr>
                  <p:cNvPr id="12408" name="Freeform 36"/>
                  <p:cNvSpPr>
                    <a:spLocks/>
                  </p:cNvSpPr>
                  <p:nvPr/>
                </p:nvSpPr>
                <p:spPr bwMode="hidden">
                  <a:xfrm rot="-802576">
                    <a:off x="2938" y="1129"/>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09" name="Freeform 37"/>
                  <p:cNvSpPr>
                    <a:spLocks/>
                  </p:cNvSpPr>
                  <p:nvPr/>
                </p:nvSpPr>
                <p:spPr bwMode="hidden">
                  <a:xfrm rot="-802576">
                    <a:off x="4155" y="917"/>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1" name="Group 38"/>
                <p:cNvGrpSpPr>
                  <a:grpSpLocks/>
                </p:cNvGrpSpPr>
                <p:nvPr/>
              </p:nvGrpSpPr>
              <p:grpSpPr bwMode="auto">
                <a:xfrm>
                  <a:off x="3394" y="637"/>
                  <a:ext cx="493" cy="912"/>
                  <a:chOff x="637" y="1653"/>
                  <a:chExt cx="1257" cy="2326"/>
                </a:xfrm>
              </p:grpSpPr>
              <p:sp>
                <p:nvSpPr>
                  <p:cNvPr id="12406" name="Freeform 39"/>
                  <p:cNvSpPr>
                    <a:spLocks/>
                  </p:cNvSpPr>
                  <p:nvPr/>
                </p:nvSpPr>
                <p:spPr bwMode="hidden">
                  <a:xfrm rot="18888116" flipH="1">
                    <a:off x="876" y="2359"/>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07" name="Freeform 40"/>
                  <p:cNvSpPr>
                    <a:spLocks/>
                  </p:cNvSpPr>
                  <p:nvPr/>
                </p:nvSpPr>
                <p:spPr bwMode="hidden">
                  <a:xfrm rot="18888116" flipH="1">
                    <a:off x="419" y="3272"/>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2" name="Group 41"/>
                <p:cNvGrpSpPr>
                  <a:grpSpLocks/>
                </p:cNvGrpSpPr>
                <p:nvPr/>
              </p:nvGrpSpPr>
              <p:grpSpPr bwMode="auto">
                <a:xfrm>
                  <a:off x="3142" y="850"/>
                  <a:ext cx="966" cy="522"/>
                  <a:chOff x="-5" y="2196"/>
                  <a:chExt cx="2463" cy="1332"/>
                </a:xfrm>
              </p:grpSpPr>
              <p:sp>
                <p:nvSpPr>
                  <p:cNvPr id="12404" name="Freeform 42"/>
                  <p:cNvSpPr>
                    <a:spLocks/>
                  </p:cNvSpPr>
                  <p:nvPr/>
                </p:nvSpPr>
                <p:spPr bwMode="hidden">
                  <a:xfrm rot="19495919" flipH="1">
                    <a:off x="644" y="2196"/>
                    <a:ext cx="1814" cy="347"/>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05" name="Freeform 43"/>
                  <p:cNvSpPr>
                    <a:spLocks/>
                  </p:cNvSpPr>
                  <p:nvPr/>
                </p:nvSpPr>
                <p:spPr bwMode="hidden">
                  <a:xfrm rot="19495919" flipH="1">
                    <a:off x="-5" y="2983"/>
                    <a:ext cx="974" cy="545"/>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3" name="Group 44"/>
                <p:cNvGrpSpPr>
                  <a:grpSpLocks/>
                </p:cNvGrpSpPr>
                <p:nvPr/>
              </p:nvGrpSpPr>
              <p:grpSpPr bwMode="auto">
                <a:xfrm>
                  <a:off x="3124" y="777"/>
                  <a:ext cx="971" cy="417"/>
                  <a:chOff x="-52" y="2009"/>
                  <a:chExt cx="2477" cy="1064"/>
                </a:xfrm>
              </p:grpSpPr>
              <p:sp>
                <p:nvSpPr>
                  <p:cNvPr id="12402" name="Freeform 45"/>
                  <p:cNvSpPr>
                    <a:spLocks/>
                  </p:cNvSpPr>
                  <p:nvPr/>
                </p:nvSpPr>
                <p:spPr bwMode="hidden">
                  <a:xfrm rot="20017085" flipH="1">
                    <a:off x="689" y="2009"/>
                    <a:ext cx="1736" cy="304"/>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03" name="Freeform 46"/>
                  <p:cNvSpPr>
                    <a:spLocks/>
                  </p:cNvSpPr>
                  <p:nvPr/>
                </p:nvSpPr>
                <p:spPr bwMode="hidden">
                  <a:xfrm rot="20017085" flipH="1">
                    <a:off x="-52" y="2597"/>
                    <a:ext cx="932" cy="47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4" name="Group 47"/>
                <p:cNvGrpSpPr>
                  <a:grpSpLocks/>
                </p:cNvGrpSpPr>
                <p:nvPr/>
              </p:nvGrpSpPr>
              <p:grpSpPr bwMode="auto">
                <a:xfrm>
                  <a:off x="3115" y="700"/>
                  <a:ext cx="969" cy="363"/>
                  <a:chOff x="-74" y="1813"/>
                  <a:chExt cx="2472" cy="927"/>
                </a:xfrm>
              </p:grpSpPr>
              <p:sp>
                <p:nvSpPr>
                  <p:cNvPr id="12400" name="Freeform 48"/>
                  <p:cNvSpPr>
                    <a:spLocks/>
                  </p:cNvSpPr>
                  <p:nvPr/>
                </p:nvSpPr>
                <p:spPr bwMode="hidden">
                  <a:xfrm rot="20519637" flipH="1">
                    <a:off x="721" y="1813"/>
                    <a:ext cx="1677" cy="335"/>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401" name="Freeform 49"/>
                  <p:cNvSpPr>
                    <a:spLocks/>
                  </p:cNvSpPr>
                  <p:nvPr/>
                </p:nvSpPr>
                <p:spPr bwMode="hidden">
                  <a:xfrm rot="20519637" flipH="1">
                    <a:off x="-74" y="2214"/>
                    <a:ext cx="901" cy="526"/>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5" name="Group 50"/>
                <p:cNvGrpSpPr>
                  <a:grpSpLocks/>
                </p:cNvGrpSpPr>
                <p:nvPr/>
              </p:nvGrpSpPr>
              <p:grpSpPr bwMode="auto">
                <a:xfrm>
                  <a:off x="3153" y="613"/>
                  <a:ext cx="918" cy="257"/>
                  <a:chOff x="22" y="1591"/>
                  <a:chExt cx="2342" cy="657"/>
                </a:xfrm>
              </p:grpSpPr>
              <p:sp>
                <p:nvSpPr>
                  <p:cNvPr id="12398" name="Freeform 51"/>
                  <p:cNvSpPr>
                    <a:spLocks/>
                  </p:cNvSpPr>
                  <p:nvPr/>
                </p:nvSpPr>
                <p:spPr bwMode="hidden">
                  <a:xfrm rot="21136207" flipH="1">
                    <a:off x="819" y="1591"/>
                    <a:ext cx="154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99" name="Freeform 52"/>
                  <p:cNvSpPr>
                    <a:spLocks/>
                  </p:cNvSpPr>
                  <p:nvPr/>
                </p:nvSpPr>
                <p:spPr bwMode="hidden">
                  <a:xfrm rot="21136207" flipH="1">
                    <a:off x="22" y="1759"/>
                    <a:ext cx="830" cy="489"/>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6" name="Group 53"/>
                <p:cNvGrpSpPr>
                  <a:grpSpLocks/>
                </p:cNvGrpSpPr>
                <p:nvPr/>
              </p:nvGrpSpPr>
              <p:grpSpPr bwMode="auto">
                <a:xfrm>
                  <a:off x="3218" y="556"/>
                  <a:ext cx="843" cy="134"/>
                  <a:chOff x="189" y="1446"/>
                  <a:chExt cx="2150" cy="343"/>
                </a:xfrm>
              </p:grpSpPr>
              <p:sp>
                <p:nvSpPr>
                  <p:cNvPr id="12396" name="Freeform 54"/>
                  <p:cNvSpPr>
                    <a:spLocks/>
                  </p:cNvSpPr>
                  <p:nvPr/>
                </p:nvSpPr>
                <p:spPr bwMode="hidden">
                  <a:xfrm rot="84182" flipH="1">
                    <a:off x="935" y="1466"/>
                    <a:ext cx="1404" cy="219"/>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97" name="Freeform 55"/>
                  <p:cNvSpPr>
                    <a:spLocks/>
                  </p:cNvSpPr>
                  <p:nvPr/>
                </p:nvSpPr>
                <p:spPr bwMode="hidden">
                  <a:xfrm rot="84182" flipH="1">
                    <a:off x="189" y="1446"/>
                    <a:ext cx="754" cy="343"/>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7" name="Group 56"/>
                <p:cNvGrpSpPr>
                  <a:grpSpLocks/>
                </p:cNvGrpSpPr>
                <p:nvPr/>
              </p:nvGrpSpPr>
              <p:grpSpPr bwMode="auto">
                <a:xfrm>
                  <a:off x="3342" y="418"/>
                  <a:ext cx="737" cy="167"/>
                  <a:chOff x="505" y="1094"/>
                  <a:chExt cx="1879" cy="427"/>
                </a:xfrm>
              </p:grpSpPr>
              <p:sp>
                <p:nvSpPr>
                  <p:cNvPr id="12394" name="Freeform 57"/>
                  <p:cNvSpPr>
                    <a:spLocks/>
                  </p:cNvSpPr>
                  <p:nvPr/>
                </p:nvSpPr>
                <p:spPr bwMode="hidden">
                  <a:xfrm rot="802576" flipH="1">
                    <a:off x="1151" y="1306"/>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95" name="Freeform 58"/>
                  <p:cNvSpPr>
                    <a:spLocks/>
                  </p:cNvSpPr>
                  <p:nvPr/>
                </p:nvSpPr>
                <p:spPr bwMode="hidden">
                  <a:xfrm rot="802576" flipH="1">
                    <a:off x="505" y="1094"/>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8" name="Group 59"/>
                <p:cNvGrpSpPr>
                  <a:grpSpLocks/>
                </p:cNvGrpSpPr>
                <p:nvPr/>
              </p:nvGrpSpPr>
              <p:grpSpPr bwMode="auto">
                <a:xfrm>
                  <a:off x="3386" y="341"/>
                  <a:ext cx="725" cy="218"/>
                  <a:chOff x="616" y="899"/>
                  <a:chExt cx="1850" cy="554"/>
                </a:xfrm>
              </p:grpSpPr>
              <p:sp>
                <p:nvSpPr>
                  <p:cNvPr id="12392" name="Freeform 60"/>
                  <p:cNvSpPr>
                    <a:spLocks/>
                  </p:cNvSpPr>
                  <p:nvPr/>
                </p:nvSpPr>
                <p:spPr bwMode="hidden">
                  <a:xfrm rot="1277471" flipH="1">
                    <a:off x="1233" y="1238"/>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93" name="Freeform 61"/>
                  <p:cNvSpPr>
                    <a:spLocks/>
                  </p:cNvSpPr>
                  <p:nvPr/>
                </p:nvSpPr>
                <p:spPr bwMode="hidden">
                  <a:xfrm rot="1277471" flipH="1">
                    <a:off x="616" y="899"/>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39" name="Group 62"/>
                <p:cNvGrpSpPr>
                  <a:grpSpLocks/>
                </p:cNvGrpSpPr>
                <p:nvPr/>
              </p:nvGrpSpPr>
              <p:grpSpPr bwMode="auto">
                <a:xfrm>
                  <a:off x="3472" y="231"/>
                  <a:ext cx="693" cy="291"/>
                  <a:chOff x="3472" y="231"/>
                  <a:chExt cx="693" cy="291"/>
                </a:xfrm>
              </p:grpSpPr>
              <p:sp>
                <p:nvSpPr>
                  <p:cNvPr id="12390" name="Freeform 63"/>
                  <p:cNvSpPr>
                    <a:spLocks/>
                  </p:cNvSpPr>
                  <p:nvPr/>
                </p:nvSpPr>
                <p:spPr bwMode="hidden">
                  <a:xfrm rot="2028410" flipH="1">
                    <a:off x="3681" y="438"/>
                    <a:ext cx="484" cy="84"/>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91" name="Freeform 64"/>
                  <p:cNvSpPr>
                    <a:spLocks/>
                  </p:cNvSpPr>
                  <p:nvPr/>
                </p:nvSpPr>
                <p:spPr bwMode="hidden">
                  <a:xfrm rot="2028410" flipH="1">
                    <a:off x="3472" y="231"/>
                    <a:ext cx="260" cy="132"/>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0" name="Group 65"/>
                <p:cNvGrpSpPr>
                  <a:grpSpLocks/>
                </p:cNvGrpSpPr>
                <p:nvPr/>
              </p:nvGrpSpPr>
              <p:grpSpPr bwMode="auto">
                <a:xfrm>
                  <a:off x="3554" y="118"/>
                  <a:ext cx="664" cy="349"/>
                  <a:chOff x="3554" y="118"/>
                  <a:chExt cx="664" cy="349"/>
                </a:xfrm>
              </p:grpSpPr>
              <p:sp>
                <p:nvSpPr>
                  <p:cNvPr id="12388" name="Freeform 66"/>
                  <p:cNvSpPr>
                    <a:spLocks/>
                  </p:cNvSpPr>
                  <p:nvPr/>
                </p:nvSpPr>
                <p:spPr bwMode="hidden">
                  <a:xfrm rot="2664424" flipH="1">
                    <a:off x="3727" y="383"/>
                    <a:ext cx="491" cy="84"/>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89" name="Freeform 67"/>
                  <p:cNvSpPr>
                    <a:spLocks/>
                  </p:cNvSpPr>
                  <p:nvPr/>
                </p:nvSpPr>
                <p:spPr bwMode="hidden">
                  <a:xfrm rot="2664424" flipH="1">
                    <a:off x="3554" y="118"/>
                    <a:ext cx="264" cy="132"/>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1" name="Group 68"/>
                <p:cNvGrpSpPr>
                  <a:grpSpLocks/>
                </p:cNvGrpSpPr>
                <p:nvPr/>
              </p:nvGrpSpPr>
              <p:grpSpPr bwMode="auto">
                <a:xfrm>
                  <a:off x="3784" y="30"/>
                  <a:ext cx="305" cy="593"/>
                  <a:chOff x="1633" y="104"/>
                  <a:chExt cx="778" cy="1512"/>
                </a:xfrm>
              </p:grpSpPr>
              <p:sp>
                <p:nvSpPr>
                  <p:cNvPr id="12386" name="Freeform 69"/>
                  <p:cNvSpPr>
                    <a:spLocks/>
                  </p:cNvSpPr>
                  <p:nvPr/>
                </p:nvSpPr>
                <p:spPr bwMode="hidden">
                  <a:xfrm rot="3473776" flipH="1">
                    <a:off x="1754" y="958"/>
                    <a:ext cx="1100"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87" name="Freeform 70"/>
                  <p:cNvSpPr>
                    <a:spLocks/>
                  </p:cNvSpPr>
                  <p:nvPr/>
                </p:nvSpPr>
                <p:spPr bwMode="hidden">
                  <a:xfrm rot="3473776" flipH="1">
                    <a:off x="1506" y="231"/>
                    <a:ext cx="591"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2" name="Group 71"/>
                <p:cNvGrpSpPr>
                  <a:grpSpLocks/>
                </p:cNvGrpSpPr>
                <p:nvPr/>
              </p:nvGrpSpPr>
              <p:grpSpPr bwMode="auto">
                <a:xfrm>
                  <a:off x="3903" y="0"/>
                  <a:ext cx="248" cy="601"/>
                  <a:chOff x="1935" y="28"/>
                  <a:chExt cx="634" cy="1534"/>
                </a:xfrm>
              </p:grpSpPr>
              <p:sp>
                <p:nvSpPr>
                  <p:cNvPr id="12384" name="Freeform 72"/>
                  <p:cNvSpPr>
                    <a:spLocks/>
                  </p:cNvSpPr>
                  <p:nvPr/>
                </p:nvSpPr>
                <p:spPr bwMode="hidden">
                  <a:xfrm rot="4126480" flipH="1">
                    <a:off x="1931" y="924"/>
                    <a:ext cx="1061"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85" name="Freeform 73"/>
                  <p:cNvSpPr>
                    <a:spLocks/>
                  </p:cNvSpPr>
                  <p:nvPr/>
                </p:nvSpPr>
                <p:spPr bwMode="hidden">
                  <a:xfrm rot="4126480" flipH="1">
                    <a:off x="1819" y="144"/>
                    <a:ext cx="570"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3" name="Group 74"/>
                <p:cNvGrpSpPr>
                  <a:grpSpLocks/>
                </p:cNvGrpSpPr>
                <p:nvPr/>
              </p:nvGrpSpPr>
              <p:grpSpPr bwMode="auto">
                <a:xfrm>
                  <a:off x="4251" y="252"/>
                  <a:ext cx="723" cy="222"/>
                  <a:chOff x="2822" y="672"/>
                  <a:chExt cx="1845" cy="566"/>
                </a:xfrm>
              </p:grpSpPr>
              <p:sp>
                <p:nvSpPr>
                  <p:cNvPr id="12382" name="Freeform 75"/>
                  <p:cNvSpPr>
                    <a:spLocks/>
                  </p:cNvSpPr>
                  <p:nvPr/>
                </p:nvSpPr>
                <p:spPr bwMode="hidden">
                  <a:xfrm rot="-1325434">
                    <a:off x="2822" y="1023"/>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83" name="Freeform 76"/>
                  <p:cNvSpPr>
                    <a:spLocks/>
                  </p:cNvSpPr>
                  <p:nvPr/>
                </p:nvSpPr>
                <p:spPr bwMode="hidden">
                  <a:xfrm rot="-1325434">
                    <a:off x="4005" y="672"/>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4" name="Group 77"/>
                <p:cNvGrpSpPr>
                  <a:grpSpLocks/>
                </p:cNvGrpSpPr>
                <p:nvPr/>
              </p:nvGrpSpPr>
              <p:grpSpPr bwMode="auto">
                <a:xfrm>
                  <a:off x="4196" y="163"/>
                  <a:ext cx="699" cy="282"/>
                  <a:chOff x="2683" y="445"/>
                  <a:chExt cx="1781" cy="717"/>
                </a:xfrm>
              </p:grpSpPr>
              <p:sp>
                <p:nvSpPr>
                  <p:cNvPr id="12380" name="Freeform 78"/>
                  <p:cNvSpPr>
                    <a:spLocks/>
                  </p:cNvSpPr>
                  <p:nvPr/>
                </p:nvSpPr>
                <p:spPr bwMode="hidden">
                  <a:xfrm rot="-1921064">
                    <a:off x="2683" y="947"/>
                    <a:ext cx="1233" cy="215"/>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81" name="Freeform 79"/>
                  <p:cNvSpPr>
                    <a:spLocks/>
                  </p:cNvSpPr>
                  <p:nvPr/>
                </p:nvSpPr>
                <p:spPr bwMode="hidden">
                  <a:xfrm rot="-1921064">
                    <a:off x="3802" y="445"/>
                    <a:ext cx="662" cy="338"/>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sp>
              <p:nvSpPr>
                <p:cNvPr id="12345" name="Freeform 80"/>
                <p:cNvSpPr>
                  <a:spLocks/>
                </p:cNvSpPr>
                <p:nvPr/>
              </p:nvSpPr>
              <p:spPr bwMode="hidden">
                <a:xfrm rot="4578755" flipH="1">
                  <a:off x="3968" y="372"/>
                  <a:ext cx="403" cy="57"/>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46" name="Freeform 81"/>
                <p:cNvSpPr>
                  <a:spLocks/>
                </p:cNvSpPr>
                <p:nvPr/>
              </p:nvSpPr>
              <p:spPr bwMode="hidden">
                <a:xfrm rot="4578755" flipH="1">
                  <a:off x="3977" y="77"/>
                  <a:ext cx="216" cy="90"/>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nvGrpSpPr>
                <p:cNvPr id="12347" name="Group 82"/>
                <p:cNvGrpSpPr>
                  <a:grpSpLocks/>
                </p:cNvGrpSpPr>
                <p:nvPr/>
              </p:nvGrpSpPr>
              <p:grpSpPr bwMode="auto">
                <a:xfrm>
                  <a:off x="4242" y="5"/>
                  <a:ext cx="251" cy="596"/>
                  <a:chOff x="2800" y="41"/>
                  <a:chExt cx="640" cy="1520"/>
                </a:xfrm>
              </p:grpSpPr>
              <p:sp>
                <p:nvSpPr>
                  <p:cNvPr id="12378" name="Freeform 83"/>
                  <p:cNvSpPr>
                    <a:spLocks/>
                  </p:cNvSpPr>
                  <p:nvPr/>
                </p:nvSpPr>
                <p:spPr bwMode="hidden">
                  <a:xfrm rot="-3857755">
                    <a:off x="2361" y="938"/>
                    <a:ext cx="1062" cy="184"/>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79" name="Freeform 84"/>
                  <p:cNvSpPr>
                    <a:spLocks/>
                  </p:cNvSpPr>
                  <p:nvPr/>
                </p:nvSpPr>
                <p:spPr bwMode="hidden">
                  <a:xfrm rot="-3857755">
                    <a:off x="3011" y="181"/>
                    <a:ext cx="570" cy="289"/>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8" name="Group 85"/>
                <p:cNvGrpSpPr>
                  <a:grpSpLocks/>
                </p:cNvGrpSpPr>
                <p:nvPr/>
              </p:nvGrpSpPr>
              <p:grpSpPr bwMode="auto">
                <a:xfrm>
                  <a:off x="4295" y="53"/>
                  <a:ext cx="398" cy="574"/>
                  <a:chOff x="2934" y="163"/>
                  <a:chExt cx="1017" cy="1464"/>
                </a:xfrm>
              </p:grpSpPr>
              <p:sp>
                <p:nvSpPr>
                  <p:cNvPr id="12376" name="Freeform 86"/>
                  <p:cNvSpPr>
                    <a:spLocks/>
                  </p:cNvSpPr>
                  <p:nvPr/>
                </p:nvSpPr>
                <p:spPr bwMode="hidden">
                  <a:xfrm rot="-2777260">
                    <a:off x="2491" y="915"/>
                    <a:ext cx="1155" cy="270"/>
                  </a:xfrm>
                  <a:custGeom>
                    <a:avLst/>
                    <a:gdLst>
                      <a:gd name="T0" fmla="*/ 0 w 2736"/>
                      <a:gd name="T1" fmla="*/ 1 h 504"/>
                      <a:gd name="T2" fmla="*/ 0 w 2736"/>
                      <a:gd name="T3" fmla="*/ 1 h 504"/>
                      <a:gd name="T4" fmla="*/ 0 w 2736"/>
                      <a:gd name="T5" fmla="*/ 1 h 504"/>
                      <a:gd name="T6" fmla="*/ 0 w 2736"/>
                      <a:gd name="T7" fmla="*/ 1 h 504"/>
                      <a:gd name="T8" fmla="*/ 0 w 2736"/>
                      <a:gd name="T9" fmla="*/ 1 h 504"/>
                      <a:gd name="T10" fmla="*/ 0 w 2736"/>
                      <a:gd name="T11" fmla="*/ 1 h 504"/>
                      <a:gd name="T12" fmla="*/ 0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77" name="Freeform 87"/>
                  <p:cNvSpPr>
                    <a:spLocks/>
                  </p:cNvSpPr>
                  <p:nvPr/>
                </p:nvSpPr>
                <p:spPr bwMode="hidden">
                  <a:xfrm rot="-2777260">
                    <a:off x="3430" y="261"/>
                    <a:ext cx="620" cy="423"/>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49" name="Group 88"/>
                <p:cNvGrpSpPr>
                  <a:grpSpLocks/>
                </p:cNvGrpSpPr>
                <p:nvPr/>
              </p:nvGrpSpPr>
              <p:grpSpPr bwMode="auto">
                <a:xfrm>
                  <a:off x="4215" y="2"/>
                  <a:ext cx="95" cy="567"/>
                  <a:chOff x="2730" y="32"/>
                  <a:chExt cx="243" cy="1448"/>
                </a:xfrm>
              </p:grpSpPr>
              <p:sp>
                <p:nvSpPr>
                  <p:cNvPr id="12374" name="Freeform 89"/>
                  <p:cNvSpPr>
                    <a:spLocks/>
                  </p:cNvSpPr>
                  <p:nvPr/>
                </p:nvSpPr>
                <p:spPr bwMode="hidden">
                  <a:xfrm rot="-4903748">
                    <a:off x="2296" y="960"/>
                    <a:ext cx="954" cy="86"/>
                  </a:xfrm>
                  <a:custGeom>
                    <a:avLst/>
                    <a:gdLst>
                      <a:gd name="T0" fmla="*/ 0 w 2736"/>
                      <a:gd name="T1" fmla="*/ 0 h 504"/>
                      <a:gd name="T2" fmla="*/ 0 w 2736"/>
                      <a:gd name="T3" fmla="*/ 0 h 504"/>
                      <a:gd name="T4" fmla="*/ 0 w 2736"/>
                      <a:gd name="T5" fmla="*/ 0 h 504"/>
                      <a:gd name="T6" fmla="*/ 0 w 2736"/>
                      <a:gd name="T7" fmla="*/ 0 h 504"/>
                      <a:gd name="T8" fmla="*/ 0 w 2736"/>
                      <a:gd name="T9" fmla="*/ 0 h 504"/>
                      <a:gd name="T10" fmla="*/ 0 w 2736"/>
                      <a:gd name="T11" fmla="*/ 0 h 504"/>
                      <a:gd name="T12" fmla="*/ 0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75" name="Freeform 90"/>
                  <p:cNvSpPr>
                    <a:spLocks/>
                  </p:cNvSpPr>
                  <p:nvPr/>
                </p:nvSpPr>
                <p:spPr bwMode="hidden">
                  <a:xfrm rot="-4903748">
                    <a:off x="2650" y="220"/>
                    <a:ext cx="512" cy="135"/>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0" name="Group 91"/>
                <p:cNvGrpSpPr>
                  <a:grpSpLocks/>
                </p:cNvGrpSpPr>
                <p:nvPr/>
              </p:nvGrpSpPr>
              <p:grpSpPr bwMode="auto">
                <a:xfrm>
                  <a:off x="3514" y="683"/>
                  <a:ext cx="425" cy="960"/>
                  <a:chOff x="943" y="1769"/>
                  <a:chExt cx="1085" cy="2450"/>
                </a:xfrm>
              </p:grpSpPr>
              <p:sp>
                <p:nvSpPr>
                  <p:cNvPr id="12372" name="Freeform 92"/>
                  <p:cNvSpPr>
                    <a:spLocks/>
                  </p:cNvSpPr>
                  <p:nvPr/>
                </p:nvSpPr>
                <p:spPr bwMode="hidden">
                  <a:xfrm rot="18335692" flipH="1">
                    <a:off x="1010" y="2475"/>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73" name="Freeform 93"/>
                  <p:cNvSpPr>
                    <a:spLocks/>
                  </p:cNvSpPr>
                  <p:nvPr/>
                </p:nvSpPr>
                <p:spPr bwMode="hidden">
                  <a:xfrm rot="18335692" flipH="1">
                    <a:off x="725" y="3512"/>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1" name="Group 94"/>
                <p:cNvGrpSpPr>
                  <a:grpSpLocks/>
                </p:cNvGrpSpPr>
                <p:nvPr/>
              </p:nvGrpSpPr>
              <p:grpSpPr bwMode="auto">
                <a:xfrm>
                  <a:off x="3715" y="748"/>
                  <a:ext cx="300" cy="930"/>
                  <a:chOff x="1455" y="1936"/>
                  <a:chExt cx="766" cy="2373"/>
                </a:xfrm>
              </p:grpSpPr>
              <p:sp>
                <p:nvSpPr>
                  <p:cNvPr id="12370" name="Freeform 95"/>
                  <p:cNvSpPr>
                    <a:spLocks/>
                  </p:cNvSpPr>
                  <p:nvPr/>
                </p:nvSpPr>
                <p:spPr bwMode="hidden">
                  <a:xfrm rot="17542885" flipH="1">
                    <a:off x="1267" y="2578"/>
                    <a:ext cx="1595"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71" name="Freeform 96"/>
                  <p:cNvSpPr>
                    <a:spLocks/>
                  </p:cNvSpPr>
                  <p:nvPr/>
                </p:nvSpPr>
                <p:spPr bwMode="hidden">
                  <a:xfrm rot="17542885" flipH="1">
                    <a:off x="1272" y="3636"/>
                    <a:ext cx="856" cy="490"/>
                  </a:xfrm>
                  <a:custGeom>
                    <a:avLst/>
                    <a:gdLst>
                      <a:gd name="T0" fmla="*/ 0 w 1769"/>
                      <a:gd name="T1" fmla="*/ 1 h 791"/>
                      <a:gd name="T2" fmla="*/ 0 w 1769"/>
                      <a:gd name="T3" fmla="*/ 1 h 791"/>
                      <a:gd name="T4" fmla="*/ 0 w 1769"/>
                      <a:gd name="T5" fmla="*/ 1 h 791"/>
                      <a:gd name="T6" fmla="*/ 0 w 1769"/>
                      <a:gd name="T7" fmla="*/ 1 h 791"/>
                      <a:gd name="T8" fmla="*/ 0 w 1769"/>
                      <a:gd name="T9" fmla="*/ 1 h 791"/>
                      <a:gd name="T10" fmla="*/ 0 w 1769"/>
                      <a:gd name="T11" fmla="*/ 1 h 791"/>
                      <a:gd name="T12" fmla="*/ 0 w 1769"/>
                      <a:gd name="T13" fmla="*/ 1 h 791"/>
                      <a:gd name="T14" fmla="*/ 0 w 1769"/>
                      <a:gd name="T15" fmla="*/ 1 h 791"/>
                      <a:gd name="T16" fmla="*/ 0 w 1769"/>
                      <a:gd name="T17" fmla="*/ 1 h 791"/>
                      <a:gd name="T18" fmla="*/ 0 w 1769"/>
                      <a:gd name="T19" fmla="*/ 1 h 791"/>
                      <a:gd name="T20" fmla="*/ 0 w 1769"/>
                      <a:gd name="T21" fmla="*/ 1 h 791"/>
                      <a:gd name="T22" fmla="*/ 0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2" name="Group 97"/>
                <p:cNvGrpSpPr>
                  <a:grpSpLocks/>
                </p:cNvGrpSpPr>
                <p:nvPr/>
              </p:nvGrpSpPr>
              <p:grpSpPr bwMode="auto">
                <a:xfrm rot="88588">
                  <a:off x="3923" y="769"/>
                  <a:ext cx="180" cy="913"/>
                  <a:chOff x="1956" y="1990"/>
                  <a:chExt cx="492" cy="2604"/>
                </a:xfrm>
              </p:grpSpPr>
              <p:sp>
                <p:nvSpPr>
                  <p:cNvPr id="12368" name="Freeform 98"/>
                  <p:cNvSpPr>
                    <a:spLocks/>
                  </p:cNvSpPr>
                  <p:nvPr/>
                </p:nvSpPr>
                <p:spPr bwMode="hidden">
                  <a:xfrm rot="16782062" flipH="1">
                    <a:off x="1442" y="2695"/>
                    <a:ext cx="1711" cy="301"/>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69" name="Freeform 99"/>
                  <p:cNvSpPr>
                    <a:spLocks/>
                  </p:cNvSpPr>
                  <p:nvPr/>
                </p:nvSpPr>
                <p:spPr bwMode="hidden">
                  <a:xfrm rot="16782062" flipH="1">
                    <a:off x="1734" y="3898"/>
                    <a:ext cx="918" cy="473"/>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3" name="Group 100"/>
                <p:cNvGrpSpPr>
                  <a:grpSpLocks/>
                </p:cNvGrpSpPr>
                <p:nvPr/>
              </p:nvGrpSpPr>
              <p:grpSpPr bwMode="auto">
                <a:xfrm>
                  <a:off x="4451" y="662"/>
                  <a:ext cx="442" cy="951"/>
                  <a:chOff x="3334" y="1717"/>
                  <a:chExt cx="1125" cy="2426"/>
                </a:xfrm>
              </p:grpSpPr>
              <p:sp>
                <p:nvSpPr>
                  <p:cNvPr id="12366" name="Freeform 101"/>
                  <p:cNvSpPr>
                    <a:spLocks/>
                  </p:cNvSpPr>
                  <p:nvPr/>
                </p:nvSpPr>
                <p:spPr bwMode="hidden">
                  <a:xfrm rot="3144576">
                    <a:off x="2628" y="2423"/>
                    <a:ext cx="1724" cy="312"/>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67" name="Freeform 102"/>
                  <p:cNvSpPr>
                    <a:spLocks/>
                  </p:cNvSpPr>
                  <p:nvPr/>
                </p:nvSpPr>
                <p:spPr bwMode="hidden">
                  <a:xfrm rot="3144576">
                    <a:off x="3751" y="3436"/>
                    <a:ext cx="925" cy="490"/>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4" name="Group 103"/>
                <p:cNvGrpSpPr>
                  <a:grpSpLocks/>
                </p:cNvGrpSpPr>
                <p:nvPr/>
              </p:nvGrpSpPr>
              <p:grpSpPr bwMode="auto">
                <a:xfrm>
                  <a:off x="4391" y="721"/>
                  <a:ext cx="347" cy="951"/>
                  <a:chOff x="3181" y="1866"/>
                  <a:chExt cx="883" cy="2426"/>
                </a:xfrm>
              </p:grpSpPr>
              <p:sp>
                <p:nvSpPr>
                  <p:cNvPr id="12364" name="Freeform 104"/>
                  <p:cNvSpPr>
                    <a:spLocks/>
                  </p:cNvSpPr>
                  <p:nvPr/>
                </p:nvSpPr>
                <p:spPr bwMode="hidden">
                  <a:xfrm rot="3745735">
                    <a:off x="2506" y="2541"/>
                    <a:ext cx="1650" cy="299"/>
                  </a:xfrm>
                  <a:custGeom>
                    <a:avLst/>
                    <a:gdLst>
                      <a:gd name="T0" fmla="*/ 0 w 2736"/>
                      <a:gd name="T1" fmla="*/ 1 h 504"/>
                      <a:gd name="T2" fmla="*/ 1 w 2736"/>
                      <a:gd name="T3" fmla="*/ 1 h 504"/>
                      <a:gd name="T4" fmla="*/ 1 w 2736"/>
                      <a:gd name="T5" fmla="*/ 1 h 504"/>
                      <a:gd name="T6" fmla="*/ 1 w 2736"/>
                      <a:gd name="T7" fmla="*/ 1 h 504"/>
                      <a:gd name="T8" fmla="*/ 1 w 2736"/>
                      <a:gd name="T9" fmla="*/ 1 h 504"/>
                      <a:gd name="T10" fmla="*/ 1 w 2736"/>
                      <a:gd name="T11" fmla="*/ 1 h 504"/>
                      <a:gd name="T12" fmla="*/ 1 w 2736"/>
                      <a:gd name="T13" fmla="*/ 1 h 504"/>
                      <a:gd name="T14" fmla="*/ 0 w 2736"/>
                      <a:gd name="T15" fmla="*/ 1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65" name="Freeform 105"/>
                  <p:cNvSpPr>
                    <a:spLocks/>
                  </p:cNvSpPr>
                  <p:nvPr/>
                </p:nvSpPr>
                <p:spPr bwMode="hidden">
                  <a:xfrm rot="3745735">
                    <a:off x="3387" y="3615"/>
                    <a:ext cx="885" cy="469"/>
                  </a:xfrm>
                  <a:custGeom>
                    <a:avLst/>
                    <a:gdLst>
                      <a:gd name="T0" fmla="*/ 1 w 1769"/>
                      <a:gd name="T1" fmla="*/ 1 h 791"/>
                      <a:gd name="T2" fmla="*/ 1 w 1769"/>
                      <a:gd name="T3" fmla="*/ 1 h 791"/>
                      <a:gd name="T4" fmla="*/ 1 w 1769"/>
                      <a:gd name="T5" fmla="*/ 1 h 791"/>
                      <a:gd name="T6" fmla="*/ 1 w 1769"/>
                      <a:gd name="T7" fmla="*/ 1 h 791"/>
                      <a:gd name="T8" fmla="*/ 1 w 1769"/>
                      <a:gd name="T9" fmla="*/ 1 h 791"/>
                      <a:gd name="T10" fmla="*/ 1 w 1769"/>
                      <a:gd name="T11" fmla="*/ 1 h 791"/>
                      <a:gd name="T12" fmla="*/ 1 w 1769"/>
                      <a:gd name="T13" fmla="*/ 1 h 791"/>
                      <a:gd name="T14" fmla="*/ 1 w 1769"/>
                      <a:gd name="T15" fmla="*/ 1 h 791"/>
                      <a:gd name="T16" fmla="*/ 1 w 1769"/>
                      <a:gd name="T17" fmla="*/ 1 h 791"/>
                      <a:gd name="T18" fmla="*/ 1 w 1769"/>
                      <a:gd name="T19" fmla="*/ 1 h 791"/>
                      <a:gd name="T20" fmla="*/ 0 w 1769"/>
                      <a:gd name="T21" fmla="*/ 1 h 791"/>
                      <a:gd name="T22" fmla="*/ 1 w 1769"/>
                      <a:gd name="T23" fmla="*/ 1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5" name="Group 106"/>
                <p:cNvGrpSpPr>
                  <a:grpSpLocks/>
                </p:cNvGrpSpPr>
                <p:nvPr/>
              </p:nvGrpSpPr>
              <p:grpSpPr bwMode="auto">
                <a:xfrm>
                  <a:off x="4323" y="767"/>
                  <a:ext cx="243" cy="935"/>
                  <a:chOff x="3006" y="1983"/>
                  <a:chExt cx="619" cy="2386"/>
                </a:xfrm>
              </p:grpSpPr>
              <p:sp>
                <p:nvSpPr>
                  <p:cNvPr id="12362" name="Freeform 107"/>
                  <p:cNvSpPr>
                    <a:spLocks/>
                  </p:cNvSpPr>
                  <p:nvPr/>
                </p:nvSpPr>
                <p:spPr bwMode="hidden">
                  <a:xfrm rot="4286818">
                    <a:off x="2328" y="2661"/>
                    <a:ext cx="1601" cy="246"/>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63" name="Freeform 108"/>
                  <p:cNvSpPr>
                    <a:spLocks/>
                  </p:cNvSpPr>
                  <p:nvPr/>
                </p:nvSpPr>
                <p:spPr bwMode="hidden">
                  <a:xfrm rot="4286818">
                    <a:off x="3002" y="3747"/>
                    <a:ext cx="859" cy="386"/>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6" name="Group 109"/>
                <p:cNvGrpSpPr>
                  <a:grpSpLocks/>
                </p:cNvGrpSpPr>
                <p:nvPr/>
              </p:nvGrpSpPr>
              <p:grpSpPr bwMode="auto">
                <a:xfrm>
                  <a:off x="4249" y="813"/>
                  <a:ext cx="159" cy="870"/>
                  <a:chOff x="2819" y="2101"/>
                  <a:chExt cx="405" cy="2219"/>
                </a:xfrm>
              </p:grpSpPr>
              <p:sp>
                <p:nvSpPr>
                  <p:cNvPr id="12360" name="Freeform 110"/>
                  <p:cNvSpPr>
                    <a:spLocks/>
                  </p:cNvSpPr>
                  <p:nvPr/>
                </p:nvSpPr>
                <p:spPr bwMode="hidden">
                  <a:xfrm rot="4898956">
                    <a:off x="2206" y="2714"/>
                    <a:ext cx="1471" cy="246"/>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61" name="Freeform 111"/>
                  <p:cNvSpPr>
                    <a:spLocks/>
                  </p:cNvSpPr>
                  <p:nvPr/>
                </p:nvSpPr>
                <p:spPr bwMode="hidden">
                  <a:xfrm rot="4898956">
                    <a:off x="2636" y="3732"/>
                    <a:ext cx="790" cy="386"/>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nvGrpSpPr>
                <p:cNvPr id="12357" name="Group 112"/>
                <p:cNvGrpSpPr>
                  <a:grpSpLocks/>
                </p:cNvGrpSpPr>
                <p:nvPr/>
              </p:nvGrpSpPr>
              <p:grpSpPr bwMode="auto">
                <a:xfrm>
                  <a:off x="4045" y="826"/>
                  <a:ext cx="167" cy="857"/>
                  <a:chOff x="2287" y="2135"/>
                  <a:chExt cx="426" cy="2185"/>
                </a:xfrm>
              </p:grpSpPr>
              <p:sp>
                <p:nvSpPr>
                  <p:cNvPr id="12358" name="Freeform 113"/>
                  <p:cNvSpPr>
                    <a:spLocks/>
                  </p:cNvSpPr>
                  <p:nvPr/>
                </p:nvSpPr>
                <p:spPr bwMode="hidden">
                  <a:xfrm rot="5755659">
                    <a:off x="1900" y="2760"/>
                    <a:ext cx="1437" cy="188"/>
                  </a:xfrm>
                  <a:custGeom>
                    <a:avLst/>
                    <a:gdLst>
                      <a:gd name="T0" fmla="*/ 0 w 2736"/>
                      <a:gd name="T1" fmla="*/ 0 h 504"/>
                      <a:gd name="T2" fmla="*/ 1 w 2736"/>
                      <a:gd name="T3" fmla="*/ 0 h 504"/>
                      <a:gd name="T4" fmla="*/ 1 w 2736"/>
                      <a:gd name="T5" fmla="*/ 0 h 504"/>
                      <a:gd name="T6" fmla="*/ 1 w 2736"/>
                      <a:gd name="T7" fmla="*/ 0 h 504"/>
                      <a:gd name="T8" fmla="*/ 1 w 2736"/>
                      <a:gd name="T9" fmla="*/ 0 h 504"/>
                      <a:gd name="T10" fmla="*/ 1 w 2736"/>
                      <a:gd name="T11" fmla="*/ 0 h 504"/>
                      <a:gd name="T12" fmla="*/ 1 w 2736"/>
                      <a:gd name="T13" fmla="*/ 0 h 504"/>
                      <a:gd name="T14" fmla="*/ 0 w 2736"/>
                      <a:gd name="T15" fmla="*/ 0 h 5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59" name="Freeform 114"/>
                  <p:cNvSpPr>
                    <a:spLocks/>
                  </p:cNvSpPr>
                  <p:nvPr/>
                </p:nvSpPr>
                <p:spPr bwMode="hidden">
                  <a:xfrm rot="5755659">
                    <a:off x="2049" y="3787"/>
                    <a:ext cx="771" cy="295"/>
                  </a:xfrm>
                  <a:custGeom>
                    <a:avLst/>
                    <a:gdLst>
                      <a:gd name="T0" fmla="*/ 0 w 1769"/>
                      <a:gd name="T1" fmla="*/ 0 h 791"/>
                      <a:gd name="T2" fmla="*/ 0 w 1769"/>
                      <a:gd name="T3" fmla="*/ 0 h 791"/>
                      <a:gd name="T4" fmla="*/ 0 w 1769"/>
                      <a:gd name="T5" fmla="*/ 0 h 791"/>
                      <a:gd name="T6" fmla="*/ 0 w 1769"/>
                      <a:gd name="T7" fmla="*/ 0 h 791"/>
                      <a:gd name="T8" fmla="*/ 0 w 1769"/>
                      <a:gd name="T9" fmla="*/ 0 h 791"/>
                      <a:gd name="T10" fmla="*/ 0 w 1769"/>
                      <a:gd name="T11" fmla="*/ 0 h 791"/>
                      <a:gd name="T12" fmla="*/ 0 w 1769"/>
                      <a:gd name="T13" fmla="*/ 0 h 791"/>
                      <a:gd name="T14" fmla="*/ 0 w 1769"/>
                      <a:gd name="T15" fmla="*/ 0 h 791"/>
                      <a:gd name="T16" fmla="*/ 0 w 1769"/>
                      <a:gd name="T17" fmla="*/ 0 h 791"/>
                      <a:gd name="T18" fmla="*/ 0 w 1769"/>
                      <a:gd name="T19" fmla="*/ 0 h 791"/>
                      <a:gd name="T20" fmla="*/ 0 w 1769"/>
                      <a:gd name="T21" fmla="*/ 0 h 791"/>
                      <a:gd name="T22" fmla="*/ 0 w 1769"/>
                      <a:gd name="T23" fmla="*/ 0 h 7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sp>
            <p:nvSpPr>
              <p:cNvPr id="12302" name="Freeform 115"/>
              <p:cNvSpPr>
                <a:spLocks/>
              </p:cNvSpPr>
              <p:nvPr/>
            </p:nvSpPr>
            <p:spPr bwMode="hidden">
              <a:xfrm flipH="1">
                <a:off x="3873" y="934"/>
                <a:ext cx="191" cy="580"/>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3" name="Arc 116"/>
              <p:cNvSpPr>
                <a:spLocks/>
              </p:cNvSpPr>
              <p:nvPr/>
            </p:nvSpPr>
            <p:spPr bwMode="hidden">
              <a:xfrm flipH="1">
                <a:off x="3528" y="726"/>
                <a:ext cx="833" cy="903"/>
              </a:xfrm>
              <a:custGeom>
                <a:avLst/>
                <a:gdLst>
                  <a:gd name="T0" fmla="*/ 0 w 21600"/>
                  <a:gd name="T1" fmla="*/ 0 h 21602"/>
                  <a:gd name="T2" fmla="*/ 0 w 21600"/>
                  <a:gd name="T3" fmla="*/ 0 h 21602"/>
                  <a:gd name="T4" fmla="*/ 0 w 21600"/>
                  <a:gd name="T5" fmla="*/ 0 h 21602"/>
                  <a:gd name="T6" fmla="*/ 0 60000 65536"/>
                  <a:gd name="T7" fmla="*/ 0 60000 65536"/>
                  <a:gd name="T8" fmla="*/ 0 60000 65536"/>
                </a:gdLst>
                <a:ahLst/>
                <a:cxnLst>
                  <a:cxn ang="T6">
                    <a:pos x="T0" y="T1"/>
                  </a:cxn>
                  <a:cxn ang="T7">
                    <a:pos x="T2" y="T3"/>
                  </a:cxn>
                  <a:cxn ang="T8">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lnTo>
                      <a:pt x="5466" y="0"/>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4" name="Arc 117"/>
              <p:cNvSpPr>
                <a:spLocks/>
              </p:cNvSpPr>
              <p:nvPr/>
            </p:nvSpPr>
            <p:spPr bwMode="hidden">
              <a:xfrm flipV="1">
                <a:off x="4278" y="179"/>
                <a:ext cx="1007" cy="802"/>
              </a:xfrm>
              <a:custGeom>
                <a:avLst/>
                <a:gdLst>
                  <a:gd name="T0" fmla="*/ 0 w 36729"/>
                  <a:gd name="T1" fmla="*/ 0 h 21600"/>
                  <a:gd name="T2" fmla="*/ 0 w 36729"/>
                  <a:gd name="T3" fmla="*/ 0 h 21600"/>
                  <a:gd name="T4" fmla="*/ 0 w 36729"/>
                  <a:gd name="T5" fmla="*/ 0 h 21600"/>
                  <a:gd name="T6" fmla="*/ 0 60000 65536"/>
                  <a:gd name="T7" fmla="*/ 0 60000 65536"/>
                  <a:gd name="T8" fmla="*/ 0 60000 65536"/>
                </a:gdLst>
                <a:ahLst/>
                <a:cxnLst>
                  <a:cxn ang="T6">
                    <a:pos x="T0" y="T1"/>
                  </a:cxn>
                  <a:cxn ang="T7">
                    <a:pos x="T2" y="T3"/>
                  </a:cxn>
                  <a:cxn ang="T8">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lnTo>
                      <a:pt x="36729" y="1045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5" name="Arc 118"/>
              <p:cNvSpPr>
                <a:spLocks/>
              </p:cNvSpPr>
              <p:nvPr/>
            </p:nvSpPr>
            <p:spPr bwMode="hidden">
              <a:xfrm flipH="1">
                <a:off x="3612" y="580"/>
                <a:ext cx="487" cy="933"/>
              </a:xfrm>
              <a:custGeom>
                <a:avLst/>
                <a:gdLst>
                  <a:gd name="T0" fmla="*/ 0 w 28940"/>
                  <a:gd name="T1" fmla="*/ 0 h 22305"/>
                  <a:gd name="T2" fmla="*/ 0 w 28940"/>
                  <a:gd name="T3" fmla="*/ 0 h 22305"/>
                  <a:gd name="T4" fmla="*/ 0 w 28940"/>
                  <a:gd name="T5" fmla="*/ 0 h 22305"/>
                  <a:gd name="T6" fmla="*/ 0 60000 65536"/>
                  <a:gd name="T7" fmla="*/ 0 60000 65536"/>
                  <a:gd name="T8" fmla="*/ 0 60000 65536"/>
                </a:gdLst>
                <a:ahLst/>
                <a:cxnLst>
                  <a:cxn ang="T6">
                    <a:pos x="T0" y="T1"/>
                  </a:cxn>
                  <a:cxn ang="T7">
                    <a:pos x="T2" y="T3"/>
                  </a:cxn>
                  <a:cxn ang="T8">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lnTo>
                      <a:pt x="0" y="1285"/>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6" name="Arc 119"/>
              <p:cNvSpPr>
                <a:spLocks/>
              </p:cNvSpPr>
              <p:nvPr/>
            </p:nvSpPr>
            <p:spPr bwMode="hidden">
              <a:xfrm flipH="1">
                <a:off x="3267" y="628"/>
                <a:ext cx="791" cy="932"/>
              </a:xfrm>
              <a:custGeom>
                <a:avLst/>
                <a:gdLst>
                  <a:gd name="T0" fmla="*/ 0 w 30473"/>
                  <a:gd name="T1" fmla="*/ 0 h 22305"/>
                  <a:gd name="T2" fmla="*/ 0 w 30473"/>
                  <a:gd name="T3" fmla="*/ 0 h 22305"/>
                  <a:gd name="T4" fmla="*/ 0 w 30473"/>
                  <a:gd name="T5" fmla="*/ 0 h 22305"/>
                  <a:gd name="T6" fmla="*/ 0 60000 65536"/>
                  <a:gd name="T7" fmla="*/ 0 60000 65536"/>
                  <a:gd name="T8" fmla="*/ 0 60000 65536"/>
                </a:gdLst>
                <a:ahLst/>
                <a:cxnLst>
                  <a:cxn ang="T6">
                    <a:pos x="T0" y="T1"/>
                  </a:cxn>
                  <a:cxn ang="T7">
                    <a:pos x="T2" y="T3"/>
                  </a:cxn>
                  <a:cxn ang="T8">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lnTo>
                      <a:pt x="-1" y="1906"/>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7" name="Arc 120"/>
              <p:cNvSpPr>
                <a:spLocks/>
              </p:cNvSpPr>
              <p:nvPr/>
            </p:nvSpPr>
            <p:spPr bwMode="hidden">
              <a:xfrm flipH="1">
                <a:off x="3197" y="458"/>
                <a:ext cx="932" cy="933"/>
              </a:xfrm>
              <a:custGeom>
                <a:avLst/>
                <a:gdLst>
                  <a:gd name="T0" fmla="*/ 0 w 34455"/>
                  <a:gd name="T1" fmla="*/ 0 h 22305"/>
                  <a:gd name="T2" fmla="*/ 0 w 34455"/>
                  <a:gd name="T3" fmla="*/ 0 h 22305"/>
                  <a:gd name="T4" fmla="*/ 0 w 34455"/>
                  <a:gd name="T5" fmla="*/ 0 h 22305"/>
                  <a:gd name="T6" fmla="*/ 0 60000 65536"/>
                  <a:gd name="T7" fmla="*/ 0 60000 65536"/>
                  <a:gd name="T8" fmla="*/ 0 60000 65536"/>
                </a:gdLst>
                <a:ahLst/>
                <a:cxnLst>
                  <a:cxn ang="T6">
                    <a:pos x="T0" y="T1"/>
                  </a:cxn>
                  <a:cxn ang="T7">
                    <a:pos x="T2" y="T3"/>
                  </a:cxn>
                  <a:cxn ang="T8">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lnTo>
                      <a:pt x="0" y="4241"/>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8" name="Arc 121"/>
              <p:cNvSpPr>
                <a:spLocks/>
              </p:cNvSpPr>
              <p:nvPr/>
            </p:nvSpPr>
            <p:spPr bwMode="hidden">
              <a:xfrm>
                <a:off x="4229" y="589"/>
                <a:ext cx="149" cy="933"/>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09" name="Arc 122"/>
              <p:cNvSpPr>
                <a:spLocks/>
              </p:cNvSpPr>
              <p:nvPr/>
            </p:nvSpPr>
            <p:spPr bwMode="hidden">
              <a:xfrm>
                <a:off x="4268" y="585"/>
                <a:ext cx="394" cy="933"/>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0" name="Arc 123"/>
              <p:cNvSpPr>
                <a:spLocks/>
              </p:cNvSpPr>
              <p:nvPr/>
            </p:nvSpPr>
            <p:spPr bwMode="hidden">
              <a:xfrm>
                <a:off x="4303" y="463"/>
                <a:ext cx="559" cy="933"/>
              </a:xfrm>
              <a:custGeom>
                <a:avLst/>
                <a:gdLst>
                  <a:gd name="T0" fmla="*/ 0 w 34812"/>
                  <a:gd name="T1" fmla="*/ 0 h 22305"/>
                  <a:gd name="T2" fmla="*/ 0 w 34812"/>
                  <a:gd name="T3" fmla="*/ 0 h 22305"/>
                  <a:gd name="T4" fmla="*/ 0 w 34812"/>
                  <a:gd name="T5" fmla="*/ 0 h 22305"/>
                  <a:gd name="T6" fmla="*/ 0 60000 65536"/>
                  <a:gd name="T7" fmla="*/ 0 60000 65536"/>
                  <a:gd name="T8" fmla="*/ 0 60000 65536"/>
                </a:gdLst>
                <a:ahLst/>
                <a:cxnLst>
                  <a:cxn ang="T6">
                    <a:pos x="T0" y="T1"/>
                  </a:cxn>
                  <a:cxn ang="T7">
                    <a:pos x="T2" y="T3"/>
                  </a:cxn>
                  <a:cxn ang="T8">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lnTo>
                      <a:pt x="-1" y="4511"/>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1" name="Freeform 124"/>
              <p:cNvSpPr>
                <a:spLocks/>
              </p:cNvSpPr>
              <p:nvPr/>
            </p:nvSpPr>
            <p:spPr bwMode="hidden">
              <a:xfrm>
                <a:off x="4410" y="1033"/>
                <a:ext cx="190" cy="580"/>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2" name="Freeform 125"/>
              <p:cNvSpPr>
                <a:spLocks/>
              </p:cNvSpPr>
              <p:nvPr/>
            </p:nvSpPr>
            <p:spPr bwMode="hidden">
              <a:xfrm rot="19660755" flipV="1">
                <a:off x="4114" y="843"/>
                <a:ext cx="173" cy="328"/>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3" name="Arc 126"/>
              <p:cNvSpPr>
                <a:spLocks/>
              </p:cNvSpPr>
              <p:nvPr/>
            </p:nvSpPr>
            <p:spPr bwMode="hidden">
              <a:xfrm flipH="1">
                <a:off x="3144" y="319"/>
                <a:ext cx="996" cy="933"/>
              </a:xfrm>
              <a:custGeom>
                <a:avLst/>
                <a:gdLst>
                  <a:gd name="T0" fmla="*/ 0 w 36830"/>
                  <a:gd name="T1" fmla="*/ 0 h 22305"/>
                  <a:gd name="T2" fmla="*/ 0 w 36830"/>
                  <a:gd name="T3" fmla="*/ 0 h 22305"/>
                  <a:gd name="T4" fmla="*/ 0 w 36830"/>
                  <a:gd name="T5" fmla="*/ 0 h 22305"/>
                  <a:gd name="T6" fmla="*/ 0 60000 65536"/>
                  <a:gd name="T7" fmla="*/ 0 60000 65536"/>
                  <a:gd name="T8" fmla="*/ 0 60000 65536"/>
                </a:gdLst>
                <a:ahLst/>
                <a:cxnLst>
                  <a:cxn ang="T6">
                    <a:pos x="T0" y="T1"/>
                  </a:cxn>
                  <a:cxn ang="T7">
                    <a:pos x="T2" y="T3"/>
                  </a:cxn>
                  <a:cxn ang="T8">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lnTo>
                      <a:pt x="0" y="6283"/>
                    </a:lnTo>
                    <a:close/>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4" name="Arc 127"/>
              <p:cNvSpPr>
                <a:spLocks/>
              </p:cNvSpPr>
              <p:nvPr/>
            </p:nvSpPr>
            <p:spPr bwMode="hidden">
              <a:xfrm flipH="1">
                <a:off x="3425" y="123"/>
                <a:ext cx="725" cy="903"/>
              </a:xfrm>
              <a:custGeom>
                <a:avLst/>
                <a:gdLst>
                  <a:gd name="T0" fmla="*/ 0 w 31881"/>
                  <a:gd name="T1" fmla="*/ 0 h 21600"/>
                  <a:gd name="T2" fmla="*/ 0 w 31881"/>
                  <a:gd name="T3" fmla="*/ 0 h 21600"/>
                  <a:gd name="T4" fmla="*/ 0 w 31881"/>
                  <a:gd name="T5" fmla="*/ 0 h 21600"/>
                  <a:gd name="T6" fmla="*/ 0 60000 65536"/>
                  <a:gd name="T7" fmla="*/ 0 60000 65536"/>
                  <a:gd name="T8" fmla="*/ 0 60000 65536"/>
                </a:gdLst>
                <a:ahLst/>
                <a:cxnLst>
                  <a:cxn ang="T6">
                    <a:pos x="T0" y="T1"/>
                  </a:cxn>
                  <a:cxn ang="T7">
                    <a:pos x="T2" y="T3"/>
                  </a:cxn>
                  <a:cxn ang="T8">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lnTo>
                      <a:pt x="-1" y="10015"/>
                    </a:lnTo>
                    <a:close/>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5" name="Arc 128"/>
              <p:cNvSpPr>
                <a:spLocks/>
              </p:cNvSpPr>
              <p:nvPr/>
            </p:nvSpPr>
            <p:spPr bwMode="hidden">
              <a:xfrm>
                <a:off x="4199" y="502"/>
                <a:ext cx="299" cy="904"/>
              </a:xfrm>
              <a:custGeom>
                <a:avLst/>
                <a:gdLst>
                  <a:gd name="T0" fmla="*/ 0 w 31146"/>
                  <a:gd name="T1" fmla="*/ 0 h 21600"/>
                  <a:gd name="T2" fmla="*/ 0 w 31146"/>
                  <a:gd name="T3" fmla="*/ 0 h 21600"/>
                  <a:gd name="T4" fmla="*/ 0 w 31146"/>
                  <a:gd name="T5" fmla="*/ 0 h 21600"/>
                  <a:gd name="T6" fmla="*/ 0 60000 65536"/>
                  <a:gd name="T7" fmla="*/ 0 60000 65536"/>
                  <a:gd name="T8" fmla="*/ 0 60000 65536"/>
                </a:gdLst>
                <a:ahLst/>
                <a:cxnLst>
                  <a:cxn ang="T6">
                    <a:pos x="T0" y="T1"/>
                  </a:cxn>
                  <a:cxn ang="T7">
                    <a:pos x="T2" y="T3"/>
                  </a:cxn>
                  <a:cxn ang="T8">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lnTo>
                      <a:pt x="-1" y="4511"/>
                    </a:lnTo>
                    <a:close/>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6" name="Freeform 129"/>
              <p:cNvSpPr>
                <a:spLocks/>
              </p:cNvSpPr>
              <p:nvPr/>
            </p:nvSpPr>
            <p:spPr bwMode="hidden">
              <a:xfrm flipH="1">
                <a:off x="3307" y="982"/>
                <a:ext cx="425" cy="597"/>
              </a:xfrm>
              <a:custGeom>
                <a:avLst/>
                <a:gdLst>
                  <a:gd name="T0" fmla="*/ 0 w 776"/>
                  <a:gd name="T1" fmla="*/ 0 h 2368"/>
                  <a:gd name="T2" fmla="*/ 1 w 776"/>
                  <a:gd name="T3" fmla="*/ 0 h 2368"/>
                  <a:gd name="T4" fmla="*/ 1 w 776"/>
                  <a:gd name="T5" fmla="*/ 0 h 2368"/>
                  <a:gd name="T6" fmla="*/ 1 w 776"/>
                  <a:gd name="T7" fmla="*/ 0 h 2368"/>
                  <a:gd name="T8" fmla="*/ 1 w 776"/>
                  <a:gd name="T9" fmla="*/ 0 h 2368"/>
                  <a:gd name="T10" fmla="*/ 1 w 776"/>
                  <a:gd name="T11" fmla="*/ 0 h 2368"/>
                  <a:gd name="T12" fmla="*/ 1 w 776"/>
                  <a:gd name="T13" fmla="*/ 0 h 2368"/>
                  <a:gd name="T14" fmla="*/ 1 w 776"/>
                  <a:gd name="T15" fmla="*/ 0 h 2368"/>
                  <a:gd name="T16" fmla="*/ 1 w 776"/>
                  <a:gd name="T17" fmla="*/ 0 h 2368"/>
                  <a:gd name="T18" fmla="*/ 1 w 776"/>
                  <a:gd name="T19" fmla="*/ 0 h 2368"/>
                  <a:gd name="T20" fmla="*/ 1 w 776"/>
                  <a:gd name="T21" fmla="*/ 0 h 2368"/>
                  <a:gd name="T22" fmla="*/ 1 w 776"/>
                  <a:gd name="T23" fmla="*/ 0 h 2368"/>
                  <a:gd name="T24" fmla="*/ 1 w 776"/>
                  <a:gd name="T25" fmla="*/ 0 h 2368"/>
                  <a:gd name="T26" fmla="*/ 1 w 776"/>
                  <a:gd name="T27" fmla="*/ 0 h 2368"/>
                  <a:gd name="T28" fmla="*/ 1 w 776"/>
                  <a:gd name="T29" fmla="*/ 0 h 2368"/>
                  <a:gd name="T30" fmla="*/ 1 w 776"/>
                  <a:gd name="T31" fmla="*/ 0 h 2368"/>
                  <a:gd name="T32" fmla="*/ 1 w 776"/>
                  <a:gd name="T33" fmla="*/ 0 h 2368"/>
                  <a:gd name="T34" fmla="*/ 1 w 776"/>
                  <a:gd name="T35" fmla="*/ 0 h 2368"/>
                  <a:gd name="T36" fmla="*/ 1 w 776"/>
                  <a:gd name="T37" fmla="*/ 0 h 2368"/>
                  <a:gd name="T38" fmla="*/ 1 w 776"/>
                  <a:gd name="T39" fmla="*/ 0 h 2368"/>
                  <a:gd name="T40" fmla="*/ 1 w 776"/>
                  <a:gd name="T41" fmla="*/ 0 h 2368"/>
                  <a:gd name="T42" fmla="*/ 1 w 776"/>
                  <a:gd name="T43" fmla="*/ 0 h 2368"/>
                  <a:gd name="T44" fmla="*/ 1 w 776"/>
                  <a:gd name="T45" fmla="*/ 0 h 2368"/>
                  <a:gd name="T46" fmla="*/ 1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7" name="Freeform 130"/>
              <p:cNvSpPr>
                <a:spLocks/>
              </p:cNvSpPr>
              <p:nvPr/>
            </p:nvSpPr>
            <p:spPr bwMode="hidden">
              <a:xfrm flipH="1">
                <a:off x="3507" y="350"/>
                <a:ext cx="273" cy="598"/>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8" name="Freeform 131"/>
              <p:cNvSpPr>
                <a:spLocks/>
              </p:cNvSpPr>
              <p:nvPr/>
            </p:nvSpPr>
            <p:spPr bwMode="hidden">
              <a:xfrm flipH="1">
                <a:off x="3821" y="172"/>
                <a:ext cx="164" cy="597"/>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19" name="Freeform 132"/>
              <p:cNvSpPr>
                <a:spLocks/>
              </p:cNvSpPr>
              <p:nvPr/>
            </p:nvSpPr>
            <p:spPr bwMode="hidden">
              <a:xfrm>
                <a:off x="4841" y="894"/>
                <a:ext cx="395" cy="628"/>
              </a:xfrm>
              <a:custGeom>
                <a:avLst/>
                <a:gdLst>
                  <a:gd name="T0" fmla="*/ 0 w 776"/>
                  <a:gd name="T1" fmla="*/ 0 h 2368"/>
                  <a:gd name="T2" fmla="*/ 1 w 776"/>
                  <a:gd name="T3" fmla="*/ 0 h 2368"/>
                  <a:gd name="T4" fmla="*/ 1 w 776"/>
                  <a:gd name="T5" fmla="*/ 0 h 2368"/>
                  <a:gd name="T6" fmla="*/ 1 w 776"/>
                  <a:gd name="T7" fmla="*/ 0 h 2368"/>
                  <a:gd name="T8" fmla="*/ 1 w 776"/>
                  <a:gd name="T9" fmla="*/ 0 h 2368"/>
                  <a:gd name="T10" fmla="*/ 1 w 776"/>
                  <a:gd name="T11" fmla="*/ 0 h 2368"/>
                  <a:gd name="T12" fmla="*/ 1 w 776"/>
                  <a:gd name="T13" fmla="*/ 0 h 2368"/>
                  <a:gd name="T14" fmla="*/ 1 w 776"/>
                  <a:gd name="T15" fmla="*/ 0 h 2368"/>
                  <a:gd name="T16" fmla="*/ 1 w 776"/>
                  <a:gd name="T17" fmla="*/ 0 h 2368"/>
                  <a:gd name="T18" fmla="*/ 1 w 776"/>
                  <a:gd name="T19" fmla="*/ 0 h 2368"/>
                  <a:gd name="T20" fmla="*/ 1 w 776"/>
                  <a:gd name="T21" fmla="*/ 0 h 2368"/>
                  <a:gd name="T22" fmla="*/ 1 w 776"/>
                  <a:gd name="T23" fmla="*/ 0 h 2368"/>
                  <a:gd name="T24" fmla="*/ 1 w 776"/>
                  <a:gd name="T25" fmla="*/ 0 h 2368"/>
                  <a:gd name="T26" fmla="*/ 1 w 776"/>
                  <a:gd name="T27" fmla="*/ 0 h 2368"/>
                  <a:gd name="T28" fmla="*/ 1 w 776"/>
                  <a:gd name="T29" fmla="*/ 0 h 2368"/>
                  <a:gd name="T30" fmla="*/ 1 w 776"/>
                  <a:gd name="T31" fmla="*/ 0 h 2368"/>
                  <a:gd name="T32" fmla="*/ 1 w 776"/>
                  <a:gd name="T33" fmla="*/ 0 h 2368"/>
                  <a:gd name="T34" fmla="*/ 1 w 776"/>
                  <a:gd name="T35" fmla="*/ 0 h 2368"/>
                  <a:gd name="T36" fmla="*/ 1 w 776"/>
                  <a:gd name="T37" fmla="*/ 0 h 2368"/>
                  <a:gd name="T38" fmla="*/ 1 w 776"/>
                  <a:gd name="T39" fmla="*/ 0 h 2368"/>
                  <a:gd name="T40" fmla="*/ 1 w 776"/>
                  <a:gd name="T41" fmla="*/ 0 h 2368"/>
                  <a:gd name="T42" fmla="*/ 1 w 776"/>
                  <a:gd name="T43" fmla="*/ 0 h 2368"/>
                  <a:gd name="T44" fmla="*/ 1 w 776"/>
                  <a:gd name="T45" fmla="*/ 0 h 2368"/>
                  <a:gd name="T46" fmla="*/ 1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20" name="Freeform 133"/>
              <p:cNvSpPr>
                <a:spLocks/>
              </p:cNvSpPr>
              <p:nvPr/>
            </p:nvSpPr>
            <p:spPr bwMode="hidden">
              <a:xfrm>
                <a:off x="4636" y="576"/>
                <a:ext cx="595" cy="419"/>
              </a:xfrm>
              <a:custGeom>
                <a:avLst/>
                <a:gdLst>
                  <a:gd name="T0" fmla="*/ 0 w 776"/>
                  <a:gd name="T1" fmla="*/ 0 h 2368"/>
                  <a:gd name="T2" fmla="*/ 2 w 776"/>
                  <a:gd name="T3" fmla="*/ 0 h 2368"/>
                  <a:gd name="T4" fmla="*/ 2 w 776"/>
                  <a:gd name="T5" fmla="*/ 0 h 2368"/>
                  <a:gd name="T6" fmla="*/ 2 w 776"/>
                  <a:gd name="T7" fmla="*/ 0 h 2368"/>
                  <a:gd name="T8" fmla="*/ 2 w 776"/>
                  <a:gd name="T9" fmla="*/ 0 h 2368"/>
                  <a:gd name="T10" fmla="*/ 2 w 776"/>
                  <a:gd name="T11" fmla="*/ 0 h 2368"/>
                  <a:gd name="T12" fmla="*/ 2 w 776"/>
                  <a:gd name="T13" fmla="*/ 0 h 2368"/>
                  <a:gd name="T14" fmla="*/ 2 w 776"/>
                  <a:gd name="T15" fmla="*/ 0 h 2368"/>
                  <a:gd name="T16" fmla="*/ 2 w 776"/>
                  <a:gd name="T17" fmla="*/ 0 h 2368"/>
                  <a:gd name="T18" fmla="*/ 2 w 776"/>
                  <a:gd name="T19" fmla="*/ 0 h 2368"/>
                  <a:gd name="T20" fmla="*/ 2 w 776"/>
                  <a:gd name="T21" fmla="*/ 0 h 2368"/>
                  <a:gd name="T22" fmla="*/ 2 w 776"/>
                  <a:gd name="T23" fmla="*/ 0 h 2368"/>
                  <a:gd name="T24" fmla="*/ 2 w 776"/>
                  <a:gd name="T25" fmla="*/ 0 h 2368"/>
                  <a:gd name="T26" fmla="*/ 2 w 776"/>
                  <a:gd name="T27" fmla="*/ 0 h 2368"/>
                  <a:gd name="T28" fmla="*/ 2 w 776"/>
                  <a:gd name="T29" fmla="*/ 0 h 2368"/>
                  <a:gd name="T30" fmla="*/ 2 w 776"/>
                  <a:gd name="T31" fmla="*/ 0 h 2368"/>
                  <a:gd name="T32" fmla="*/ 2 w 776"/>
                  <a:gd name="T33" fmla="*/ 0 h 2368"/>
                  <a:gd name="T34" fmla="*/ 2 w 776"/>
                  <a:gd name="T35" fmla="*/ 0 h 2368"/>
                  <a:gd name="T36" fmla="*/ 2 w 776"/>
                  <a:gd name="T37" fmla="*/ 0 h 2368"/>
                  <a:gd name="T38" fmla="*/ 2 w 776"/>
                  <a:gd name="T39" fmla="*/ 0 h 2368"/>
                  <a:gd name="T40" fmla="*/ 2 w 776"/>
                  <a:gd name="T41" fmla="*/ 0 h 2368"/>
                  <a:gd name="T42" fmla="*/ 2 w 776"/>
                  <a:gd name="T43" fmla="*/ 0 h 2368"/>
                  <a:gd name="T44" fmla="*/ 2 w 776"/>
                  <a:gd name="T45" fmla="*/ 0 h 2368"/>
                  <a:gd name="T46" fmla="*/ 2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21" name="Freeform 134"/>
              <p:cNvSpPr>
                <a:spLocks/>
              </p:cNvSpPr>
              <p:nvPr/>
            </p:nvSpPr>
            <p:spPr bwMode="hidden">
              <a:xfrm>
                <a:off x="4658" y="132"/>
                <a:ext cx="260" cy="562"/>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22" name="Freeform 135"/>
              <p:cNvSpPr>
                <a:spLocks/>
              </p:cNvSpPr>
              <p:nvPr/>
            </p:nvSpPr>
            <p:spPr bwMode="hidden">
              <a:xfrm rot="-1346631">
                <a:off x="4401" y="599"/>
                <a:ext cx="174" cy="329"/>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12323" name="Freeform 136"/>
              <p:cNvSpPr>
                <a:spLocks/>
              </p:cNvSpPr>
              <p:nvPr/>
            </p:nvSpPr>
            <p:spPr bwMode="hidden">
              <a:xfrm rot="1346631" flipH="1">
                <a:off x="3783" y="590"/>
                <a:ext cx="173" cy="329"/>
              </a:xfrm>
              <a:custGeom>
                <a:avLst/>
                <a:gdLst>
                  <a:gd name="T0" fmla="*/ 0 w 776"/>
                  <a:gd name="T1" fmla="*/ 0 h 2368"/>
                  <a:gd name="T2" fmla="*/ 0 w 776"/>
                  <a:gd name="T3" fmla="*/ 0 h 2368"/>
                  <a:gd name="T4" fmla="*/ 0 w 776"/>
                  <a:gd name="T5" fmla="*/ 0 h 2368"/>
                  <a:gd name="T6" fmla="*/ 0 w 776"/>
                  <a:gd name="T7" fmla="*/ 0 h 2368"/>
                  <a:gd name="T8" fmla="*/ 0 w 776"/>
                  <a:gd name="T9" fmla="*/ 0 h 2368"/>
                  <a:gd name="T10" fmla="*/ 0 w 776"/>
                  <a:gd name="T11" fmla="*/ 0 h 2368"/>
                  <a:gd name="T12" fmla="*/ 0 w 776"/>
                  <a:gd name="T13" fmla="*/ 0 h 2368"/>
                  <a:gd name="T14" fmla="*/ 0 w 776"/>
                  <a:gd name="T15" fmla="*/ 0 h 2368"/>
                  <a:gd name="T16" fmla="*/ 0 w 776"/>
                  <a:gd name="T17" fmla="*/ 0 h 2368"/>
                  <a:gd name="T18" fmla="*/ 0 w 776"/>
                  <a:gd name="T19" fmla="*/ 0 h 2368"/>
                  <a:gd name="T20" fmla="*/ 0 w 776"/>
                  <a:gd name="T21" fmla="*/ 0 h 2368"/>
                  <a:gd name="T22" fmla="*/ 0 w 776"/>
                  <a:gd name="T23" fmla="*/ 0 h 2368"/>
                  <a:gd name="T24" fmla="*/ 0 w 776"/>
                  <a:gd name="T25" fmla="*/ 0 h 2368"/>
                  <a:gd name="T26" fmla="*/ 0 w 776"/>
                  <a:gd name="T27" fmla="*/ 0 h 2368"/>
                  <a:gd name="T28" fmla="*/ 0 w 776"/>
                  <a:gd name="T29" fmla="*/ 0 h 2368"/>
                  <a:gd name="T30" fmla="*/ 0 w 776"/>
                  <a:gd name="T31" fmla="*/ 0 h 2368"/>
                  <a:gd name="T32" fmla="*/ 0 w 776"/>
                  <a:gd name="T33" fmla="*/ 0 h 2368"/>
                  <a:gd name="T34" fmla="*/ 0 w 776"/>
                  <a:gd name="T35" fmla="*/ 0 h 2368"/>
                  <a:gd name="T36" fmla="*/ 0 w 776"/>
                  <a:gd name="T37" fmla="*/ 0 h 2368"/>
                  <a:gd name="T38" fmla="*/ 0 w 776"/>
                  <a:gd name="T39" fmla="*/ 0 h 2368"/>
                  <a:gd name="T40" fmla="*/ 0 w 776"/>
                  <a:gd name="T41" fmla="*/ 0 h 2368"/>
                  <a:gd name="T42" fmla="*/ 0 w 776"/>
                  <a:gd name="T43" fmla="*/ 0 h 2368"/>
                  <a:gd name="T44" fmla="*/ 0 w 776"/>
                  <a:gd name="T45" fmla="*/ 0 h 2368"/>
                  <a:gd name="T46" fmla="*/ 0 w 776"/>
                  <a:gd name="T47" fmla="*/ 0 h 23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grpSp>
      <p:sp>
        <p:nvSpPr>
          <p:cNvPr id="12291" name="Rectangle 137"/>
          <p:cNvSpPr>
            <a:spLocks noGrp="1" noChangeArrowheads="1"/>
          </p:cNvSpPr>
          <p:nvPr>
            <p:ph type="title"/>
          </p:nvPr>
        </p:nvSpPr>
        <p:spPr bwMode="auto">
          <a:xfrm>
            <a:off x="685800" y="301625"/>
            <a:ext cx="7772400" cy="146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2292" name="Rectangle 138"/>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99851" name="Rectangle 139"/>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solidFill>
                  <a:srgbClr val="FFCC00"/>
                </a:solidFill>
                <a:latin typeface="+mn-lt"/>
                <a:ea typeface="+mn-ea"/>
                <a:cs typeface="+mn-cs"/>
              </a:defRPr>
            </a:lvl1pPr>
          </a:lstStyle>
          <a:p>
            <a:pPr>
              <a:defRPr/>
            </a:pPr>
            <a:endParaRPr lang="en-US"/>
          </a:p>
        </p:txBody>
      </p:sp>
      <p:sp>
        <p:nvSpPr>
          <p:cNvPr id="499852" name="Rectangle 14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solidFill>
                  <a:srgbClr val="FFCC00"/>
                </a:solidFill>
                <a:latin typeface="+mn-lt"/>
                <a:ea typeface="+mn-ea"/>
                <a:cs typeface="+mn-cs"/>
              </a:defRPr>
            </a:lvl1pPr>
          </a:lstStyle>
          <a:p>
            <a:pPr>
              <a:defRPr/>
            </a:pPr>
            <a:endParaRPr lang="en-US"/>
          </a:p>
        </p:txBody>
      </p:sp>
      <p:sp>
        <p:nvSpPr>
          <p:cNvPr id="499853" name="Rectangle 141"/>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solidFill>
                  <a:srgbClr val="FFCC00"/>
                </a:solidFill>
                <a:latin typeface="Arial Black" panose="020B0A04020102020204" pitchFamily="34" charset="0"/>
                <a:ea typeface="宋体" panose="02010600030101010101" pitchFamily="2" charset="-122"/>
              </a:defRPr>
            </a:lvl1pPr>
          </a:lstStyle>
          <a:p>
            <a:pPr>
              <a:defRPr/>
            </a:pPr>
            <a:fld id="{375EC9D9-7457-427B-B2C6-B889C9EE744E}" type="slidenum">
              <a:rPr lang="en-US" altLang="en-US"/>
              <a:pPr>
                <a:defRPr/>
              </a:pPr>
              <a:t>‹#›</a:t>
            </a:fld>
            <a:endParaRPr lang="en-US" altLang="en-US"/>
          </a:p>
        </p:txBody>
      </p:sp>
    </p:spTree>
    <p:extLst>
      <p:ext uri="{BB962C8B-B14F-4D97-AF65-F5344CB8AC3E}">
        <p14:creationId xmlns:p14="http://schemas.microsoft.com/office/powerpoint/2010/main" val="968910054"/>
      </p:ext>
    </p:extLst>
  </p:cSld>
  <p:clrMap bg1="dk2" tx1="lt1" bg2="dk1" tx2="lt2" accent1="accent1" accent2="accent2" accent3="accent3" accent4="accent4" accent5="accent5" accent6="accent6" hlink="hlink" folHlink="folHlink"/>
  <p:sldLayoutIdLst>
    <p:sldLayoutId id="2147484256" r:id="rId1"/>
    <p:sldLayoutId id="2147484257" r:id="rId2"/>
    <p:sldLayoutId id="2147484258" r:id="rId3"/>
    <p:sldLayoutId id="2147484259" r:id="rId4"/>
    <p:sldLayoutId id="2147484260" r:id="rId5"/>
    <p:sldLayoutId id="2147484261" r:id="rId6"/>
    <p:sldLayoutId id="2147484262" r:id="rId7"/>
    <p:sldLayoutId id="2147484263" r:id="rId8"/>
    <p:sldLayoutId id="2147484264" r:id="rId9"/>
    <p:sldLayoutId id="2147484265" r:id="rId10"/>
    <p:sldLayoutId id="2147484266" r:id="rId11"/>
  </p:sldLayoutIdLst>
  <p:transition>
    <p:cover dir="rd"/>
    <p:sndAc>
      <p:stSnd>
        <p:snd r:embed="rId13" name="driveby.wav"/>
      </p:stSnd>
    </p:sndAc>
  </p:transition>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itchFamily="34" charset="0"/>
        </a:defRPr>
      </a:lvl2pPr>
      <a:lvl3pPr algn="l" rtl="0" eaLnBrk="0" fontAlgn="base" hangingPunct="0">
        <a:spcBef>
          <a:spcPct val="0"/>
        </a:spcBef>
        <a:spcAft>
          <a:spcPct val="0"/>
        </a:spcAft>
        <a:defRPr sz="4400">
          <a:solidFill>
            <a:schemeClr val="tx2"/>
          </a:solidFill>
          <a:latin typeface="Arial Black" pitchFamily="34" charset="0"/>
        </a:defRPr>
      </a:lvl3pPr>
      <a:lvl4pPr algn="l" rtl="0" eaLnBrk="0" fontAlgn="base" hangingPunct="0">
        <a:spcBef>
          <a:spcPct val="0"/>
        </a:spcBef>
        <a:spcAft>
          <a:spcPct val="0"/>
        </a:spcAft>
        <a:defRPr sz="4400">
          <a:solidFill>
            <a:schemeClr val="tx2"/>
          </a:solidFill>
          <a:latin typeface="Arial Black" pitchFamily="34" charset="0"/>
        </a:defRPr>
      </a:lvl4pPr>
      <a:lvl5pPr algn="l" rtl="0" eaLnBrk="0" fontAlgn="base" hangingPunct="0">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72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972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972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7823C421-4791-4FDC-BF6E-BCE1FA87F899}" type="slidenum">
              <a:rPr lang="en-US" altLang="en-US"/>
              <a:pPr>
                <a:defRPr/>
              </a:pPr>
              <a:t>‹#›</a:t>
            </a:fld>
            <a:endParaRPr lang="en-US" altLang="en-US"/>
          </a:p>
        </p:txBody>
      </p:sp>
    </p:spTree>
    <p:extLst>
      <p:ext uri="{BB962C8B-B14F-4D97-AF65-F5344CB8AC3E}">
        <p14:creationId xmlns:p14="http://schemas.microsoft.com/office/powerpoint/2010/main" val="3337032388"/>
      </p:ext>
    </p:extLst>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p:cNvSpPr/>
          <p:nvPr/>
        </p:nvSpPr>
        <p:spPr>
          <a:xfrm>
            <a:off x="-3175" y="5051425"/>
            <a:ext cx="3575050" cy="1806575"/>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8" name="Freeform 7"/>
          <p:cNvSpPr/>
          <p:nvPr/>
        </p:nvSpPr>
        <p:spPr>
          <a:xfrm>
            <a:off x="-1588" y="5051425"/>
            <a:ext cx="9145588" cy="180657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 name="Title Placeholder 1"/>
          <p:cNvSpPr>
            <a:spLocks noGrp="1"/>
          </p:cNvSpPr>
          <p:nvPr>
            <p:ph type="title"/>
          </p:nvPr>
        </p:nvSpPr>
        <p:spPr>
          <a:xfrm>
            <a:off x="822325" y="365125"/>
            <a:ext cx="7521575" cy="5492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5125" name="Text Placeholder 2"/>
          <p:cNvSpPr>
            <a:spLocks noGrp="1"/>
          </p:cNvSpPr>
          <p:nvPr>
            <p:ph type="body" idx="1"/>
          </p:nvPr>
        </p:nvSpPr>
        <p:spPr bwMode="auto">
          <a:xfrm>
            <a:off x="822325" y="1100138"/>
            <a:ext cx="7521575" cy="357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rot="19140000">
            <a:off x="201613" y="5870575"/>
            <a:ext cx="2176462" cy="201613"/>
          </a:xfrm>
          <a:prstGeom prst="rect">
            <a:avLst/>
          </a:prstGeom>
        </p:spPr>
        <p:txBody>
          <a:bodyPr vert="horz" lIns="91440" tIns="45720" rIns="91440" bIns="45720" rtlCol="0" anchor="ctr"/>
          <a:lstStyle>
            <a:lvl1pPr algn="l">
              <a:defRPr sz="1200">
                <a:solidFill>
                  <a:srgbClr val="FFFFFF"/>
                </a:solidFill>
                <a:latin typeface="Comic Sans MS" pitchFamily="66" charset="0"/>
              </a:defRPr>
            </a:lvl1pPr>
          </a:lstStyle>
          <a:p>
            <a:pPr>
              <a:defRPr/>
            </a:pPr>
            <a:endParaRPr lang="en-US"/>
          </a:p>
        </p:txBody>
      </p:sp>
      <p:sp>
        <p:nvSpPr>
          <p:cNvPr id="5" name="Footer Placeholder 4"/>
          <p:cNvSpPr>
            <a:spLocks noGrp="1"/>
          </p:cNvSpPr>
          <p:nvPr>
            <p:ph type="ftr" sz="quarter" idx="3"/>
          </p:nvPr>
        </p:nvSpPr>
        <p:spPr>
          <a:xfrm>
            <a:off x="3517900" y="6284913"/>
            <a:ext cx="4724400" cy="274637"/>
          </a:xfrm>
          <a:prstGeom prst="rect">
            <a:avLst/>
          </a:prstGeom>
        </p:spPr>
        <p:txBody>
          <a:bodyPr vert="horz" lIns="91440" tIns="45720" rIns="91440" bIns="45720" rtlCol="0" anchor="ctr"/>
          <a:lstStyle>
            <a:lvl1pPr algn="r">
              <a:defRPr sz="1000" cap="all" spc="200" baseline="0">
                <a:solidFill>
                  <a:srgbClr val="FFFFFF"/>
                </a:solidFill>
                <a:latin typeface="Comic Sans MS" pitchFamily="66" charset="0"/>
              </a:defRPr>
            </a:lvl1pPr>
          </a:lstStyle>
          <a:p>
            <a:pPr>
              <a:defRPr/>
            </a:pPr>
            <a:endParaRPr lang="en-US"/>
          </a:p>
        </p:txBody>
      </p:sp>
      <p:sp>
        <p:nvSpPr>
          <p:cNvPr id="6" name="Slide Number Placeholder 5"/>
          <p:cNvSpPr>
            <a:spLocks noGrp="1"/>
          </p:cNvSpPr>
          <p:nvPr>
            <p:ph type="sldNum" sz="quarter" idx="4"/>
          </p:nvPr>
        </p:nvSpPr>
        <p:spPr>
          <a:xfrm>
            <a:off x="8401050" y="6170613"/>
            <a:ext cx="503238" cy="503237"/>
          </a:xfrm>
          <a:prstGeom prst="ellipse">
            <a:avLst/>
          </a:prstGeom>
          <a:ln w="19050">
            <a:solidFill>
              <a:srgbClr val="FFFFFF"/>
            </a:solidFill>
          </a:ln>
        </p:spPr>
        <p:txBody>
          <a:bodyPr vert="horz" wrap="square" lIns="9144" tIns="9144" rIns="9144" bIns="9144" numCol="1" anchor="ctr" anchorCtr="0" compatLnSpc="1">
            <a:prstTxWarp prst="textNoShape">
              <a:avLst/>
            </a:prstTxWarp>
            <a:normAutofit/>
          </a:bodyPr>
          <a:lstStyle>
            <a:lvl1pPr algn="ctr">
              <a:defRPr sz="1600">
                <a:solidFill>
                  <a:srgbClr val="FFFFFF"/>
                </a:solidFill>
                <a:latin typeface="Comic Sans MS" pitchFamily="66" charset="0"/>
              </a:defRPr>
            </a:lvl1pPr>
          </a:lstStyle>
          <a:p>
            <a:pPr>
              <a:defRPr/>
            </a:pPr>
            <a:fld id="{55588F2A-4072-44B5-9F60-69159FA65B46}" type="slidenum">
              <a:rPr lang="en-US" altLang="en-US"/>
              <a:pPr>
                <a:defRPr/>
              </a:pPr>
              <a:t>‹#›</a:t>
            </a:fld>
            <a:endParaRPr lang="en-US" altLang="en-US"/>
          </a:p>
        </p:txBody>
      </p:sp>
    </p:spTree>
    <p:extLst>
      <p:ext uri="{BB962C8B-B14F-4D97-AF65-F5344CB8AC3E}">
        <p14:creationId xmlns:p14="http://schemas.microsoft.com/office/powerpoint/2010/main" val="1138235963"/>
      </p:ext>
    </p:extLst>
  </p:cSld>
  <p:clrMap bg1="lt1" tx1="dk1" bg2="lt2" tx2="dk2" accent1="accent1" accent2="accent2" accent3="accent3" accent4="accent4" accent5="accent5" accent6="accent6" hlink="hlink" folHlink="folHlink"/>
  <p:sldLayoutIdLst>
    <p:sldLayoutId id="2147484280" r:id="rId1"/>
    <p:sldLayoutId id="2147484281" r:id="rId2"/>
    <p:sldLayoutId id="2147484282" r:id="rId3"/>
    <p:sldLayoutId id="2147484283" r:id="rId4"/>
    <p:sldLayoutId id="2147484284" r:id="rId5"/>
    <p:sldLayoutId id="2147484285" r:id="rId6"/>
    <p:sldLayoutId id="2147484286" r:id="rId7"/>
    <p:sldLayoutId id="2147484287" r:id="rId8"/>
    <p:sldLayoutId id="2147484288" r:id="rId9"/>
    <p:sldLayoutId id="2147484289" r:id="rId10"/>
    <p:sldLayoutId id="2147484290" r:id="rId11"/>
  </p:sldLayoutIdLst>
  <p:txStyles>
    <p:titleStyle>
      <a:lvl1pPr algn="l" rtl="0" eaLnBrk="0" fontAlgn="base" hangingPunct="0">
        <a:spcBef>
          <a:spcPct val="0"/>
        </a:spcBef>
        <a:spcAft>
          <a:spcPct val="0"/>
        </a:spcAft>
        <a:defRPr sz="2800" kern="1200" cap="all">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Franklin Gothic Medium" panose="020B0603020102020204" pitchFamily="34" charset="0"/>
        </a:defRPr>
      </a:lvl2pPr>
      <a:lvl3pPr algn="l" rtl="0" eaLnBrk="0" fontAlgn="base" hangingPunct="0">
        <a:spcBef>
          <a:spcPct val="0"/>
        </a:spcBef>
        <a:spcAft>
          <a:spcPct val="0"/>
        </a:spcAft>
        <a:defRPr sz="2800">
          <a:solidFill>
            <a:schemeClr val="tx1"/>
          </a:solidFill>
          <a:latin typeface="Franklin Gothic Medium" panose="020B0603020102020204" pitchFamily="34" charset="0"/>
        </a:defRPr>
      </a:lvl3pPr>
      <a:lvl4pPr algn="l" rtl="0" eaLnBrk="0" fontAlgn="base" hangingPunct="0">
        <a:spcBef>
          <a:spcPct val="0"/>
        </a:spcBef>
        <a:spcAft>
          <a:spcPct val="0"/>
        </a:spcAft>
        <a:defRPr sz="2800">
          <a:solidFill>
            <a:schemeClr val="tx1"/>
          </a:solidFill>
          <a:latin typeface="Franklin Gothic Medium" panose="020B0603020102020204" pitchFamily="34" charset="0"/>
        </a:defRPr>
      </a:lvl4pPr>
      <a:lvl5pPr algn="l" rtl="0" eaLnBrk="0" fontAlgn="base" hangingPunct="0">
        <a:spcBef>
          <a:spcPct val="0"/>
        </a:spcBef>
        <a:spcAft>
          <a:spcPct val="0"/>
        </a:spcAft>
        <a:defRPr sz="2800">
          <a:solidFill>
            <a:schemeClr val="tx1"/>
          </a:solidFill>
          <a:latin typeface="Franklin Gothic Medium" panose="020B0603020102020204" pitchFamily="34" charset="0"/>
        </a:defRPr>
      </a:lvl5pPr>
      <a:lvl6pPr marL="457200" algn="l" rtl="0" fontAlgn="base">
        <a:spcBef>
          <a:spcPct val="0"/>
        </a:spcBef>
        <a:spcAft>
          <a:spcPct val="0"/>
        </a:spcAft>
        <a:defRPr sz="2800">
          <a:solidFill>
            <a:schemeClr val="tx1"/>
          </a:solidFill>
          <a:latin typeface="Franklin Gothic Medium" panose="020B0603020102020204" pitchFamily="34" charset="0"/>
        </a:defRPr>
      </a:lvl6pPr>
      <a:lvl7pPr marL="914400" algn="l" rtl="0" fontAlgn="base">
        <a:spcBef>
          <a:spcPct val="0"/>
        </a:spcBef>
        <a:spcAft>
          <a:spcPct val="0"/>
        </a:spcAft>
        <a:defRPr sz="2800">
          <a:solidFill>
            <a:schemeClr val="tx1"/>
          </a:solidFill>
          <a:latin typeface="Franklin Gothic Medium" panose="020B0603020102020204" pitchFamily="34" charset="0"/>
        </a:defRPr>
      </a:lvl7pPr>
      <a:lvl8pPr marL="1371600" algn="l" rtl="0" fontAlgn="base">
        <a:spcBef>
          <a:spcPct val="0"/>
        </a:spcBef>
        <a:spcAft>
          <a:spcPct val="0"/>
        </a:spcAft>
        <a:defRPr sz="2800">
          <a:solidFill>
            <a:schemeClr val="tx1"/>
          </a:solidFill>
          <a:latin typeface="Franklin Gothic Medium" panose="020B0603020102020204" pitchFamily="34" charset="0"/>
        </a:defRPr>
      </a:lvl8pPr>
      <a:lvl9pPr marL="1828800" algn="l" rtl="0" fontAlgn="base">
        <a:spcBef>
          <a:spcPct val="0"/>
        </a:spcBef>
        <a:spcAft>
          <a:spcPct val="0"/>
        </a:spcAft>
        <a:defRPr sz="2800">
          <a:solidFill>
            <a:schemeClr val="tx1"/>
          </a:solidFill>
          <a:latin typeface="Franklin Gothic Medium" panose="020B0603020102020204" pitchFamily="34" charset="0"/>
        </a:defRPr>
      </a:lvl9pPr>
    </p:titleStyle>
    <p:bodyStyle>
      <a:lvl1pPr marL="342900" indent="-342900" algn="l" rtl="0" eaLnBrk="0" fontAlgn="base" hangingPunct="0">
        <a:spcBef>
          <a:spcPts val="800"/>
        </a:spcBef>
        <a:spcAft>
          <a:spcPct val="0"/>
        </a:spcAft>
        <a:buFont typeface="Arial" panose="020B0604020202020204" pitchFamily="34" charset="0"/>
        <a:defRPr sz="1600" b="1" kern="1200">
          <a:solidFill>
            <a:schemeClr val="tx1"/>
          </a:solidFill>
          <a:latin typeface="+mn-lt"/>
          <a:ea typeface="+mn-ea"/>
          <a:cs typeface="+mn-cs"/>
        </a:defRPr>
      </a:lvl1pPr>
      <a:lvl2pPr marL="173038" indent="-173038"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2pPr>
      <a:lvl3pPr marL="401638" indent="-163513"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3pPr>
      <a:lvl4pPr marL="630238" indent="-163513"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4pPr>
      <a:lvl5pPr marL="858838" indent="-173038" algn="l" rtl="0" eaLnBrk="0" fontAlgn="base" hangingPunct="0">
        <a:spcBef>
          <a:spcPts val="300"/>
        </a:spcBef>
        <a:spcAft>
          <a:spcPct val="0"/>
        </a:spcAft>
        <a:buClr>
          <a:schemeClr val="accent2"/>
        </a:buClr>
        <a:buFont typeface="Wingdings" panose="05000000000000000000"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5.xml"/></Relationships>
</file>

<file path=ppt/slides/_rels/slide10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5.xml"/></Relationships>
</file>

<file path=ppt/slides/_rels/slide10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slideLayout" Target="../slideLayouts/slideLayout25.xml"/></Relationships>
</file>

<file path=ppt/slides/_rels/slide113.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5.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6.xml"/></Relationships>
</file>

<file path=ppt/slides/_rels/slide15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5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2.xml"/></Relationships>
</file>

<file path=ppt/slides/_rels/slide15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2.xml"/></Relationships>
</file>

<file path=ppt/slides/_rels/slide1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2.xml"/></Relationships>
</file>

<file path=ppt/slides/_rels/slide15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2.xml"/></Relationships>
</file>

<file path=ppt/slides/_rels/slide15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6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2.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3.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4.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5.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6.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0.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5.xml"/></Relationships>
</file>

<file path=ppt/slides/_rels/slide17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4.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control" Target="../activeX/activeX13.xml"/><Relationship Id="rId1" Type="http://schemas.openxmlformats.org/officeDocument/2006/relationships/vmlDrawing" Target="../drawings/vmlDrawing29.vml"/><Relationship Id="rId4" Type="http://schemas.openxmlformats.org/officeDocument/2006/relationships/image" Target="../media/image59.wmf"/></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7.xml"/></Relationships>
</file>

<file path=ppt/slides/_rels/slide4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87.xml"/></Relationships>
</file>

<file path=ppt/slides/_rels/slide45.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92.xml"/></Relationships>
</file>

<file path=ppt/slides/_rels/slide46.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87.xml"/></Relationships>
</file>

<file path=ppt/slides/_rels/slide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2.xml"/></Relationships>
</file>

<file path=ppt/slides/_rels/slide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2.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3.vml"/><Relationship Id="rId4" Type="http://schemas.openxmlformats.org/officeDocument/2006/relationships/image" Target="../media/image18.wmf"/></Relationships>
</file>

<file path=ppt/slides/_rels/slide5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92.xml"/><Relationship Id="rId1" Type="http://schemas.openxmlformats.org/officeDocument/2006/relationships/vmlDrawing" Target="../drawings/vmlDrawing14.vml"/><Relationship Id="rId5" Type="http://schemas.openxmlformats.org/officeDocument/2006/relationships/image" Target="../media/image19.wmf"/><Relationship Id="rId4" Type="http://schemas.openxmlformats.org/officeDocument/2006/relationships/oleObject" Target="../embeddings/oleObject2.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4.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notesSlide" Target="../notesSlides/notesSlide36.xml"/><Relationship Id="rId7" Type="http://schemas.openxmlformats.org/officeDocument/2006/relationships/image" Target="../media/image21.wmf"/><Relationship Id="rId2" Type="http://schemas.openxmlformats.org/officeDocument/2006/relationships/slideLayout" Target="../slideLayouts/slideLayout103.xml"/><Relationship Id="rId1" Type="http://schemas.openxmlformats.org/officeDocument/2006/relationships/vmlDrawing" Target="../drawings/vmlDrawing15.vml"/><Relationship Id="rId6" Type="http://schemas.openxmlformats.org/officeDocument/2006/relationships/image" Target="../media/image20.wmf"/><Relationship Id="rId5" Type="http://schemas.openxmlformats.org/officeDocument/2006/relationships/oleObject" Target="../embeddings/oleObject3.bin"/><Relationship Id="rId4" Type="http://schemas.openxmlformats.org/officeDocument/2006/relationships/audio" Target="../media/audio1.wav"/></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7.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92.xml"/></Relationships>
</file>

<file path=ppt/slides/_rels/slide5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92.xml"/><Relationship Id="rId1" Type="http://schemas.openxmlformats.org/officeDocument/2006/relationships/vmlDrawing" Target="../drawings/vmlDrawing16.vml"/><Relationship Id="rId5" Type="http://schemas.openxmlformats.org/officeDocument/2006/relationships/image" Target="../media/image23.wmf"/><Relationship Id="rId4" Type="http://schemas.openxmlformats.org/officeDocument/2006/relationships/oleObject" Target="../embeddings/oleObject4.bin"/></Relationships>
</file>

<file path=ppt/slides/_rels/slide5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87.xml"/><Relationship Id="rId1" Type="http://schemas.openxmlformats.org/officeDocument/2006/relationships/vmlDrawing" Target="../drawings/vmlDrawing17.vml"/><Relationship Id="rId5" Type="http://schemas.openxmlformats.org/officeDocument/2006/relationships/image" Target="../media/image25.wmf"/><Relationship Id="rId4" Type="http://schemas.openxmlformats.org/officeDocument/2006/relationships/oleObject" Target="../embeddings/oleObject5.bin"/></Relationships>
</file>

<file path=ppt/slides/_rels/slide61.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87.xml"/><Relationship Id="rId1" Type="http://schemas.openxmlformats.org/officeDocument/2006/relationships/vmlDrawing" Target="../drawings/vmlDrawing18.vml"/><Relationship Id="rId5" Type="http://schemas.openxmlformats.org/officeDocument/2006/relationships/image" Target="../media/image26.wmf"/><Relationship Id="rId4" Type="http://schemas.openxmlformats.org/officeDocument/2006/relationships/oleObject" Target="../embeddings/oleObject6.bin"/></Relationships>
</file>

<file path=ppt/slides/_rels/slide62.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8.wmf"/><Relationship Id="rId2" Type="http://schemas.openxmlformats.org/officeDocument/2006/relationships/slideLayout" Target="../slideLayouts/slideLayout92.xml"/><Relationship Id="rId1" Type="http://schemas.openxmlformats.org/officeDocument/2006/relationships/vmlDrawing" Target="../drawings/vmlDrawing19.vml"/><Relationship Id="rId6" Type="http://schemas.openxmlformats.org/officeDocument/2006/relationships/oleObject" Target="../embeddings/oleObject8.bin"/><Relationship Id="rId5" Type="http://schemas.openxmlformats.org/officeDocument/2006/relationships/image" Target="../media/image27.wmf"/><Relationship Id="rId4" Type="http://schemas.openxmlformats.org/officeDocument/2006/relationships/oleObject" Target="../embeddings/oleObject7.bin"/></Relationships>
</file>

<file path=ppt/slides/_rels/slide63.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92.xml"/></Relationships>
</file>

<file path=ppt/slides/_rels/slide64.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8.wmf"/><Relationship Id="rId2" Type="http://schemas.openxmlformats.org/officeDocument/2006/relationships/slideLayout" Target="../slideLayouts/slideLayout92.xml"/><Relationship Id="rId1" Type="http://schemas.openxmlformats.org/officeDocument/2006/relationships/vmlDrawing" Target="../drawings/vmlDrawing20.vml"/><Relationship Id="rId6" Type="http://schemas.openxmlformats.org/officeDocument/2006/relationships/oleObject" Target="../embeddings/oleObject10.bin"/><Relationship Id="rId5" Type="http://schemas.openxmlformats.org/officeDocument/2006/relationships/image" Target="../media/image27.wmf"/><Relationship Id="rId4" Type="http://schemas.openxmlformats.org/officeDocument/2006/relationships/oleObject" Target="../embeddings/oleObject9.bin"/></Relationships>
</file>

<file path=ppt/slides/_rels/slide65.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30.wmf"/><Relationship Id="rId2" Type="http://schemas.openxmlformats.org/officeDocument/2006/relationships/slideLayout" Target="../slideLayouts/slideLayout92.xml"/><Relationship Id="rId1" Type="http://schemas.openxmlformats.org/officeDocument/2006/relationships/vmlDrawing" Target="../drawings/vmlDrawing21.vml"/><Relationship Id="rId6" Type="http://schemas.openxmlformats.org/officeDocument/2006/relationships/oleObject" Target="../embeddings/oleObject12.bin"/><Relationship Id="rId5" Type="http://schemas.openxmlformats.org/officeDocument/2006/relationships/image" Target="../media/image29.wmf"/><Relationship Id="rId4" Type="http://schemas.openxmlformats.org/officeDocument/2006/relationships/oleObject" Target="../embeddings/oleObject11.bin"/></Relationships>
</file>

<file path=ppt/slides/_rels/slide66.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32.wmf"/><Relationship Id="rId2" Type="http://schemas.openxmlformats.org/officeDocument/2006/relationships/slideLayout" Target="../slideLayouts/slideLayout92.xml"/><Relationship Id="rId1" Type="http://schemas.openxmlformats.org/officeDocument/2006/relationships/vmlDrawing" Target="../drawings/vmlDrawing22.vml"/><Relationship Id="rId6" Type="http://schemas.openxmlformats.org/officeDocument/2006/relationships/oleObject" Target="../embeddings/oleObject14.bin"/><Relationship Id="rId5" Type="http://schemas.openxmlformats.org/officeDocument/2006/relationships/image" Target="../media/image31.wmf"/><Relationship Id="rId4" Type="http://schemas.openxmlformats.org/officeDocument/2006/relationships/oleObject" Target="../embeddings/oleObject13.bin"/></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8.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92.xml"/></Relationships>
</file>

<file path=ppt/slides/_rels/slide69.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87.xml"/><Relationship Id="rId1" Type="http://schemas.openxmlformats.org/officeDocument/2006/relationships/vmlDrawing" Target="../drawings/vmlDrawing23.vml"/><Relationship Id="rId5" Type="http://schemas.openxmlformats.org/officeDocument/2006/relationships/image" Target="../media/image33.wmf"/><Relationship Id="rId4" Type="http://schemas.openxmlformats.org/officeDocument/2006/relationships/oleObject" Target="../embeddings/oleObject15.bin"/></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2.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92.xml"/><Relationship Id="rId1" Type="http://schemas.openxmlformats.org/officeDocument/2006/relationships/vmlDrawing" Target="../drawings/vmlDrawing24.vml"/><Relationship Id="rId5" Type="http://schemas.openxmlformats.org/officeDocument/2006/relationships/image" Target="../media/image34.wmf"/><Relationship Id="rId4" Type="http://schemas.openxmlformats.org/officeDocument/2006/relationships/oleObject" Target="../embeddings/oleObject16.bin"/></Relationships>
</file>

<file path=ppt/slides/_rels/slide7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92.xml"/><Relationship Id="rId1" Type="http://schemas.openxmlformats.org/officeDocument/2006/relationships/vmlDrawing" Target="../drawings/vmlDrawing25.vml"/><Relationship Id="rId5" Type="http://schemas.openxmlformats.org/officeDocument/2006/relationships/image" Target="../media/image34.wmf"/><Relationship Id="rId4" Type="http://schemas.openxmlformats.org/officeDocument/2006/relationships/oleObject" Target="../embeddings/oleObject17.bin"/></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slideLayout" Target="../slideLayouts/slideLayout92.xml"/><Relationship Id="rId1" Type="http://schemas.openxmlformats.org/officeDocument/2006/relationships/vmlDrawing" Target="../drawings/vmlDrawing26.vml"/><Relationship Id="rId5" Type="http://schemas.openxmlformats.org/officeDocument/2006/relationships/image" Target="../media/image34.wmf"/><Relationship Id="rId4" Type="http://schemas.openxmlformats.org/officeDocument/2006/relationships/oleObject" Target="../embeddings/oleObject18.bin"/></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77.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36.wmf"/><Relationship Id="rId2" Type="http://schemas.openxmlformats.org/officeDocument/2006/relationships/slideLayout" Target="../slideLayouts/slideLayout92.xml"/><Relationship Id="rId1" Type="http://schemas.openxmlformats.org/officeDocument/2006/relationships/vmlDrawing" Target="../drawings/vmlDrawing27.vml"/><Relationship Id="rId6" Type="http://schemas.openxmlformats.org/officeDocument/2006/relationships/oleObject" Target="../embeddings/oleObject20.bin"/><Relationship Id="rId5" Type="http://schemas.openxmlformats.org/officeDocument/2006/relationships/image" Target="../media/image35.wmf"/><Relationship Id="rId4" Type="http://schemas.openxmlformats.org/officeDocument/2006/relationships/oleObject" Target="../embeddings/oleObject19.bin"/></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5.xml"/><Relationship Id="rId1" Type="http://schemas.openxmlformats.org/officeDocument/2006/relationships/vmlDrawing" Target="../drawings/vmlDrawing28.vml"/><Relationship Id="rId4" Type="http://schemas.openxmlformats.org/officeDocument/2006/relationships/image" Target="../media/image37.w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8.jpeg"/><Relationship Id="rId1" Type="http://schemas.openxmlformats.org/officeDocument/2006/relationships/slideLayout" Target="../slideLayouts/slideLayout25.xml"/><Relationship Id="rId4" Type="http://schemas.openxmlformats.org/officeDocument/2006/relationships/image" Target="../media/image40.emf"/></Relationships>
</file>

<file path=ppt/slides/_rels/slide8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WordArt 10"/>
          <p:cNvSpPr>
            <a:spLocks noChangeArrowheads="1" noChangeShapeType="1" noTextEdit="1"/>
          </p:cNvSpPr>
          <p:nvPr/>
        </p:nvSpPr>
        <p:spPr bwMode="auto">
          <a:xfrm>
            <a:off x="609600" y="609600"/>
            <a:ext cx="7848600" cy="2514600"/>
          </a:xfrm>
          <a:prstGeom prst="rect">
            <a:avLst/>
          </a:prstGeom>
        </p:spPr>
        <p:txBody>
          <a:bodyPr wrap="none" fromWordArt="1">
            <a:prstTxWarp prst="textDoubleWave1">
              <a:avLst>
                <a:gd name="adj1" fmla="val 6500"/>
                <a:gd name="adj2" fmla="val 222"/>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sz="6000" b="0" i="0" u="none" strike="noStrike" kern="10" cap="none" spc="-600" normalizeH="0" baseline="0" noProof="0" dirty="0">
                <a:ln w="12700">
                  <a:solidFill>
                    <a:srgbClr val="000099"/>
                  </a:solidFill>
                  <a:round/>
                  <a:headEnd/>
                  <a:tailEnd/>
                </a:ln>
                <a:solidFill>
                  <a:srgbClr val="00FF00"/>
                </a:solidFill>
                <a:effectLst>
                  <a:outerShdw dist="125724" dir="18900000" algn="ctr" rotWithShape="0">
                    <a:srgbClr val="000099"/>
                  </a:outerShdw>
                </a:effectLst>
                <a:uLnTx/>
                <a:uFillTx/>
                <a:latin typeface="Impact" panose="020B0806030902050204" pitchFamily="34" charset="0"/>
                <a:ea typeface="+mn-ea"/>
                <a:cs typeface="+mn-cs"/>
              </a:rPr>
              <a:t>WELCOME</a:t>
            </a:r>
          </a:p>
        </p:txBody>
      </p:sp>
      <p:sp>
        <p:nvSpPr>
          <p:cNvPr id="2" name="TextBox 1"/>
          <p:cNvSpPr txBox="1"/>
          <p:nvPr/>
        </p:nvSpPr>
        <p:spPr>
          <a:xfrm>
            <a:off x="762000" y="3657600"/>
            <a:ext cx="7848600" cy="2862322"/>
          </a:xfrm>
          <a:prstGeom prst="rect">
            <a:avLst/>
          </a:prstGeom>
          <a:solidFill>
            <a:srgbClr val="FFFF00"/>
          </a:solidFill>
        </p:spPr>
        <p:txBody>
          <a:bodyPr wrap="square" rtlCol="0">
            <a:spAutoFit/>
          </a:bodyPr>
          <a:lstStyle/>
          <a:p>
            <a:pPr algn="ctr"/>
            <a:r>
              <a:rPr lang="en-PH" sz="2000" b="1" dirty="0" smtClean="0">
                <a:solidFill>
                  <a:srgbClr val="002060"/>
                </a:solidFill>
              </a:rPr>
              <a:t>PHILIPPINE ASSOCIATION OF LOCAL GOVERNMENT ACCOUNTANTS, INC (</a:t>
            </a:r>
            <a:r>
              <a:rPr lang="en-PH" sz="2000" b="1" dirty="0" err="1" smtClean="0">
                <a:solidFill>
                  <a:srgbClr val="002060"/>
                </a:solidFill>
              </a:rPr>
              <a:t>PhALGA</a:t>
            </a:r>
            <a:r>
              <a:rPr lang="en-PH" sz="2000" b="1" dirty="0" smtClean="0">
                <a:solidFill>
                  <a:srgbClr val="002060"/>
                </a:solidFill>
              </a:rPr>
              <a:t>)</a:t>
            </a:r>
          </a:p>
          <a:p>
            <a:pPr algn="ctr"/>
            <a:endParaRPr lang="en-PH" sz="2000" b="1" dirty="0" smtClean="0">
              <a:solidFill>
                <a:srgbClr val="002060"/>
              </a:solidFill>
            </a:endParaRPr>
          </a:p>
          <a:p>
            <a:pPr algn="ctr"/>
            <a:r>
              <a:rPr lang="en-PH" sz="2000" b="1" dirty="0" smtClean="0">
                <a:solidFill>
                  <a:srgbClr val="002060"/>
                </a:solidFill>
              </a:rPr>
              <a:t>TECHNICAL SESSION</a:t>
            </a:r>
          </a:p>
          <a:p>
            <a:pPr algn="ctr"/>
            <a:r>
              <a:rPr lang="en-PH" sz="2000" b="1" dirty="0" smtClean="0">
                <a:solidFill>
                  <a:srgbClr val="002060"/>
                </a:solidFill>
              </a:rPr>
              <a:t>“COA UPDATES”</a:t>
            </a:r>
          </a:p>
          <a:p>
            <a:pPr algn="ctr"/>
            <a:endParaRPr lang="en-PH" sz="2000" b="1" dirty="0">
              <a:solidFill>
                <a:srgbClr val="002060"/>
              </a:solidFill>
            </a:endParaRPr>
          </a:p>
          <a:p>
            <a:pPr algn="ctr"/>
            <a:r>
              <a:rPr lang="en-PH" sz="2000" b="1" dirty="0" smtClean="0">
                <a:solidFill>
                  <a:srgbClr val="002060"/>
                </a:solidFill>
              </a:rPr>
              <a:t>APRIL 28, 2022 (THURSDAY)</a:t>
            </a:r>
          </a:p>
          <a:p>
            <a:pPr algn="ctr"/>
            <a:r>
              <a:rPr lang="en-PH" sz="2000" b="1" dirty="0" smtClean="0">
                <a:solidFill>
                  <a:srgbClr val="002060"/>
                </a:solidFill>
              </a:rPr>
              <a:t>ISABELA CONVENTION CENTER, CAUAYAN CITY, ISABELA</a:t>
            </a:r>
            <a:endParaRPr lang="en-PH" sz="2000" b="1" dirty="0">
              <a:solidFill>
                <a:srgbClr val="002060"/>
              </a:solidFill>
            </a:endParaRPr>
          </a:p>
        </p:txBody>
      </p:sp>
    </p:spTree>
    <p:extLst>
      <p:ext uri="{BB962C8B-B14F-4D97-AF65-F5344CB8AC3E}">
        <p14:creationId xmlns:p14="http://schemas.microsoft.com/office/powerpoint/2010/main" val="31307935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371600" y="228600"/>
            <a:ext cx="7086600" cy="519112"/>
          </a:xfrm>
        </p:spPr>
        <p:txBody>
          <a:bodyPr/>
          <a:lstStyle/>
          <a:p>
            <a:pPr eaLnBrk="1" hangingPunct="1"/>
            <a:r>
              <a:rPr lang="en-US" sz="4000" b="1" dirty="0" smtClean="0"/>
              <a:t>General Guidelines</a:t>
            </a:r>
            <a:endParaRPr lang="en-US" sz="4000" dirty="0" smtClean="0"/>
          </a:p>
        </p:txBody>
      </p:sp>
      <p:sp>
        <p:nvSpPr>
          <p:cNvPr id="773123" name="Rectangle 3"/>
          <p:cNvSpPr>
            <a:spLocks noGrp="1" noChangeArrowheads="1"/>
          </p:cNvSpPr>
          <p:nvPr>
            <p:ph idx="1"/>
          </p:nvPr>
        </p:nvSpPr>
        <p:spPr>
          <a:xfrm>
            <a:off x="228600" y="990600"/>
            <a:ext cx="8686800" cy="5638800"/>
          </a:xfrm>
        </p:spPr>
        <p:txBody>
          <a:bodyPr/>
          <a:lstStyle/>
          <a:p>
            <a:r>
              <a:rPr lang="en-US" sz="2400" dirty="0" smtClean="0"/>
              <a:t>The codes for PPE sub-major account groups and GL accounts shall correspond to those provided in the Revised Chart of Accounts (RCA) prescribed under the Accounting Manuals</a:t>
            </a:r>
          </a:p>
          <a:p>
            <a:pPr marL="292100" lvl="1" indent="-292100">
              <a:lnSpc>
                <a:spcPct val="85000"/>
              </a:lnSpc>
            </a:pPr>
            <a:r>
              <a:rPr lang="en-US" sz="2400" dirty="0" smtClean="0"/>
              <a:t>Additional digits may be added for serial number and location/ office, as necessary. </a:t>
            </a:r>
          </a:p>
          <a:p>
            <a:pPr marL="292100" lvl="1" indent="-292100">
              <a:lnSpc>
                <a:spcPct val="85000"/>
              </a:lnSpc>
            </a:pPr>
            <a:r>
              <a:rPr lang="en-US" sz="2400" dirty="0" smtClean="0"/>
              <a:t>For easy identification, the Property Number (PN) shall be prominently shown in the property sticker, in addition to the following vital information on the PPE item:</a:t>
            </a:r>
            <a:r>
              <a:rPr lang="en-US" sz="2800" dirty="0" smtClean="0"/>
              <a:t>       </a:t>
            </a:r>
            <a:endParaRPr lang="en-US" sz="2000" dirty="0" smtClean="0"/>
          </a:p>
          <a:p>
            <a:pPr marL="393700" lvl="2" indent="352425">
              <a:lnSpc>
                <a:spcPct val="55000"/>
              </a:lnSpc>
            </a:pPr>
            <a:r>
              <a:rPr lang="en-US" sz="2000" dirty="0" smtClean="0"/>
              <a:t>Description of the property </a:t>
            </a:r>
            <a:endParaRPr lang="en-US" sz="1600" dirty="0" smtClean="0"/>
          </a:p>
          <a:p>
            <a:pPr marL="393700" lvl="2" indent="352425">
              <a:lnSpc>
                <a:spcPct val="55000"/>
              </a:lnSpc>
            </a:pPr>
            <a:r>
              <a:rPr lang="en-US" sz="2000" dirty="0" smtClean="0"/>
              <a:t>Model Number</a:t>
            </a:r>
            <a:endParaRPr lang="en-US" sz="1600" dirty="0" smtClean="0"/>
          </a:p>
          <a:p>
            <a:pPr marL="393700" lvl="0" indent="352425">
              <a:lnSpc>
                <a:spcPct val="55000"/>
              </a:lnSpc>
            </a:pPr>
            <a:r>
              <a:rPr lang="en-US" sz="2000" dirty="0" smtClean="0"/>
              <a:t>Serial Number</a:t>
            </a:r>
            <a:endParaRPr lang="en-US" sz="1600" dirty="0" smtClean="0"/>
          </a:p>
          <a:p>
            <a:pPr marL="393700" lvl="0" indent="352425">
              <a:lnSpc>
                <a:spcPct val="55000"/>
              </a:lnSpc>
            </a:pPr>
            <a:r>
              <a:rPr lang="en-US" sz="2000" dirty="0" smtClean="0"/>
              <a:t>Acquisition Date/Cost</a:t>
            </a:r>
            <a:endParaRPr lang="en-US" sz="1600" dirty="0" smtClean="0"/>
          </a:p>
          <a:p>
            <a:pPr marL="393700" lvl="0" indent="352425">
              <a:lnSpc>
                <a:spcPct val="55000"/>
              </a:lnSpc>
            </a:pPr>
            <a:r>
              <a:rPr lang="en-US" sz="2000" dirty="0" smtClean="0"/>
              <a:t>Person Accountable</a:t>
            </a:r>
            <a:endParaRPr lang="en-US" sz="1600" dirty="0" smtClean="0"/>
          </a:p>
          <a:p>
            <a:pPr marL="393700" lvl="0" indent="352425">
              <a:lnSpc>
                <a:spcPct val="55000"/>
              </a:lnSpc>
            </a:pPr>
            <a:r>
              <a:rPr lang="en-US" sz="2000" dirty="0" smtClean="0"/>
              <a:t>Space for the validation/signature of Inventory Committee</a:t>
            </a:r>
            <a:endParaRPr lang="en-US" sz="1600" dirty="0" smtClean="0"/>
          </a:p>
          <a:p>
            <a:endParaRPr lang="en-US" sz="2400" dirty="0" smtClean="0"/>
          </a:p>
          <a:p>
            <a:endParaRPr lang="en-US" sz="2400" dirty="0" smtClean="0"/>
          </a:p>
        </p:txBody>
      </p:sp>
      <p:sp>
        <p:nvSpPr>
          <p:cNvPr id="11" name="Rectangle 10"/>
          <p:cNvSpPr/>
          <p:nvPr/>
        </p:nvSpPr>
        <p:spPr>
          <a:xfrm>
            <a:off x="304800" y="4648200"/>
            <a:ext cx="8839200" cy="646331"/>
          </a:xfrm>
          <a:prstGeom prst="rect">
            <a:avLst/>
          </a:prstGeom>
        </p:spPr>
        <p:txBody>
          <a:bodyPr wrap="square">
            <a:spAutoFit/>
          </a:bodyPr>
          <a:lstStyle/>
          <a:p>
            <a:endParaRPr lang="en-US" dirty="0" smtClean="0">
              <a:latin typeface="Arial" charset="0"/>
            </a:endParaRPr>
          </a:p>
          <a:p>
            <a:r>
              <a:rPr lang="en-US" dirty="0" smtClean="0">
                <a:latin typeface="Arial"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73123">
                                            <p:txEl>
                                              <p:pRg st="0" end="0"/>
                                            </p:txEl>
                                          </p:spTgt>
                                        </p:tgtEl>
                                        <p:attrNameLst>
                                          <p:attrName>style.visibility</p:attrName>
                                        </p:attrNameLst>
                                      </p:cBhvr>
                                      <p:to>
                                        <p:strVal val="visible"/>
                                      </p:to>
                                    </p:set>
                                    <p:anim calcmode="discrete" valueType="clr">
                                      <p:cBhvr override="childStyle">
                                        <p:cTn id="7" dur="80"/>
                                        <p:tgtEl>
                                          <p:spTgt spid="773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731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7312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73123">
                                            <p:txEl>
                                              <p:pRg st="1" end="1"/>
                                            </p:txEl>
                                          </p:spTgt>
                                        </p:tgtEl>
                                        <p:attrNameLst>
                                          <p:attrName>style.visibility</p:attrName>
                                        </p:attrNameLst>
                                      </p:cBhvr>
                                      <p:to>
                                        <p:strVal val="visible"/>
                                      </p:to>
                                    </p:set>
                                    <p:anim calcmode="discrete" valueType="clr">
                                      <p:cBhvr override="childStyle">
                                        <p:cTn id="14" dur="80"/>
                                        <p:tgtEl>
                                          <p:spTgt spid="773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7312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77312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773123">
                                            <p:txEl>
                                              <p:pRg st="2" end="2"/>
                                            </p:txEl>
                                          </p:spTgt>
                                        </p:tgtEl>
                                        <p:attrNameLst>
                                          <p:attrName>style.visibility</p:attrName>
                                        </p:attrNameLst>
                                      </p:cBhvr>
                                      <p:to>
                                        <p:strVal val="visible"/>
                                      </p:to>
                                    </p:set>
                                    <p:anim calcmode="discrete" valueType="clr">
                                      <p:cBhvr override="childStyle">
                                        <p:cTn id="21" dur="80"/>
                                        <p:tgtEl>
                                          <p:spTgt spid="77312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7312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77312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773123">
                                            <p:txEl>
                                              <p:pRg st="3" end="3"/>
                                            </p:txEl>
                                          </p:spTgt>
                                        </p:tgtEl>
                                        <p:attrNameLst>
                                          <p:attrName>style.visibility</p:attrName>
                                        </p:attrNameLst>
                                      </p:cBhvr>
                                      <p:to>
                                        <p:strVal val="visible"/>
                                      </p:to>
                                    </p:set>
                                    <p:anim calcmode="discrete" valueType="clr">
                                      <p:cBhvr override="childStyle">
                                        <p:cTn id="28" dur="80"/>
                                        <p:tgtEl>
                                          <p:spTgt spid="77312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7312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77312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773123">
                                            <p:txEl>
                                              <p:pRg st="4" end="4"/>
                                            </p:txEl>
                                          </p:spTgt>
                                        </p:tgtEl>
                                        <p:attrNameLst>
                                          <p:attrName>style.visibility</p:attrName>
                                        </p:attrNameLst>
                                      </p:cBhvr>
                                      <p:to>
                                        <p:strVal val="visible"/>
                                      </p:to>
                                    </p:set>
                                    <p:anim calcmode="discrete" valueType="clr">
                                      <p:cBhvr override="childStyle">
                                        <p:cTn id="35" dur="80"/>
                                        <p:tgtEl>
                                          <p:spTgt spid="77312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7312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77312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773123">
                                            <p:txEl>
                                              <p:pRg st="5" end="5"/>
                                            </p:txEl>
                                          </p:spTgt>
                                        </p:tgtEl>
                                        <p:attrNameLst>
                                          <p:attrName>style.visibility</p:attrName>
                                        </p:attrNameLst>
                                      </p:cBhvr>
                                      <p:to>
                                        <p:strVal val="visible"/>
                                      </p:to>
                                    </p:set>
                                    <p:anim calcmode="discrete" valueType="clr">
                                      <p:cBhvr override="childStyle">
                                        <p:cTn id="42" dur="80"/>
                                        <p:tgtEl>
                                          <p:spTgt spid="77312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7312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77312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773123">
                                            <p:txEl>
                                              <p:pRg st="6" end="6"/>
                                            </p:txEl>
                                          </p:spTgt>
                                        </p:tgtEl>
                                        <p:attrNameLst>
                                          <p:attrName>style.visibility</p:attrName>
                                        </p:attrNameLst>
                                      </p:cBhvr>
                                      <p:to>
                                        <p:strVal val="visible"/>
                                      </p:to>
                                    </p:set>
                                    <p:anim calcmode="discrete" valueType="clr">
                                      <p:cBhvr override="childStyle">
                                        <p:cTn id="49" dur="80"/>
                                        <p:tgtEl>
                                          <p:spTgt spid="77312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7312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773123">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773123">
                                            <p:txEl>
                                              <p:pRg st="7" end="7"/>
                                            </p:txEl>
                                          </p:spTgt>
                                        </p:tgtEl>
                                        <p:attrNameLst>
                                          <p:attrName>style.visibility</p:attrName>
                                        </p:attrNameLst>
                                      </p:cBhvr>
                                      <p:to>
                                        <p:strVal val="visible"/>
                                      </p:to>
                                    </p:set>
                                    <p:anim calcmode="discrete" valueType="clr">
                                      <p:cBhvr override="childStyle">
                                        <p:cTn id="56" dur="80"/>
                                        <p:tgtEl>
                                          <p:spTgt spid="77312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773123">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773123">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773123">
                                            <p:txEl>
                                              <p:pRg st="8" end="8"/>
                                            </p:txEl>
                                          </p:spTgt>
                                        </p:tgtEl>
                                        <p:attrNameLst>
                                          <p:attrName>style.visibility</p:attrName>
                                        </p:attrNameLst>
                                      </p:cBhvr>
                                      <p:to>
                                        <p:strVal val="visible"/>
                                      </p:to>
                                    </p:set>
                                    <p:anim calcmode="discrete" valueType="clr">
                                      <p:cBhvr override="childStyle">
                                        <p:cTn id="63" dur="80"/>
                                        <p:tgtEl>
                                          <p:spTgt spid="77312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773123">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773123">
                                            <p:txEl>
                                              <p:pRg st="8" end="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229600" cy="3733800"/>
          </a:xfrm>
          <a:prstGeom prst="rect">
            <a:avLst/>
          </a:prstGeom>
          <a:solidFill>
            <a:srgbClr val="CCECFF"/>
          </a:solidFill>
          <a:ln>
            <a:noFill/>
          </a:ln>
          <a:effectLst/>
          <a:extLst/>
        </p:spPr>
        <p:txBody>
          <a:bodyPr/>
          <a:lstStyle/>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Toyota </a:t>
            </a:r>
            <a:r>
              <a:rPr kumimoji="0" lang="en-US" sz="2400" b="1" i="0" u="none" strike="noStrike" kern="1200" cap="none" spc="0" normalizeH="0" baseline="0" noProof="0" dirty="0" err="1" smtClean="0">
                <a:ln>
                  <a:noFill/>
                </a:ln>
                <a:solidFill>
                  <a:srgbClr val="002742"/>
                </a:solidFill>
                <a:effectLst/>
                <a:uLnTx/>
                <a:uFillTx/>
                <a:latin typeface="Times New Roman" pitchFamily="18" charset="0"/>
                <a:ea typeface="宋体" panose="02010600030101010101" pitchFamily="2" charset="-122"/>
                <a:cs typeface="+mn-cs"/>
              </a:rPr>
              <a:t>Vios</a:t>
            </a:r>
            <a:endPar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M</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a:t>
            </a:r>
            <a:endPar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1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2019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2</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2020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3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2021</a:t>
            </a: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EUL = 7 years</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ERUL = 7 years – 3years = 4 years</a:t>
            </a:r>
            <a:endParaRPr kumimoji="0" lang="en-US" sz="2400" b="1" i="0" u="sng"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cxnSp>
        <p:nvCxnSpPr>
          <p:cNvPr id="3" name="Straight Connector 2"/>
          <p:cNvCxnSpPr/>
          <p:nvPr/>
        </p:nvCxnSpPr>
        <p:spPr bwMode="auto">
          <a:xfrm>
            <a:off x="2895600" y="2819400"/>
            <a:ext cx="3733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 name="Straight Arrow Connector 4"/>
          <p:cNvCxnSpPr/>
          <p:nvPr/>
        </p:nvCxnSpPr>
        <p:spPr bwMode="auto">
          <a:xfrm>
            <a:off x="2895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 name="Straight Arrow Connector 6"/>
          <p:cNvCxnSpPr/>
          <p:nvPr/>
        </p:nvCxnSpPr>
        <p:spPr bwMode="auto">
          <a:xfrm>
            <a:off x="4038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a:off x="53340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66294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 name="Straight Connector 7"/>
          <p:cNvCxnSpPr/>
          <p:nvPr/>
        </p:nvCxnSpPr>
        <p:spPr bwMode="auto">
          <a:xfrm>
            <a:off x="609600" y="1524000"/>
            <a:ext cx="7543800" cy="4495800"/>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2" name="Straight Connector 11"/>
          <p:cNvCxnSpPr/>
          <p:nvPr/>
        </p:nvCxnSpPr>
        <p:spPr bwMode="auto">
          <a:xfrm flipV="1">
            <a:off x="762000" y="1371600"/>
            <a:ext cx="6629400" cy="4572000"/>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TextBox 12"/>
          <p:cNvSpPr txBox="1"/>
          <p:nvPr/>
        </p:nvSpPr>
        <p:spPr>
          <a:xfrm>
            <a:off x="2057400" y="5943600"/>
            <a:ext cx="4648200"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0" i="0" u="sng"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Straight Line Calendar Age</a:t>
            </a:r>
            <a:endParaRPr kumimoji="0" lang="en-US" sz="2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374607122"/>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153400" cy="4419600"/>
          </a:xfrm>
          <a:prstGeom prst="rect">
            <a:avLst/>
          </a:prstGeom>
          <a:solidFill>
            <a:srgbClr val="CCECFF"/>
          </a:solidFill>
          <a:ln>
            <a:noFill/>
          </a:ln>
          <a:effectLst/>
          <a:extLst/>
        </p:spPr>
        <p:txBody>
          <a:bodyPr/>
          <a:lstStyle/>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sng"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4000" b="0" i="0" u="sng" strike="noStrike" kern="1200" cap="none" spc="0" normalizeH="0" baseline="0" noProof="0" dirty="0" smtClean="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rPr>
              <a:t>Effective Remaining Useful Life (ERUL)</a:t>
            </a: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0" i="0" u="none" strike="noStrike" kern="1200" cap="none" spc="0" normalizeH="0" baseline="0" noProof="0" dirty="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4000" b="0" i="0" u="none" strike="noStrike" kern="1200" cap="none" spc="0" normalizeH="0" baseline="0" noProof="0" dirty="0" smtClean="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rPr>
              <a:t>Depends on your</a:t>
            </a: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0" i="0" u="none" strike="noStrike" kern="1200" cap="none" spc="0" normalizeH="0" baseline="0" noProof="0" dirty="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4800" b="0" i="0" u="sng" strike="noStrike" kern="1200" cap="none" spc="0" normalizeH="0" baseline="0" noProof="0" dirty="0" smtClean="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rPr>
              <a:t>SEASONED EYE</a:t>
            </a:r>
            <a:endParaRPr kumimoji="0" lang="en-US" sz="4800" b="0" i="0" u="sng" strike="noStrike" kern="1200" cap="none" spc="0" normalizeH="0" baseline="0" noProof="0" dirty="0">
              <a:ln>
                <a:noFill/>
              </a:ln>
              <a:solidFill>
                <a:srgbClr val="002742"/>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218308892"/>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494731" y="1752600"/>
            <a:ext cx="8229600" cy="3733800"/>
          </a:xfrm>
          <a:prstGeom prst="rect">
            <a:avLst/>
          </a:prstGeom>
          <a:solidFill>
            <a:srgbClr val="CCECFF"/>
          </a:solidFill>
          <a:ln>
            <a:noFill/>
          </a:ln>
          <a:effectLst/>
          <a:extLst/>
        </p:spPr>
        <p:txBody>
          <a:bodyPr/>
          <a:lstStyle/>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Toyota</a:t>
            </a: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err="1" smtClean="0">
                <a:ln>
                  <a:noFill/>
                </a:ln>
                <a:solidFill>
                  <a:srgbClr val="002742"/>
                </a:solidFill>
                <a:effectLst/>
                <a:uLnTx/>
                <a:uFillTx/>
                <a:latin typeface="Times New Roman" pitchFamily="18" charset="0"/>
                <a:ea typeface="宋体" panose="02010600030101010101" pitchFamily="2" charset="-122"/>
                <a:cs typeface="+mn-cs"/>
              </a:rPr>
              <a:t>Vios</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a:t>
            </a:r>
            <a:endPar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2018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1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2019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2</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2020   </a:t>
            </a:r>
            <a:r>
              <a:rPr kumimoji="0" lang="en-US" sz="2400" b="1"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3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2021</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0"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EUL = 7 years</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0"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ERUL &gt;&gt;&gt; can be  6 or 5 or 4 or 3 or 2 or 1 year/s</a:t>
            </a:r>
            <a:endParaRPr kumimoji="0" lang="en-US" sz="2400" b="1" i="0" u="sng"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cxnSp>
        <p:nvCxnSpPr>
          <p:cNvPr id="3" name="Straight Connector 2"/>
          <p:cNvCxnSpPr/>
          <p:nvPr/>
        </p:nvCxnSpPr>
        <p:spPr bwMode="auto">
          <a:xfrm>
            <a:off x="2895600" y="2819400"/>
            <a:ext cx="3733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 name="Straight Arrow Connector 4"/>
          <p:cNvCxnSpPr/>
          <p:nvPr/>
        </p:nvCxnSpPr>
        <p:spPr bwMode="auto">
          <a:xfrm>
            <a:off x="2895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 name="Straight Arrow Connector 6"/>
          <p:cNvCxnSpPr/>
          <p:nvPr/>
        </p:nvCxnSpPr>
        <p:spPr bwMode="auto">
          <a:xfrm>
            <a:off x="4038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a:off x="53340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66294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TextBox 12"/>
          <p:cNvSpPr txBox="1"/>
          <p:nvPr/>
        </p:nvSpPr>
        <p:spPr>
          <a:xfrm>
            <a:off x="1295400" y="5953780"/>
            <a:ext cx="6477000"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0" i="0" u="sng"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SEASONED EYE &gt;&gt;&gt;&gt;  Effective Age</a:t>
            </a:r>
            <a:endParaRPr kumimoji="0" lang="en-US" sz="2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cxnSp>
        <p:nvCxnSpPr>
          <p:cNvPr id="10" name="Straight Connector 9"/>
          <p:cNvCxnSpPr/>
          <p:nvPr/>
        </p:nvCxnSpPr>
        <p:spPr bwMode="auto">
          <a:xfrm flipV="1">
            <a:off x="2743200" y="2590800"/>
            <a:ext cx="4038600" cy="1371600"/>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4" name="Straight Connector 13"/>
          <p:cNvCxnSpPr/>
          <p:nvPr/>
        </p:nvCxnSpPr>
        <p:spPr bwMode="auto">
          <a:xfrm>
            <a:off x="2743200" y="2590800"/>
            <a:ext cx="4038600" cy="1371600"/>
          </a:xfrm>
          <a:prstGeom prst="line">
            <a:avLst/>
          </a:prstGeom>
          <a:ln>
            <a:solidFill>
              <a:srgbClr val="FF0000"/>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617624769"/>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4"/>
          <p:cNvSpPr>
            <a:spLocks noChangeArrowheads="1"/>
          </p:cNvSpPr>
          <p:nvPr/>
        </p:nvSpPr>
        <p:spPr bwMode="auto">
          <a:xfrm>
            <a:off x="381000" y="0"/>
            <a:ext cx="6019800"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ON APPRAISAL OF GOVERNMENT PROPERTIES</a:t>
            </a:r>
            <a:endPar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
        <p:nvSpPr>
          <p:cNvPr id="261123" name="Rectangle 5"/>
          <p:cNvSpPr>
            <a:spLocks noChangeArrowheads="1"/>
          </p:cNvSpPr>
          <p:nvPr/>
        </p:nvSpPr>
        <p:spPr bwMode="auto">
          <a:xfrm>
            <a:off x="609600" y="914400"/>
            <a:ext cx="80010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property is still operational/functional or can be repaired:</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Acquisition Cost  is available</a:t>
            </a:r>
          </a:p>
          <a:p>
            <a:pPr marL="742950" marR="0" lvl="1" indent="-285750" algn="l" defTabSz="914400" rtl="0" eaLnBrk="1" fontAlgn="base" latinLnBrk="0" hangingPunct="1">
              <a:lnSpc>
                <a:spcPct val="8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 For Imported Properties</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16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AV   =   ( AC  x  CFF )  x  CF</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where:</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AC	-	Acquisition Cost</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CFF	-	Currency Fluctuation Factor</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P/dollar exchange rate on year of 					appraisal</a:t>
            </a:r>
          </a:p>
          <a:p>
            <a:pPr marL="742950" marR="0" lvl="1" indent="-28575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CFF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P/dollar exchange rate on year of 					acquisition</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	-	Condition Factor of the Property</a:t>
            </a:r>
          </a:p>
        </p:txBody>
      </p:sp>
      <p:sp>
        <p:nvSpPr>
          <p:cNvPr id="261124" name="Line 6"/>
          <p:cNvSpPr>
            <a:spLocks noChangeShapeType="1"/>
          </p:cNvSpPr>
          <p:nvPr/>
        </p:nvSpPr>
        <p:spPr bwMode="auto">
          <a:xfrm>
            <a:off x="3124200" y="5486400"/>
            <a:ext cx="4495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78080678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4"/>
          <p:cNvSpPr>
            <a:spLocks noChangeArrowheads="1"/>
          </p:cNvSpPr>
          <p:nvPr/>
        </p:nvSpPr>
        <p:spPr bwMode="auto">
          <a:xfrm>
            <a:off x="381000" y="0"/>
            <a:ext cx="6019800"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ON APPRAISAL OF GOVERNMENT PROPERTIES</a:t>
            </a:r>
            <a:endPar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
        <p:nvSpPr>
          <p:cNvPr id="262147" name="Rectangle 5"/>
          <p:cNvSpPr>
            <a:spLocks noChangeArrowheads="1"/>
          </p:cNvSpPr>
          <p:nvPr/>
        </p:nvSpPr>
        <p:spPr bwMode="auto">
          <a:xfrm>
            <a:off x="609600" y="1066800"/>
            <a:ext cx="8001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property is still operational/functional or can be repaired:</a:t>
            </a:r>
          </a:p>
          <a:p>
            <a:pPr marL="342900" marR="0" lvl="0" indent="-342900" algn="l" defTabSz="914400" rtl="0" eaLnBrk="1" fontAlgn="base" latinLnBrk="0" hangingPunct="1">
              <a:lnSpc>
                <a:spcPct val="80000"/>
              </a:lnSpc>
              <a:spcBef>
                <a:spcPct val="20000"/>
              </a:spcBef>
              <a:spcAft>
                <a:spcPct val="0"/>
              </a:spcAft>
              <a:buClrTx/>
              <a:buSzTx/>
              <a:buFontTx/>
              <a:buNone/>
              <a:tabLst/>
              <a:defRPr/>
            </a:pPr>
            <a:endPar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Acquisition Cost  is available</a:t>
            </a:r>
          </a:p>
          <a:p>
            <a:pPr marL="742950" marR="0" lvl="1" indent="-285750" algn="l" defTabSz="914400" rtl="0" eaLnBrk="1" fontAlgn="base" latinLnBrk="0" hangingPunct="1">
              <a:lnSpc>
                <a:spcPct val="8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B. For Locally Manufactured Properties</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16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AV   =   ( AC  x  PIF )  x  CF</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where:</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PIF</a:t>
            </a: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	Price Index Factor</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	-	Condition Factor of the Property</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Price Index on year of appraisal</a:t>
            </a:r>
          </a:p>
          <a:p>
            <a:pPr marL="1143000" marR="0" lvl="2" indent="-228600" algn="l" defTabSz="914400" rtl="0" eaLnBrk="1" fontAlgn="base" latinLnBrk="0" hangingPunct="1">
              <a:lnSpc>
                <a:spcPct val="80000"/>
              </a:lnSpc>
              <a:spcBef>
                <a:spcPct val="20000"/>
              </a:spcBef>
              <a:spcAft>
                <a:spcPct val="0"/>
              </a:spcAft>
              <a:buClrTx/>
              <a:buSzTx/>
              <a:buFontTx/>
              <a:buNone/>
              <a:tabLst/>
              <a:defRPr/>
            </a:pPr>
            <a:r>
              <a:rPr kumimoji="0" lang="en-US" altLang="en-US" sz="20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PIF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3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Price Index on year of acquisition</a:t>
            </a:r>
          </a:p>
        </p:txBody>
      </p:sp>
      <p:sp>
        <p:nvSpPr>
          <p:cNvPr id="262148" name="Line 6"/>
          <p:cNvSpPr>
            <a:spLocks noChangeShapeType="1"/>
          </p:cNvSpPr>
          <p:nvPr/>
        </p:nvSpPr>
        <p:spPr bwMode="auto">
          <a:xfrm>
            <a:off x="3276600" y="5715000"/>
            <a:ext cx="434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373137034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4"/>
          <p:cNvSpPr>
            <a:spLocks noChangeArrowheads="1"/>
          </p:cNvSpPr>
          <p:nvPr/>
        </p:nvSpPr>
        <p:spPr bwMode="auto">
          <a:xfrm>
            <a:off x="381000" y="277813"/>
            <a:ext cx="60198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ON APPRAISAL OF GOVERNMENT PROPERTIES</a:t>
            </a:r>
            <a:endPar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
        <p:nvSpPr>
          <p:cNvPr id="263171" name="Rectangle 5"/>
          <p:cNvSpPr>
            <a:spLocks noChangeArrowheads="1"/>
          </p:cNvSpPr>
          <p:nvPr/>
        </p:nvSpPr>
        <p:spPr bwMode="auto">
          <a:xfrm>
            <a:off x="609600" y="1447800"/>
            <a:ext cx="8001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just" defTabSz="914400" rtl="0" eaLnBrk="1" fontAlgn="base" latinLnBrk="0" hangingPunct="1">
              <a:lnSpc>
                <a:spcPct val="80000"/>
              </a:lnSpc>
              <a:spcBef>
                <a:spcPct val="20000"/>
              </a:spcBef>
              <a:spcAft>
                <a:spcPct val="0"/>
              </a:spcAft>
              <a:buClrTx/>
              <a:buSzTx/>
              <a:buFontTx/>
              <a:buChar char="•"/>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For waste materials and property which are unserviceable 	and can no longer be repaired/reconditioned</a:t>
            </a: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t>
            </a:r>
          </a:p>
          <a:p>
            <a:pPr marL="342900" marR="0" lvl="0" indent="-342900" algn="just" defTabSz="914400" rtl="0" eaLnBrk="1" fontAlgn="base" latinLnBrk="0" hangingPunct="1">
              <a:lnSpc>
                <a:spcPct val="80000"/>
              </a:lnSpc>
              <a:spcBef>
                <a:spcPct val="20000"/>
              </a:spcBef>
              <a:spcAft>
                <a:spcPct val="0"/>
              </a:spcAft>
              <a:buClrTx/>
              <a:buSzTx/>
              <a:buFontTx/>
              <a:buChar char="•"/>
              <a:tabLst/>
              <a:defRPr/>
            </a:pPr>
            <a:endPar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1143000" marR="0" lvl="2" indent="-228600" algn="just" defTabSz="914400" rtl="0" eaLnBrk="1" fontAlgn="base" latinLnBrk="0" hangingPunct="1">
              <a:lnSpc>
                <a:spcPct val="80000"/>
              </a:lnSpc>
              <a:spcBef>
                <a:spcPct val="2000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AV   =   Junk Value</a:t>
            </a:r>
          </a:p>
          <a:p>
            <a:pPr marL="1143000" marR="0" lvl="2" indent="-228600" algn="just" defTabSz="914400" rtl="0" eaLnBrk="1" fontAlgn="base" latinLnBrk="0" hangingPunct="1">
              <a:lnSpc>
                <a:spcPct val="8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
        <p:nvSpPr>
          <p:cNvPr id="50182" name="Text Box 6"/>
          <p:cNvSpPr txBox="1">
            <a:spLocks noChangeArrowheads="1"/>
          </p:cNvSpPr>
          <p:nvPr/>
        </p:nvSpPr>
        <p:spPr bwMode="auto">
          <a:xfrm>
            <a:off x="304800" y="3733800"/>
            <a:ext cx="8458200" cy="1223963"/>
          </a:xfrm>
          <a:prstGeom prst="rect">
            <a:avLst/>
          </a:prstGeom>
          <a:noFill/>
          <a:ln w="9525">
            <a:noFill/>
            <a:miter lim="800000"/>
            <a:headEnd/>
            <a:tailEnd/>
          </a:ln>
          <a:effectLst/>
        </p:spPr>
        <p:txBody>
          <a:bodyPr>
            <a:spAutoFit/>
          </a:bodyPr>
          <a:lstStyle/>
          <a:p>
            <a:pPr marL="914400" marR="0" lvl="2" indent="0" algn="just" defTabSz="914400" rtl="0" eaLnBrk="1" fontAlgn="base" latinLnBrk="0" hangingPunct="1">
              <a:lnSpc>
                <a:spcPct val="80000"/>
              </a:lnSpc>
              <a:spcBef>
                <a:spcPct val="20000"/>
              </a:spcBef>
              <a:spcAft>
                <a:spcPct val="0"/>
              </a:spcAft>
              <a:buClr>
                <a:srgbClr val="3333CC"/>
              </a:buClr>
              <a:buSzTx/>
              <a:buFontTx/>
              <a:buNone/>
              <a:tabLst/>
              <a:defRPr/>
            </a:pPr>
            <a:r>
              <a:rPr kumimoji="0" lang="en-US" sz="2400" b="1" i="0" u="none" strike="noStrike" kern="1200" cap="none" spc="0" normalizeH="0" baseline="0" noProof="0" dirty="0">
                <a:ln>
                  <a:noFill/>
                </a:ln>
                <a:solidFill>
                  <a:srgbClr val="080808"/>
                </a:solidFill>
                <a:effectLst>
                  <a:outerShdw blurRad="38100" dist="38100" dir="2700000" algn="tl">
                    <a:srgbClr val="C0C0C0"/>
                  </a:outerShdw>
                </a:effectLst>
                <a:uLnTx/>
                <a:uFillTx/>
                <a:latin typeface="Times New Roman" pitchFamily="18" charset="0"/>
                <a:ea typeface="+mn-ea"/>
                <a:cs typeface="+mn-cs"/>
              </a:rPr>
              <a:t>Note: Junk Value is based on prevailing price of scrap     	metal or lumber, whichever is appropriate</a:t>
            </a:r>
          </a:p>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en-US" sz="2400" b="0" i="0" u="none" strike="noStrike" kern="1200" cap="none" spc="0" normalizeH="0" baseline="0" noProof="0" dirty="0">
              <a:ln>
                <a:noFill/>
              </a:ln>
              <a:solidFill>
                <a:srgbClr val="080808"/>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428150993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9"/>
          <p:cNvSpPr>
            <a:spLocks noGrp="1" noChangeArrowheads="1"/>
          </p:cNvSpPr>
          <p:nvPr>
            <p:ph type="title"/>
          </p:nvPr>
        </p:nvSpPr>
        <p:spPr/>
        <p:txBody>
          <a:bodyPr/>
          <a:lstStyle/>
          <a:p>
            <a:pPr marL="838200" indent="-838200" eaLnBrk="1" hangingPunct="1"/>
            <a:r>
              <a:rPr lang="en-US" altLang="en-US" sz="3200" b="1" smtClean="0">
                <a:solidFill>
                  <a:srgbClr val="080808"/>
                </a:solidFill>
              </a:rPr>
              <a:t>A.  When Current Market Value (CMV) of a comparable data is available</a:t>
            </a:r>
          </a:p>
        </p:txBody>
      </p:sp>
      <p:sp>
        <p:nvSpPr>
          <p:cNvPr id="266243" name="Rectangle 10"/>
          <p:cNvSpPr>
            <a:spLocks noGrp="1" noChangeArrowheads="1"/>
          </p:cNvSpPr>
          <p:nvPr>
            <p:ph type="body" idx="1"/>
          </p:nvPr>
        </p:nvSpPr>
        <p:spPr/>
        <p:txBody>
          <a:bodyPr/>
          <a:lstStyle/>
          <a:p>
            <a:pPr eaLnBrk="1" hangingPunct="1">
              <a:lnSpc>
                <a:spcPct val="80000"/>
              </a:lnSpc>
              <a:buFontTx/>
              <a:buNone/>
            </a:pPr>
            <a:r>
              <a:rPr lang="en-US" altLang="en-US" sz="2000" smtClean="0">
                <a:solidFill>
                  <a:srgbClr val="080808"/>
                </a:solidFill>
              </a:rPr>
              <a:t>Given: Based from the data contained under the Inventory and  </a:t>
            </a:r>
          </a:p>
          <a:p>
            <a:pPr eaLnBrk="1" hangingPunct="1">
              <a:lnSpc>
                <a:spcPct val="80000"/>
              </a:lnSpc>
              <a:buFontTx/>
              <a:buNone/>
            </a:pPr>
            <a:r>
              <a:rPr lang="en-US" altLang="en-US" sz="2000" smtClean="0">
                <a:solidFill>
                  <a:srgbClr val="080808"/>
                </a:solidFill>
              </a:rPr>
              <a:t>           Inspection Report of Unserviceable Property (Annex A1)</a:t>
            </a:r>
          </a:p>
          <a:p>
            <a:pPr eaLnBrk="1" hangingPunct="1">
              <a:lnSpc>
                <a:spcPct val="80000"/>
              </a:lnSpc>
              <a:buFontTx/>
              <a:buNone/>
            </a:pPr>
            <a:endParaRPr lang="en-US" altLang="en-US" sz="2000" smtClean="0">
              <a:solidFill>
                <a:srgbClr val="080808"/>
              </a:solidFill>
            </a:endParaRPr>
          </a:p>
          <a:p>
            <a:pPr eaLnBrk="1" hangingPunct="1">
              <a:lnSpc>
                <a:spcPct val="80000"/>
              </a:lnSpc>
              <a:buFontTx/>
              <a:buNone/>
            </a:pPr>
            <a:r>
              <a:rPr lang="en-US" altLang="en-US" sz="2000" smtClean="0">
                <a:solidFill>
                  <a:srgbClr val="080808"/>
                </a:solidFill>
              </a:rPr>
              <a:t>Property Description: </a:t>
            </a:r>
          </a:p>
          <a:p>
            <a:pPr eaLnBrk="1" hangingPunct="1">
              <a:lnSpc>
                <a:spcPct val="80000"/>
              </a:lnSpc>
              <a:buFontTx/>
              <a:buNone/>
            </a:pPr>
            <a:r>
              <a:rPr lang="en-US" altLang="en-US" sz="2000" smtClean="0">
                <a:solidFill>
                  <a:srgbClr val="080808"/>
                </a:solidFill>
              </a:rPr>
              <a:t>			Mitsubishi L-200 D/Cab Pick-up, Diesel Fed Model 		1995, Silver Gray, Loaded, w/Stepboard &amp; Bedliner</a:t>
            </a:r>
          </a:p>
          <a:p>
            <a:pPr eaLnBrk="1" hangingPunct="1">
              <a:lnSpc>
                <a:spcPct val="80000"/>
              </a:lnSpc>
              <a:buFontTx/>
              <a:buNone/>
            </a:pPr>
            <a:r>
              <a:rPr lang="en-US" altLang="en-US" sz="2000" smtClean="0">
                <a:solidFill>
                  <a:srgbClr val="080808"/>
                </a:solidFill>
              </a:rPr>
              <a:t>			Plate No. UFC 963, Engine No. 4D56A-D5940</a:t>
            </a:r>
          </a:p>
          <a:p>
            <a:pPr eaLnBrk="1" hangingPunct="1">
              <a:lnSpc>
                <a:spcPct val="80000"/>
              </a:lnSpc>
              <a:buFontTx/>
              <a:buNone/>
            </a:pPr>
            <a:r>
              <a:rPr lang="en-US" altLang="en-US" sz="2000" smtClean="0">
                <a:solidFill>
                  <a:srgbClr val="080808"/>
                </a:solidFill>
              </a:rPr>
              <a:t>			Chassis No. K14TJUNSL-010751</a:t>
            </a:r>
          </a:p>
          <a:p>
            <a:pPr eaLnBrk="1" hangingPunct="1">
              <a:lnSpc>
                <a:spcPct val="80000"/>
              </a:lnSpc>
              <a:buFontTx/>
              <a:buNone/>
            </a:pPr>
            <a:r>
              <a:rPr lang="en-US" altLang="en-US" sz="2000" smtClean="0">
                <a:solidFill>
                  <a:srgbClr val="080808"/>
                </a:solidFill>
              </a:rPr>
              <a:t>			Acquisition Date: AD = December 16, 1995</a:t>
            </a:r>
          </a:p>
          <a:p>
            <a:pPr eaLnBrk="1" hangingPunct="1">
              <a:lnSpc>
                <a:spcPct val="80000"/>
              </a:lnSpc>
              <a:buFontTx/>
              <a:buNone/>
            </a:pPr>
            <a:r>
              <a:rPr lang="en-US" altLang="en-US" sz="2000" smtClean="0">
                <a:solidFill>
                  <a:srgbClr val="080808"/>
                </a:solidFill>
              </a:rPr>
              <a:t>			Acquisition Cost: AC = P495,000.00</a:t>
            </a:r>
          </a:p>
          <a:p>
            <a:pPr eaLnBrk="1" hangingPunct="1">
              <a:lnSpc>
                <a:spcPct val="80000"/>
              </a:lnSpc>
              <a:buFontTx/>
              <a:buNone/>
            </a:pPr>
            <a:r>
              <a:rPr lang="en-US" altLang="en-US" sz="2000" smtClean="0">
                <a:solidFill>
                  <a:srgbClr val="080808"/>
                </a:solidFill>
              </a:rPr>
              <a:t>	</a:t>
            </a:r>
          </a:p>
          <a:p>
            <a:pPr eaLnBrk="1" hangingPunct="1">
              <a:lnSpc>
                <a:spcPct val="80000"/>
              </a:lnSpc>
              <a:buFontTx/>
              <a:buNone/>
            </a:pPr>
            <a:r>
              <a:rPr lang="en-US" altLang="en-US" sz="2000" smtClean="0">
                <a:solidFill>
                  <a:srgbClr val="080808"/>
                </a:solidFill>
              </a:rPr>
              <a:t>Date of Appraisal: June 26, 2000</a:t>
            </a:r>
          </a:p>
        </p:txBody>
      </p:sp>
    </p:spTree>
    <p:extLst>
      <p:ext uri="{BB962C8B-B14F-4D97-AF65-F5344CB8AC3E}">
        <p14:creationId xmlns:p14="http://schemas.microsoft.com/office/powerpoint/2010/main" val="163366324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2" descr="DVC002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4696231"/>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2" descr="DVC00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9082086"/>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6" name="Picture 2" descr="DVC002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487110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295400" y="152400"/>
            <a:ext cx="7086600" cy="519112"/>
          </a:xfrm>
        </p:spPr>
        <p:txBody>
          <a:bodyPr/>
          <a:lstStyle/>
          <a:p>
            <a:pPr eaLnBrk="1" hangingPunct="1"/>
            <a:r>
              <a:rPr lang="en-US" sz="4000" b="1" dirty="0" smtClean="0"/>
              <a:t>General Guidelines</a:t>
            </a:r>
            <a:endParaRPr lang="en-US" sz="4000" dirty="0" smtClean="0"/>
          </a:p>
        </p:txBody>
      </p:sp>
      <p:sp>
        <p:nvSpPr>
          <p:cNvPr id="773123" name="Rectangle 3"/>
          <p:cNvSpPr>
            <a:spLocks noGrp="1" noChangeArrowheads="1"/>
          </p:cNvSpPr>
          <p:nvPr>
            <p:ph idx="1"/>
          </p:nvPr>
        </p:nvSpPr>
        <p:spPr>
          <a:xfrm>
            <a:off x="304800" y="914400"/>
            <a:ext cx="8610600" cy="5562600"/>
          </a:xfrm>
        </p:spPr>
        <p:txBody>
          <a:bodyPr/>
          <a:lstStyle/>
          <a:p>
            <a:pPr marL="0" lvl="1">
              <a:spcBef>
                <a:spcPct val="30000"/>
              </a:spcBef>
              <a:defRPr/>
            </a:pPr>
            <a:r>
              <a:rPr lang="en-US" sz="2400" dirty="0" smtClean="0"/>
              <a:t> The Committee shall </a:t>
            </a:r>
            <a:r>
              <a:rPr lang="en-US" sz="2400" dirty="0" smtClean="0">
                <a:latin typeface="Arial" charset="0"/>
              </a:rPr>
              <a:t>prepare </a:t>
            </a:r>
            <a:r>
              <a:rPr lang="en-US" sz="2400" dirty="0" smtClean="0"/>
              <a:t>a Physical Inventory Plan (PIP) containing, at the least:</a:t>
            </a:r>
          </a:p>
          <a:p>
            <a:pPr marL="806450" lvl="1" indent="-228600">
              <a:spcBef>
                <a:spcPct val="30000"/>
              </a:spcBef>
              <a:buFont typeface="Wingdings" pitchFamily="2" charset="2"/>
              <a:buChar char="§"/>
              <a:defRPr/>
            </a:pPr>
            <a:r>
              <a:rPr lang="en-US" sz="2400" dirty="0" smtClean="0"/>
              <a:t>specific assignments/ duties of the Committee members, </a:t>
            </a:r>
          </a:p>
          <a:p>
            <a:pPr marL="806450" lvl="1" indent="-228600">
              <a:spcBef>
                <a:spcPct val="30000"/>
              </a:spcBef>
              <a:buFont typeface="Wingdings" pitchFamily="2" charset="2"/>
              <a:buChar char="§"/>
              <a:defRPr/>
            </a:pPr>
            <a:r>
              <a:rPr lang="en-US" sz="2400" dirty="0" smtClean="0"/>
              <a:t>cut-off date and </a:t>
            </a:r>
          </a:p>
          <a:p>
            <a:pPr marL="806450" lvl="1" indent="-228600">
              <a:spcBef>
                <a:spcPct val="30000"/>
              </a:spcBef>
              <a:buFont typeface="Wingdings" pitchFamily="2" charset="2"/>
              <a:buChar char="§"/>
              <a:defRPr/>
            </a:pPr>
            <a:r>
              <a:rPr lang="en-US" sz="2400" dirty="0" smtClean="0"/>
              <a:t>schedule specifying the dates and locations of the inventory taking activities from start up to the targeted completion.</a:t>
            </a:r>
            <a:endParaRPr lang="en-US" sz="1800" dirty="0" smtClean="0"/>
          </a:p>
          <a:p>
            <a:pPr marL="0" lvl="1">
              <a:lnSpc>
                <a:spcPct val="85000"/>
              </a:lnSpc>
              <a:spcBef>
                <a:spcPct val="30000"/>
              </a:spcBef>
              <a:defRPr/>
            </a:pPr>
            <a:r>
              <a:rPr lang="en-US" sz="2400" dirty="0" smtClean="0">
                <a:latin typeface="Arial" charset="0"/>
              </a:rPr>
              <a:t> </a:t>
            </a:r>
            <a:r>
              <a:rPr lang="en-US" sz="2400" dirty="0" smtClean="0"/>
              <a:t>The Physical Inv. Plan (PIP) shall be: </a:t>
            </a:r>
          </a:p>
          <a:p>
            <a:pPr marL="577850" lvl="1" indent="0">
              <a:lnSpc>
                <a:spcPct val="85000"/>
              </a:lnSpc>
              <a:spcBef>
                <a:spcPct val="30000"/>
              </a:spcBef>
              <a:buFont typeface="Arial" pitchFamily="34" charset="0"/>
              <a:buChar char="•"/>
              <a:defRPr/>
            </a:pPr>
            <a:r>
              <a:rPr lang="en-US" sz="2400" dirty="0" smtClean="0"/>
              <a:t> approved by the Head of the Agency </a:t>
            </a:r>
          </a:p>
          <a:p>
            <a:pPr marL="806450" lvl="1" indent="-228600">
              <a:lnSpc>
                <a:spcPct val="85000"/>
              </a:lnSpc>
              <a:spcBef>
                <a:spcPct val="30000"/>
              </a:spcBef>
              <a:buFont typeface="Arial" pitchFamily="34" charset="0"/>
              <a:buChar char="•"/>
              <a:defRPr/>
            </a:pPr>
            <a:r>
              <a:rPr lang="en-US" sz="2400" dirty="0" smtClean="0"/>
              <a:t>copy furnish COA with approved PIP ten (10) CD before start of activity</a:t>
            </a:r>
            <a:endParaRPr lang="en-US" sz="1800" dirty="0" smtClean="0"/>
          </a:p>
          <a:p>
            <a:pPr marL="292100" lvl="1" indent="-292100">
              <a:lnSpc>
                <a:spcPct val="85000"/>
              </a:lnSpc>
            </a:pPr>
            <a:endParaRPr lang="en-US" sz="24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73123">
                                            <p:txEl>
                                              <p:pRg st="0" end="0"/>
                                            </p:txEl>
                                          </p:spTgt>
                                        </p:tgtEl>
                                        <p:attrNameLst>
                                          <p:attrName>style.visibility</p:attrName>
                                        </p:attrNameLst>
                                      </p:cBhvr>
                                      <p:to>
                                        <p:strVal val="visible"/>
                                      </p:to>
                                    </p:set>
                                    <p:anim calcmode="discrete" valueType="clr">
                                      <p:cBhvr override="childStyle">
                                        <p:cTn id="7" dur="80"/>
                                        <p:tgtEl>
                                          <p:spTgt spid="773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731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7312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73123">
                                            <p:txEl>
                                              <p:pRg st="1" end="1"/>
                                            </p:txEl>
                                          </p:spTgt>
                                        </p:tgtEl>
                                        <p:attrNameLst>
                                          <p:attrName>style.visibility</p:attrName>
                                        </p:attrNameLst>
                                      </p:cBhvr>
                                      <p:to>
                                        <p:strVal val="visible"/>
                                      </p:to>
                                    </p:set>
                                    <p:anim calcmode="discrete" valueType="clr">
                                      <p:cBhvr override="childStyle">
                                        <p:cTn id="14" dur="80"/>
                                        <p:tgtEl>
                                          <p:spTgt spid="773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7312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77312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773123">
                                            <p:txEl>
                                              <p:pRg st="2" end="2"/>
                                            </p:txEl>
                                          </p:spTgt>
                                        </p:tgtEl>
                                        <p:attrNameLst>
                                          <p:attrName>style.visibility</p:attrName>
                                        </p:attrNameLst>
                                      </p:cBhvr>
                                      <p:to>
                                        <p:strVal val="visible"/>
                                      </p:to>
                                    </p:set>
                                    <p:anim calcmode="discrete" valueType="clr">
                                      <p:cBhvr override="childStyle">
                                        <p:cTn id="21" dur="80"/>
                                        <p:tgtEl>
                                          <p:spTgt spid="77312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7312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77312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773123">
                                            <p:txEl>
                                              <p:pRg st="3" end="3"/>
                                            </p:txEl>
                                          </p:spTgt>
                                        </p:tgtEl>
                                        <p:attrNameLst>
                                          <p:attrName>style.visibility</p:attrName>
                                        </p:attrNameLst>
                                      </p:cBhvr>
                                      <p:to>
                                        <p:strVal val="visible"/>
                                      </p:to>
                                    </p:set>
                                    <p:anim calcmode="discrete" valueType="clr">
                                      <p:cBhvr override="childStyle">
                                        <p:cTn id="28" dur="80"/>
                                        <p:tgtEl>
                                          <p:spTgt spid="77312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7312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77312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773123">
                                            <p:txEl>
                                              <p:pRg st="4" end="4"/>
                                            </p:txEl>
                                          </p:spTgt>
                                        </p:tgtEl>
                                        <p:attrNameLst>
                                          <p:attrName>style.visibility</p:attrName>
                                        </p:attrNameLst>
                                      </p:cBhvr>
                                      <p:to>
                                        <p:strVal val="visible"/>
                                      </p:to>
                                    </p:set>
                                    <p:anim calcmode="discrete" valueType="clr">
                                      <p:cBhvr override="childStyle">
                                        <p:cTn id="35" dur="80"/>
                                        <p:tgtEl>
                                          <p:spTgt spid="77312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7312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77312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773123">
                                            <p:txEl>
                                              <p:pRg st="5" end="5"/>
                                            </p:txEl>
                                          </p:spTgt>
                                        </p:tgtEl>
                                        <p:attrNameLst>
                                          <p:attrName>style.visibility</p:attrName>
                                        </p:attrNameLst>
                                      </p:cBhvr>
                                      <p:to>
                                        <p:strVal val="visible"/>
                                      </p:to>
                                    </p:set>
                                    <p:anim calcmode="discrete" valueType="clr">
                                      <p:cBhvr override="childStyle">
                                        <p:cTn id="42" dur="80"/>
                                        <p:tgtEl>
                                          <p:spTgt spid="77312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7312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77312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773123">
                                            <p:txEl>
                                              <p:pRg st="6" end="6"/>
                                            </p:txEl>
                                          </p:spTgt>
                                        </p:tgtEl>
                                        <p:attrNameLst>
                                          <p:attrName>style.visibility</p:attrName>
                                        </p:attrNameLst>
                                      </p:cBhvr>
                                      <p:to>
                                        <p:strVal val="visible"/>
                                      </p:to>
                                    </p:set>
                                    <p:anim calcmode="discrete" valueType="clr">
                                      <p:cBhvr override="childStyle">
                                        <p:cTn id="49" dur="80"/>
                                        <p:tgtEl>
                                          <p:spTgt spid="77312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7312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773123">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DVC002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1779324"/>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pPr marL="838200" indent="-838200" eaLnBrk="1" hangingPunct="1"/>
            <a:r>
              <a:rPr lang="en-US" altLang="en-US" sz="3200" b="1" smtClean="0"/>
              <a:t>A.  When Current Market Value (CMV) of a comparable data is available</a:t>
            </a:r>
          </a:p>
        </p:txBody>
      </p:sp>
      <p:sp>
        <p:nvSpPr>
          <p:cNvPr id="274435" name="Rectangle 3"/>
          <p:cNvSpPr>
            <a:spLocks noGrp="1" noChangeArrowheads="1"/>
          </p:cNvSpPr>
          <p:nvPr>
            <p:ph type="body" idx="1"/>
          </p:nvPr>
        </p:nvSpPr>
        <p:spPr/>
        <p:txBody>
          <a:bodyPr/>
          <a:lstStyle/>
          <a:p>
            <a:pPr eaLnBrk="1" hangingPunct="1">
              <a:lnSpc>
                <a:spcPct val="80000"/>
              </a:lnSpc>
              <a:buFontTx/>
              <a:buNone/>
            </a:pPr>
            <a:r>
              <a:rPr lang="en-US" altLang="en-US" sz="2000" smtClean="0"/>
              <a:t>Given: Based from the data contained under the Inventory and  </a:t>
            </a:r>
          </a:p>
          <a:p>
            <a:pPr eaLnBrk="1" hangingPunct="1">
              <a:lnSpc>
                <a:spcPct val="80000"/>
              </a:lnSpc>
              <a:buFontTx/>
              <a:buNone/>
            </a:pPr>
            <a:r>
              <a:rPr lang="en-US" altLang="en-US" sz="2000" smtClean="0"/>
              <a:t>           Inspection Report of Unserviceable Property (Annex A1)</a:t>
            </a:r>
          </a:p>
          <a:p>
            <a:pPr eaLnBrk="1" hangingPunct="1">
              <a:lnSpc>
                <a:spcPct val="80000"/>
              </a:lnSpc>
              <a:buFontTx/>
              <a:buNone/>
            </a:pPr>
            <a:endParaRPr lang="en-US" altLang="en-US" sz="2000" smtClean="0"/>
          </a:p>
          <a:p>
            <a:pPr eaLnBrk="1" hangingPunct="1">
              <a:lnSpc>
                <a:spcPct val="80000"/>
              </a:lnSpc>
              <a:buFontTx/>
              <a:buNone/>
            </a:pPr>
            <a:r>
              <a:rPr lang="en-US" altLang="en-US" sz="2000" smtClean="0"/>
              <a:t>Property Description: </a:t>
            </a:r>
          </a:p>
          <a:p>
            <a:pPr eaLnBrk="1" hangingPunct="1">
              <a:lnSpc>
                <a:spcPct val="80000"/>
              </a:lnSpc>
              <a:buFontTx/>
              <a:buNone/>
            </a:pPr>
            <a:r>
              <a:rPr lang="en-US" altLang="en-US" sz="2000" smtClean="0"/>
              <a:t>			Mitsubishi L-200 D/Cab Pick-up, Diesel Fed Model 		1995, Silver Gray, Loaded, w/Stepboard &amp; Bedliner</a:t>
            </a:r>
          </a:p>
          <a:p>
            <a:pPr eaLnBrk="1" hangingPunct="1">
              <a:lnSpc>
                <a:spcPct val="80000"/>
              </a:lnSpc>
              <a:buFontTx/>
              <a:buNone/>
            </a:pPr>
            <a:r>
              <a:rPr lang="en-US" altLang="en-US" sz="2000" smtClean="0"/>
              <a:t>			Plate No. UFC 963, Engine No. 4D56A-D5940</a:t>
            </a:r>
          </a:p>
          <a:p>
            <a:pPr eaLnBrk="1" hangingPunct="1">
              <a:lnSpc>
                <a:spcPct val="80000"/>
              </a:lnSpc>
              <a:buFontTx/>
              <a:buNone/>
            </a:pPr>
            <a:r>
              <a:rPr lang="en-US" altLang="en-US" sz="2000" smtClean="0"/>
              <a:t>			Chassis No. K14TJUNSL-010751</a:t>
            </a:r>
          </a:p>
          <a:p>
            <a:pPr eaLnBrk="1" hangingPunct="1">
              <a:lnSpc>
                <a:spcPct val="80000"/>
              </a:lnSpc>
              <a:buFontTx/>
              <a:buNone/>
            </a:pPr>
            <a:r>
              <a:rPr lang="en-US" altLang="en-US" sz="2000" smtClean="0"/>
              <a:t>			Acquisition Date: AD = December 16, 1995</a:t>
            </a:r>
          </a:p>
          <a:p>
            <a:pPr eaLnBrk="1" hangingPunct="1">
              <a:lnSpc>
                <a:spcPct val="80000"/>
              </a:lnSpc>
              <a:buFontTx/>
              <a:buNone/>
            </a:pPr>
            <a:r>
              <a:rPr lang="en-US" altLang="en-US" sz="2000" smtClean="0"/>
              <a:t>			Acquisition Cost: AC = P495,000.00</a:t>
            </a:r>
          </a:p>
          <a:p>
            <a:pPr eaLnBrk="1" hangingPunct="1">
              <a:lnSpc>
                <a:spcPct val="80000"/>
              </a:lnSpc>
              <a:buFontTx/>
              <a:buNone/>
            </a:pPr>
            <a:r>
              <a:rPr lang="en-US" altLang="en-US" sz="2000" smtClean="0"/>
              <a:t>	</a:t>
            </a:r>
          </a:p>
          <a:p>
            <a:pPr eaLnBrk="1" hangingPunct="1">
              <a:lnSpc>
                <a:spcPct val="80000"/>
              </a:lnSpc>
              <a:buFontTx/>
              <a:buNone/>
            </a:pPr>
            <a:r>
              <a:rPr lang="en-US" altLang="en-US" sz="2000" smtClean="0"/>
              <a:t>Date of Appraisal: June 26, 2000</a:t>
            </a:r>
          </a:p>
        </p:txBody>
      </p:sp>
    </p:spTree>
    <p:extLst>
      <p:ext uri="{BB962C8B-B14F-4D97-AF65-F5344CB8AC3E}">
        <p14:creationId xmlns:p14="http://schemas.microsoft.com/office/powerpoint/2010/main" val="87966704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194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9175" y="0"/>
            <a:ext cx="456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1115336"/>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58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1500" y="0"/>
            <a:ext cx="54625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0576705"/>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1022" name="Group 254"/>
          <p:cNvGraphicFramePr>
            <a:graphicFrameLocks noGrp="1"/>
          </p:cNvGraphicFramePr>
          <p:nvPr/>
        </p:nvGraphicFramePr>
        <p:xfrm>
          <a:off x="1565275" y="752475"/>
          <a:ext cx="6091238" cy="5364216"/>
        </p:xfrm>
        <a:graphic>
          <a:graphicData uri="http://schemas.openxmlformats.org/drawingml/2006/table">
            <a:tbl>
              <a:tblPr/>
              <a:tblGrid>
                <a:gridCol w="257202">
                  <a:extLst>
                    <a:ext uri="{9D8B030D-6E8A-4147-A177-3AD203B41FA5}">
                      <a16:colId xmlns:a16="http://schemas.microsoft.com/office/drawing/2014/main" val="20000"/>
                    </a:ext>
                  </a:extLst>
                </a:gridCol>
                <a:gridCol w="2041738">
                  <a:extLst>
                    <a:ext uri="{9D8B030D-6E8A-4147-A177-3AD203B41FA5}">
                      <a16:colId xmlns:a16="http://schemas.microsoft.com/office/drawing/2014/main" val="20001"/>
                    </a:ext>
                  </a:extLst>
                </a:gridCol>
                <a:gridCol w="208302">
                  <a:extLst>
                    <a:ext uri="{9D8B030D-6E8A-4147-A177-3AD203B41FA5}">
                      <a16:colId xmlns:a16="http://schemas.microsoft.com/office/drawing/2014/main" val="20002"/>
                    </a:ext>
                  </a:extLst>
                </a:gridCol>
                <a:gridCol w="208302">
                  <a:extLst>
                    <a:ext uri="{9D8B030D-6E8A-4147-A177-3AD203B41FA5}">
                      <a16:colId xmlns:a16="http://schemas.microsoft.com/office/drawing/2014/main" val="20003"/>
                    </a:ext>
                  </a:extLst>
                </a:gridCol>
                <a:gridCol w="208302">
                  <a:extLst>
                    <a:ext uri="{9D8B030D-6E8A-4147-A177-3AD203B41FA5}">
                      <a16:colId xmlns:a16="http://schemas.microsoft.com/office/drawing/2014/main" val="20004"/>
                    </a:ext>
                  </a:extLst>
                </a:gridCol>
                <a:gridCol w="823998">
                  <a:extLst>
                    <a:ext uri="{9D8B030D-6E8A-4147-A177-3AD203B41FA5}">
                      <a16:colId xmlns:a16="http://schemas.microsoft.com/office/drawing/2014/main" val="20005"/>
                    </a:ext>
                  </a:extLst>
                </a:gridCol>
                <a:gridCol w="852577">
                  <a:extLst>
                    <a:ext uri="{9D8B030D-6E8A-4147-A177-3AD203B41FA5}">
                      <a16:colId xmlns:a16="http://schemas.microsoft.com/office/drawing/2014/main" val="20006"/>
                    </a:ext>
                  </a:extLst>
                </a:gridCol>
                <a:gridCol w="854164">
                  <a:extLst>
                    <a:ext uri="{9D8B030D-6E8A-4147-A177-3AD203B41FA5}">
                      <a16:colId xmlns:a16="http://schemas.microsoft.com/office/drawing/2014/main" val="20007"/>
                    </a:ext>
                  </a:extLst>
                </a:gridCol>
                <a:gridCol w="636653">
                  <a:extLst>
                    <a:ext uri="{9D8B030D-6E8A-4147-A177-3AD203B41FA5}">
                      <a16:colId xmlns:a16="http://schemas.microsoft.com/office/drawing/2014/main" val="20008"/>
                    </a:ext>
                  </a:extLst>
                </a:gridCol>
              </a:tblGrid>
              <a:tr h="609572">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
                      </a:r>
                      <a:b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br>
                      <a:endParaRPr kumimoji="0" lang="en-US" sz="1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Bookman Old Style" pitchFamily="18" charset="0"/>
                          <a:ea typeface="Times New Roman" pitchFamily="18" charset="0"/>
                          <a:cs typeface="Arial" charset="0"/>
                        </a:rPr>
                        <a:t>REMARKS:</a:t>
                      </a:r>
                      <a:endParaRPr kumimoji="0" lang="en-US" sz="1800" b="0" i="0" u="none" strike="noStrike" cap="none" normalizeH="0" baseline="0" dirty="0" smtClean="0">
                        <a:ln>
                          <a:noFill/>
                        </a:ln>
                        <a:solidFill>
                          <a:schemeClr val="tx1"/>
                        </a:solidFill>
                        <a:effectLst/>
                        <a:latin typeface="Arial" charset="0"/>
                      </a:endParaRPr>
                    </a:p>
                  </a:txBody>
                  <a:tcPr marL="91450" marR="91450" marT="45709" marB="45709" anchor="b" horzOverflow="overflow">
                    <a:lnL cap="flat">
                      <a:noFill/>
                    </a:lnL>
                    <a:lnR>
                      <a:noFill/>
                    </a:lnR>
                    <a:lnT cap="flat">
                      <a:noFill/>
                    </a:lnT>
                    <a:lnB>
                      <a:noFill/>
                    </a:lnB>
                    <a:lnTlToBr>
                      <a:noFill/>
                    </a:lnTlToBr>
                    <a:lnBlToTr>
                      <a:noFill/>
                    </a:lnBlToTr>
                    <a:noFill/>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Fuel Injection Assy - for minor overhaul</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Left Rear Side &amp; Rear Bumper - with dents and scratches</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Body of unit needs paint wash-over</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2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Bookman Old Style" pitchFamily="18"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Odometer Reading =  69,000 kms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 </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Bookman Old Style" pitchFamily="18" charset="0"/>
                          <a:ea typeface="Times New Roman" pitchFamily="18" charset="0"/>
                          <a:cs typeface="Arial" charset="0"/>
                        </a:rPr>
                        <a:t>Inspected by:</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5"/>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JUAN DELA CRUZ</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07"/>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Bookman Old Style" pitchFamily="18" charset="0"/>
                          <a:ea typeface="Times New Roman" pitchFamily="18" charset="0"/>
                          <a:cs typeface="Arial" charset="0"/>
                        </a:rPr>
                        <a:t>(NAME)</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08"/>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9"/>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ea typeface="Times New Roman" pitchFamily="18" charset="0"/>
                          <a:cs typeface="Arial" charset="0"/>
                        </a:rPr>
                        <a:t>Sr. TAS</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10"/>
                  </a:ext>
                </a:extLst>
              </a:tr>
              <a:tr h="5181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50" marR="91450" marT="45709" marB="45709" anchor="b" horzOverflow="overflow">
                    <a:lnL>
                      <a:noFill/>
                    </a:lnL>
                    <a:lnR>
                      <a:noFill/>
                    </a:lnR>
                    <a:lnT>
                      <a:noFill/>
                    </a:lnT>
                    <a:lnB cap="flat">
                      <a:noFill/>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Bookman Old Style" pitchFamily="18" charset="0"/>
                          <a:ea typeface="Times New Roman" pitchFamily="18" charset="0"/>
                          <a:cs typeface="Arial" charset="0"/>
                        </a:rPr>
                        <a:t>(DESIGNATION)</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L="91450" marR="91450" marT="45709" marB="45709" anchor="b" horzOverflow="overflow">
                    <a:lnL>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554852644"/>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6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3863" y="0"/>
            <a:ext cx="5756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0090718"/>
      </p:ext>
    </p:extLst>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67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2763" y="0"/>
            <a:ext cx="5578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4259438"/>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144" name="Group 280"/>
          <p:cNvGraphicFramePr>
            <a:graphicFrameLocks noGrp="1"/>
          </p:cNvGraphicFramePr>
          <p:nvPr/>
        </p:nvGraphicFramePr>
        <p:xfrm>
          <a:off x="1501775" y="596900"/>
          <a:ext cx="6165852" cy="5670560"/>
        </p:xfrm>
        <a:graphic>
          <a:graphicData uri="http://schemas.openxmlformats.org/drawingml/2006/table">
            <a:tbl>
              <a:tblPr/>
              <a:tblGrid>
                <a:gridCol w="1219137">
                  <a:extLst>
                    <a:ext uri="{9D8B030D-6E8A-4147-A177-3AD203B41FA5}">
                      <a16:colId xmlns:a16="http://schemas.microsoft.com/office/drawing/2014/main" val="20000"/>
                    </a:ext>
                  </a:extLst>
                </a:gridCol>
                <a:gridCol w="208270">
                  <a:extLst>
                    <a:ext uri="{9D8B030D-6E8A-4147-A177-3AD203B41FA5}">
                      <a16:colId xmlns:a16="http://schemas.microsoft.com/office/drawing/2014/main" val="20001"/>
                    </a:ext>
                  </a:extLst>
                </a:gridCol>
                <a:gridCol w="761961">
                  <a:extLst>
                    <a:ext uri="{9D8B030D-6E8A-4147-A177-3AD203B41FA5}">
                      <a16:colId xmlns:a16="http://schemas.microsoft.com/office/drawing/2014/main" val="20002"/>
                    </a:ext>
                  </a:extLst>
                </a:gridCol>
                <a:gridCol w="928639">
                  <a:extLst>
                    <a:ext uri="{9D8B030D-6E8A-4147-A177-3AD203B41FA5}">
                      <a16:colId xmlns:a16="http://schemas.microsoft.com/office/drawing/2014/main" val="20003"/>
                    </a:ext>
                  </a:extLst>
                </a:gridCol>
                <a:gridCol w="609569">
                  <a:extLst>
                    <a:ext uri="{9D8B030D-6E8A-4147-A177-3AD203B41FA5}">
                      <a16:colId xmlns:a16="http://schemas.microsoft.com/office/drawing/2014/main" val="20004"/>
                    </a:ext>
                  </a:extLst>
                </a:gridCol>
                <a:gridCol w="609569">
                  <a:extLst>
                    <a:ext uri="{9D8B030D-6E8A-4147-A177-3AD203B41FA5}">
                      <a16:colId xmlns:a16="http://schemas.microsoft.com/office/drawing/2014/main" val="20005"/>
                    </a:ext>
                  </a:extLst>
                </a:gridCol>
                <a:gridCol w="609569">
                  <a:extLst>
                    <a:ext uri="{9D8B030D-6E8A-4147-A177-3AD203B41FA5}">
                      <a16:colId xmlns:a16="http://schemas.microsoft.com/office/drawing/2014/main" val="20006"/>
                    </a:ext>
                  </a:extLst>
                </a:gridCol>
                <a:gridCol w="609569">
                  <a:extLst>
                    <a:ext uri="{9D8B030D-6E8A-4147-A177-3AD203B41FA5}">
                      <a16:colId xmlns:a16="http://schemas.microsoft.com/office/drawing/2014/main" val="20007"/>
                    </a:ext>
                  </a:extLst>
                </a:gridCol>
                <a:gridCol w="609569">
                  <a:extLst>
                    <a:ext uri="{9D8B030D-6E8A-4147-A177-3AD203B41FA5}">
                      <a16:colId xmlns:a16="http://schemas.microsoft.com/office/drawing/2014/main" val="20008"/>
                    </a:ext>
                  </a:extLst>
                </a:gridCol>
              </a:tblGrid>
              <a:tr h="518125">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Bookman Old Style" pitchFamily="18" charset="0"/>
                          <a:cs typeface="Arial" charset="0"/>
                        </a:rPr>
                        <a:t>REMARKS:</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cap="flat">
                      <a:noFill/>
                    </a:lnT>
                    <a:lnB>
                      <a:noFill/>
                    </a:lnB>
                    <a:lnTlToBr>
                      <a:noFill/>
                    </a:lnTlToBr>
                    <a:lnBlToTr>
                      <a:noFill/>
                    </a:lnBlToTr>
                    <a:noFill/>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443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Engine needs top-overhauling</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443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6">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Signal lights and Headlight Assy. - not original/Taiwan</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43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7">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Needs underchassis repair - brake system &amp; Suspension Assy.</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428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Bookman Old Style" pitchFamily="18"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Odometer Reading = 97,500 kms.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 </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gridSpan="3">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Bookman Old Style" pitchFamily="18" charset="0"/>
                          <a:cs typeface="Arial" charset="0"/>
                        </a:rPr>
                        <a:t>Inspected by:</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PH"/>
                    </a:p>
                  </a:txBody>
                  <a:tcPr/>
                </a:tc>
                <a:tc hMerge="1">
                  <a:txBody>
                    <a:bodyPr/>
                    <a:lstStyle/>
                    <a:p>
                      <a:endParaRPr lang="en-PH"/>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5"/>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JUAN DELA CRUZ</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07"/>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Bookman Old Style" pitchFamily="18" charset="0"/>
                          <a:cs typeface="Arial" charset="0"/>
                        </a:rPr>
                        <a:t>(NAME)</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08"/>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9"/>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Sr. TAS</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10"/>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a:noFill/>
                    </a:lnB>
                    <a:lnTlToBr>
                      <a:noFill/>
                    </a:lnTlToBr>
                    <a:lnBlToTr>
                      <a:noFill/>
                    </a:lnBlToTr>
                    <a:no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Bookman Old Style" pitchFamily="18" charset="0"/>
                          <a:cs typeface="Arial" charset="0"/>
                        </a:rPr>
                        <a:t>(DESIGNATION)</a:t>
                      </a:r>
                      <a:endParaRPr kumimoji="0" lang="en-US" sz="1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PH"/>
                    </a:p>
                  </a:txBody>
                  <a:tcPr/>
                </a:tc>
                <a:tc hMerge="1">
                  <a:txBody>
                    <a:bodyPr/>
                    <a:lstStyle/>
                    <a:p>
                      <a:endParaRPr lang="en-PH"/>
                    </a:p>
                  </a:txBody>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val="10011"/>
                  </a:ext>
                </a:extLst>
              </a:tr>
              <a:tr h="518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marL="91435" marR="91435" marT="45703" marB="45703" anchor="b"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873876915"/>
      </p:ext>
    </p:extLst>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ext Box 4"/>
          <p:cNvSpPr txBox="1">
            <a:spLocks noChangeArrowheads="1"/>
          </p:cNvSpPr>
          <p:nvPr/>
        </p:nvSpPr>
        <p:spPr bwMode="auto">
          <a:xfrm>
            <a:off x="304800" y="847725"/>
            <a:ext cx="8534400" cy="558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Solution:</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a:t>
            </a:r>
            <a:r>
              <a:rPr kumimoji="0" lang="en-US" altLang="en-US" sz="1800" b="0" i="0" u="none" strike="noStrike" kern="1200" cap="none" spc="0" normalizeH="0" baseline="-25000" noProof="0">
                <a:ln>
                  <a:noFill/>
                </a:ln>
                <a:solidFill>
                  <a:srgbClr val="000000"/>
                </a:solidFill>
                <a:effectLst/>
                <a:uLnTx/>
                <a:uFillTx/>
                <a:latin typeface="Tahoma" panose="020B0604030504040204" pitchFamily="34" charset="0"/>
                <a:ea typeface="+mn-ea"/>
                <a:cs typeface="+mn-cs"/>
              </a:rPr>
              <a:t>1</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CMV  x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a:t>
            </a:r>
            <a:r>
              <a:rPr kumimoji="0" lang="en-US" altLang="en-US" sz="1800" b="0" i="0" u="none" strike="noStrike" kern="1200" cap="none" spc="0" normalizeH="0" baseline="-25000" noProof="0">
                <a:ln>
                  <a:noFill/>
                </a:ln>
                <a:solidFill>
                  <a:srgbClr val="000000"/>
                </a:solidFill>
                <a:effectLst/>
                <a:uLnTx/>
                <a:uFillTx/>
                <a:latin typeface="Tahoma" panose="020B0604030504040204" pitchFamily="34" charset="0"/>
                <a:ea typeface="+mn-ea"/>
                <a:cs typeface="+mn-cs"/>
              </a:rPr>
              <a:t>2</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CMV = P209,000.00</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Advertised Prices (similar brand and year model from Used Car Dealers):    </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  P209,000.00</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b)  P260,000.00</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  P285,000.00</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CF1 = Condition Factor of subject property</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CF2 = Condition Factor of comparable property</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p:txBody>
      </p:sp>
      <p:sp>
        <p:nvSpPr>
          <p:cNvPr id="281603" name="Line 6"/>
          <p:cNvSpPr>
            <a:spLocks noChangeShapeType="1"/>
          </p:cNvSpPr>
          <p:nvPr/>
        </p:nvSpPr>
        <p:spPr bwMode="auto">
          <a:xfrm>
            <a:off x="2895600" y="1600200"/>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75503033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ext Box 4"/>
          <p:cNvSpPr txBox="1">
            <a:spLocks noChangeArrowheads="1"/>
          </p:cNvSpPr>
          <p:nvPr/>
        </p:nvSpPr>
        <p:spPr bwMode="auto">
          <a:xfrm>
            <a:off x="838200" y="533400"/>
            <a:ext cx="6858000" cy="805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CF</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1</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(see attached check list of subject property, Annex C</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1</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CF1</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Engine		    23		0.80	=	0.1840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Transmission	     7		0.90	=	0.0630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Differential	     5		0.90	=	0.0450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Body / Chassis	    35		0.75	=	0.2625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Others		    30		0.75	=	0.2250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Total:	0.7795</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CF</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2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(see attached check list of comparable property, Annex C</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2</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CF2</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Engine		    23		0.60	=	0.1380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Transmission	     7		0.85	=	0.0595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Differential	     5		0.85	=	0.0425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Body / Chassis	    35		0.70	=	0.2450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Others		    30		0.40	=	0.1200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Total:	0.6050</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
        <p:nvSpPr>
          <p:cNvPr id="282627" name="Line 5"/>
          <p:cNvSpPr>
            <a:spLocks noChangeShapeType="1"/>
          </p:cNvSpPr>
          <p:nvPr/>
        </p:nvSpPr>
        <p:spPr bwMode="auto">
          <a:xfrm>
            <a:off x="6248400" y="30480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2628" name="Line 6"/>
          <p:cNvSpPr>
            <a:spLocks noChangeShapeType="1"/>
          </p:cNvSpPr>
          <p:nvPr/>
        </p:nvSpPr>
        <p:spPr bwMode="auto">
          <a:xfrm>
            <a:off x="6248400" y="60960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0750508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295400" y="152400"/>
            <a:ext cx="7086600" cy="519112"/>
          </a:xfrm>
        </p:spPr>
        <p:txBody>
          <a:bodyPr/>
          <a:lstStyle/>
          <a:p>
            <a:pPr eaLnBrk="1" hangingPunct="1"/>
            <a:r>
              <a:rPr lang="en-US" sz="4000" b="1" dirty="0" smtClean="0"/>
              <a:t>General Guidelines</a:t>
            </a:r>
            <a:endParaRPr lang="en-US" sz="4000" dirty="0" smtClean="0"/>
          </a:p>
        </p:txBody>
      </p:sp>
      <p:sp>
        <p:nvSpPr>
          <p:cNvPr id="773123" name="Rectangle 3"/>
          <p:cNvSpPr>
            <a:spLocks noGrp="1" noChangeArrowheads="1"/>
          </p:cNvSpPr>
          <p:nvPr>
            <p:ph idx="1"/>
          </p:nvPr>
        </p:nvSpPr>
        <p:spPr>
          <a:xfrm>
            <a:off x="304800" y="914400"/>
            <a:ext cx="8610600" cy="5562600"/>
          </a:xfrm>
        </p:spPr>
        <p:txBody>
          <a:bodyPr/>
          <a:lstStyle/>
          <a:p>
            <a:pPr marL="292100" lvl="1" indent="-292100">
              <a:lnSpc>
                <a:spcPct val="85000"/>
              </a:lnSpc>
              <a:buNone/>
            </a:pPr>
            <a:endParaRPr lang="en-US" sz="2400" dirty="0" smtClean="0">
              <a:solidFill>
                <a:schemeClr val="tx1"/>
              </a:solidFill>
              <a:latin typeface="Arial" charset="0"/>
            </a:endParaRPr>
          </a:p>
          <a:p>
            <a:pPr marL="292100" lvl="1" indent="-292100">
              <a:lnSpc>
                <a:spcPct val="85000"/>
              </a:lnSpc>
            </a:pPr>
            <a:r>
              <a:rPr lang="en-US" sz="2400" dirty="0" smtClean="0">
                <a:solidFill>
                  <a:schemeClr val="tx1"/>
                </a:solidFill>
                <a:latin typeface="Arial" charset="0"/>
              </a:rPr>
              <a:t> </a:t>
            </a:r>
            <a:r>
              <a:rPr lang="en-US" sz="2400" dirty="0" smtClean="0">
                <a:solidFill>
                  <a:schemeClr val="tx1"/>
                </a:solidFill>
              </a:rPr>
              <a:t>The Inventory Committee shall be responsible for the actual count to ascertain the existence, completeness and condition of all PPE items owned by the government agency.</a:t>
            </a:r>
          </a:p>
          <a:p>
            <a:pPr marL="292100" lvl="1" indent="-292100">
              <a:lnSpc>
                <a:spcPct val="85000"/>
              </a:lnSpc>
            </a:pPr>
            <a:r>
              <a:rPr lang="en-US" sz="2400" dirty="0" smtClean="0">
                <a:solidFill>
                  <a:schemeClr val="tx1"/>
                </a:solidFill>
              </a:rPr>
              <a:t> The members of the Inventory Committee shall be temporarily relieved of all their regular duties to devote their full time in the conduct of the physical inventory taking until the same is completed.</a:t>
            </a:r>
          </a:p>
          <a:p>
            <a:pPr marL="292100" lvl="1" indent="-292100">
              <a:lnSpc>
                <a:spcPct val="85000"/>
              </a:lnSpc>
            </a:pPr>
            <a:r>
              <a:rPr lang="en-US" sz="2400" dirty="0" smtClean="0">
                <a:solidFill>
                  <a:schemeClr val="tx1"/>
                </a:solidFill>
              </a:rPr>
              <a:t> Property records shall be updated based on the results of the physical inventory count and reconciled with accounting records to come up with the reconciled balances of PPE accounts to be considered as the correct balance of the agency's PPEs</a:t>
            </a:r>
          </a:p>
          <a:p>
            <a:pPr marL="292100" lvl="1" indent="-292100">
              <a:lnSpc>
                <a:spcPct val="85000"/>
              </a:lnSpc>
            </a:pPr>
            <a:endParaRPr lang="en-US" sz="2400" dirty="0" smtClean="0">
              <a:solidFill>
                <a:schemeClr val="tx1"/>
              </a:solidFill>
            </a:endParaRPr>
          </a:p>
          <a:p>
            <a:pPr marL="292100" lvl="1" indent="-292100">
              <a:lnSpc>
                <a:spcPct val="85000"/>
              </a:lnSpc>
            </a:pPr>
            <a:endParaRPr lang="en-US" sz="1800" dirty="0" smtClean="0">
              <a:solidFill>
                <a:schemeClr val="tx1"/>
              </a:solidFill>
              <a:latin typeface="Arial" charset="0"/>
            </a:endParaRPr>
          </a:p>
          <a:p>
            <a:pPr marL="292100" lvl="1" indent="-292100">
              <a:lnSpc>
                <a:spcPct val="85000"/>
              </a:lnSpc>
            </a:pPr>
            <a:endParaRPr lang="en-US" sz="24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73123">
                                            <p:txEl>
                                              <p:pRg st="1" end="1"/>
                                            </p:txEl>
                                          </p:spTgt>
                                        </p:tgtEl>
                                        <p:attrNameLst>
                                          <p:attrName>style.visibility</p:attrName>
                                        </p:attrNameLst>
                                      </p:cBhvr>
                                      <p:to>
                                        <p:strVal val="visible"/>
                                      </p:to>
                                    </p:set>
                                    <p:anim calcmode="discrete" valueType="clr">
                                      <p:cBhvr override="childStyle">
                                        <p:cTn id="7" dur="80"/>
                                        <p:tgtEl>
                                          <p:spTgt spid="773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73123">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773123">
                                            <p:txEl>
                                              <p:pRg st="1" end="1"/>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73123">
                                            <p:txEl>
                                              <p:pRg st="2" end="2"/>
                                            </p:txEl>
                                          </p:spTgt>
                                        </p:tgtEl>
                                        <p:attrNameLst>
                                          <p:attrName>style.visibility</p:attrName>
                                        </p:attrNameLst>
                                      </p:cBhvr>
                                      <p:to>
                                        <p:strVal val="visible"/>
                                      </p:to>
                                    </p:set>
                                    <p:anim calcmode="discrete" valueType="clr">
                                      <p:cBhvr override="childStyle">
                                        <p:cTn id="14" dur="80"/>
                                        <p:tgtEl>
                                          <p:spTgt spid="77312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73123">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773123">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773123">
                                            <p:txEl>
                                              <p:pRg st="3" end="3"/>
                                            </p:txEl>
                                          </p:spTgt>
                                        </p:tgtEl>
                                        <p:attrNameLst>
                                          <p:attrName>style.visibility</p:attrName>
                                        </p:attrNameLst>
                                      </p:cBhvr>
                                      <p:to>
                                        <p:strVal val="visible"/>
                                      </p:to>
                                    </p:set>
                                    <p:anim calcmode="discrete" valueType="clr">
                                      <p:cBhvr override="childStyle">
                                        <p:cTn id="21" dur="80"/>
                                        <p:tgtEl>
                                          <p:spTgt spid="77312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73123">
                                            <p:txEl>
                                              <p:pRg st="3" end="3"/>
                                            </p:txEl>
                                          </p:spTgt>
                                        </p:tgtEl>
                                        <p:attrNameLst>
                                          <p:attrName>fillcolor</p:attrName>
                                        </p:attrNameLst>
                                      </p:cBhvr>
                                      <p:tavLst>
                                        <p:tav tm="0">
                                          <p:val>
                                            <p:clrVal>
                                              <a:schemeClr val="accent2"/>
                                            </p:clrVal>
                                          </p:val>
                                        </p:tav>
                                        <p:tav tm="50000">
                                          <p:val>
                                            <p:clrVal>
                                              <a:schemeClr val="hlink"/>
                                            </p:clrVal>
                                          </p:val>
                                        </p:tav>
                                      </p:tavLst>
                                    </p:anim>
                                    <p:set>
                                      <p:cBhvr>
                                        <p:cTn id="23" dur="80"/>
                                        <p:tgtEl>
                                          <p:spTgt spid="77312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ext Box 4"/>
          <p:cNvSpPr txBox="1">
            <a:spLocks noChangeArrowheads="1"/>
          </p:cNvSpPr>
          <p:nvPr/>
        </p:nvSpPr>
        <p:spPr bwMode="auto">
          <a:xfrm>
            <a:off x="1295400" y="443091"/>
            <a:ext cx="6858000"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CF</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1</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(see attached check list of </a:t>
            </a:r>
            <a:r>
              <a:rPr kumimoji="0" lang="en-US" altLang="en-US" sz="1800" b="0" i="0" u="sng" strike="noStrike" kern="1200" cap="none" spc="0" normalizeH="0" baseline="0" noProof="0" dirty="0">
                <a:ln>
                  <a:noFill/>
                </a:ln>
                <a:solidFill>
                  <a:srgbClr val="FF0000"/>
                </a:solidFill>
                <a:effectLst/>
                <a:uLnTx/>
                <a:uFillTx/>
                <a:latin typeface="Tahoma" panose="020B0604030504040204" pitchFamily="34" charset="0"/>
                <a:ea typeface="+mn-ea"/>
                <a:cs typeface="+mn-cs"/>
              </a:rPr>
              <a:t>subject property, Annex C</a:t>
            </a:r>
            <a:r>
              <a:rPr kumimoji="0" lang="en-US" altLang="en-US" sz="1800" b="0" i="0" u="sng" strike="noStrike" kern="1200" cap="none" spc="0" normalizeH="0" baseline="-25000" noProof="0" dirty="0">
                <a:ln>
                  <a:noFill/>
                </a:ln>
                <a:solidFill>
                  <a:srgbClr val="FF0000"/>
                </a:solidFill>
                <a:effectLst/>
                <a:uLnTx/>
                <a:uFillTx/>
                <a:latin typeface="Tahoma" panose="020B0604030504040204" pitchFamily="34" charset="0"/>
                <a:ea typeface="+mn-ea"/>
                <a:cs typeface="+mn-cs"/>
              </a:rPr>
              <a:t>1</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CF1</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Engine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0.23       x</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0.80	=	0.1840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Transmission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0.07</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0.90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0.0630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Differential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0.05       x</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0.90	=	0.0450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Body / Chassis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0.75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0.2625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Others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0.75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0.2250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Total:	0.7795</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CF</a:t>
            </a:r>
            <a:r>
              <a:rPr kumimoji="0" lang="en-US" altLang="en-US" sz="1800" b="0" i="0" u="none" strike="noStrike" kern="1200" cap="none" spc="0" normalizeH="0" baseline="-25000" noProof="0" dirty="0">
                <a:ln>
                  <a:noFill/>
                </a:ln>
                <a:solidFill>
                  <a:srgbClr val="000000"/>
                </a:solidFill>
                <a:effectLst/>
                <a:uLnTx/>
                <a:uFillTx/>
                <a:latin typeface="Tahoma" panose="020B0604030504040204" pitchFamily="34" charset="0"/>
                <a:ea typeface="+mn-ea"/>
                <a:cs typeface="+mn-cs"/>
              </a:rPr>
              <a:t>2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(see attached check list of </a:t>
            </a:r>
            <a:r>
              <a:rPr kumimoji="0" lang="en-US" altLang="en-US" sz="1800" b="0" i="0" u="sng" strike="noStrike" kern="1200" cap="none" spc="0" normalizeH="0" baseline="0" noProof="0" dirty="0">
                <a:ln>
                  <a:noFill/>
                </a:ln>
                <a:solidFill>
                  <a:srgbClr val="3333CC"/>
                </a:solidFill>
                <a:effectLst/>
                <a:uLnTx/>
                <a:uFillTx/>
                <a:latin typeface="Tahoma" panose="020B0604030504040204" pitchFamily="34" charset="0"/>
                <a:ea typeface="+mn-ea"/>
                <a:cs typeface="+mn-cs"/>
              </a:rPr>
              <a:t>comparable property, Annex C</a:t>
            </a:r>
            <a:r>
              <a:rPr kumimoji="0" lang="en-US" altLang="en-US" sz="1800" b="0" i="0" u="sng" strike="noStrike" kern="1200" cap="none" spc="0" normalizeH="0" baseline="-25000" noProof="0" dirty="0">
                <a:ln>
                  <a:noFill/>
                </a:ln>
                <a:solidFill>
                  <a:srgbClr val="3333CC"/>
                </a:solidFill>
                <a:effectLst/>
                <a:uLnTx/>
                <a:uFillTx/>
                <a:latin typeface="Tahoma" panose="020B0604030504040204" pitchFamily="34" charset="0"/>
                <a:ea typeface="+mn-ea"/>
                <a:cs typeface="+mn-cs"/>
              </a:rPr>
              <a:t>2</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CF2</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Engine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0.23      x</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0.60	=	0.1380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Transmission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0.07</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0.85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0.0595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Differential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0.05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0.85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0.0425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Body / Chassis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0.70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0.2450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Others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x       0.40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0.1200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Total:	0.6050</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
        <p:nvSpPr>
          <p:cNvPr id="282627" name="Line 5"/>
          <p:cNvSpPr>
            <a:spLocks noChangeShapeType="1"/>
          </p:cNvSpPr>
          <p:nvPr/>
        </p:nvSpPr>
        <p:spPr bwMode="auto">
          <a:xfrm>
            <a:off x="6629400" y="29718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PH"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a:t>
            </a:r>
            <a:endParaRPr kumimoji="0" lang="en-PH"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
        <p:nvSpPr>
          <p:cNvPr id="282628" name="Line 6"/>
          <p:cNvSpPr>
            <a:spLocks noChangeShapeType="1"/>
          </p:cNvSpPr>
          <p:nvPr/>
        </p:nvSpPr>
        <p:spPr bwMode="auto">
          <a:xfrm>
            <a:off x="6629400" y="60198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38366092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ext Box 4"/>
          <p:cNvSpPr txBox="1">
            <a:spLocks noChangeArrowheads="1"/>
          </p:cNvSpPr>
          <p:nvPr/>
        </p:nvSpPr>
        <p:spPr bwMode="auto">
          <a:xfrm>
            <a:off x="838200" y="914400"/>
            <a:ext cx="77724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Thus:</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0.7795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(P209,000.00) 	                 							0.6050  </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P269,282.00  </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say </a:t>
            </a: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P269,000.00 as of June 26, 2000</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3651" name="Line 5"/>
          <p:cNvSpPr>
            <a:spLocks noChangeShapeType="1"/>
          </p:cNvSpPr>
          <p:nvPr/>
        </p:nvSpPr>
        <p:spPr bwMode="auto">
          <a:xfrm>
            <a:off x="4343400" y="1905000"/>
            <a:ext cx="106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5053217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pPr algn="just" eaLnBrk="1" hangingPunct="1"/>
            <a:r>
              <a:rPr lang="en-US" altLang="en-US" sz="3200" smtClean="0"/>
              <a:t>B. When Replacement Cost New (RCN) is   	available</a:t>
            </a:r>
          </a:p>
        </p:txBody>
      </p:sp>
      <p:sp>
        <p:nvSpPr>
          <p:cNvPr id="284675" name="Text Box 6"/>
          <p:cNvSpPr txBox="1">
            <a:spLocks noChangeArrowheads="1"/>
          </p:cNvSpPr>
          <p:nvPr/>
        </p:nvSpPr>
        <p:spPr bwMode="auto">
          <a:xfrm>
            <a:off x="533400" y="1931988"/>
            <a:ext cx="79248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80010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Arial" panose="020B0604020202020204" pitchFamily="34" charset="0"/>
                <a:ea typeface="+mn-ea"/>
                <a:cs typeface="+mn-cs"/>
              </a:rPr>
              <a:t>1.  When the Estimated Useful Life (EUL) of the property is available</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80808"/>
              </a:solidFill>
              <a:effectLst/>
              <a:uLnTx/>
              <a:uFillTx/>
              <a:latin typeface="Arial" panose="020B060402020202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Given:	Same vehicle/property used in the above CMV method </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Solution:	To determine RCN of the vehicle under appraisal:</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The cost of brand new engines for the vehicle available in the 	market is P100,000.00/unit.  Therefore:</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b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b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p:txBody>
      </p:sp>
    </p:spTree>
    <p:extLst>
      <p:ext uri="{BB962C8B-B14F-4D97-AF65-F5344CB8AC3E}">
        <p14:creationId xmlns:p14="http://schemas.microsoft.com/office/powerpoint/2010/main" val="120163729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5"/>
          <p:cNvSpPr txBox="1">
            <a:spLocks noChangeArrowheads="1"/>
          </p:cNvSpPr>
          <p:nvPr/>
        </p:nvSpPr>
        <p:spPr bwMode="auto">
          <a:xfrm>
            <a:off x="381000" y="76200"/>
            <a:ext cx="8382000" cy="657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sng" strike="noStrike" kern="1200" cap="none" spc="0" normalizeH="0" baseline="0" noProof="0">
                <a:ln>
                  <a:noFill/>
                </a:ln>
                <a:solidFill>
                  <a:srgbClr val="000000"/>
                </a:solidFill>
                <a:effectLst/>
                <a:uLnTx/>
                <a:uFillTx/>
                <a:latin typeface="Tahoma" panose="020B0604030504040204" pitchFamily="34" charset="0"/>
                <a:ea typeface="+mn-ea"/>
                <a:cs typeface="+mn-cs"/>
              </a:rPr>
              <a:t>Component </a:t>
            </a: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r>
              <a:rPr kumimoji="0" lang="en-US" altLang="en-US" sz="1600" b="0" i="0" u="sng" strike="noStrike" kern="1200" cap="none" spc="0" normalizeH="0" baseline="0" noProof="0">
                <a:ln>
                  <a:noFill/>
                </a:ln>
                <a:solidFill>
                  <a:srgbClr val="000000"/>
                </a:solidFill>
                <a:effectLst/>
                <a:uLnTx/>
                <a:uFillTx/>
                <a:latin typeface="Tahoma" panose="020B0604030504040204" pitchFamily="34" charset="0"/>
                <a:ea typeface="+mn-ea"/>
                <a:cs typeface="+mn-cs"/>
              </a:rPr>
              <a:t>% Weight</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Engine		    23		     1			P  100,000.00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0.07 (P100,000.00)		    </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Transmission	     7	=			=	      30,435.00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23</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0.05 (P100,000.00)	</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Differential	     5	=			=	      21,739.00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23</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0.35 (P100,000.00)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Body/ Chassis	    35	=			=	    152,174.00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23</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0.30 (P100,000.00)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Others		    30	=			=	     130,435.00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23				</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Total:	  P 434,783.00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say:	  P 435,000.00 </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Add Cost of Assembly, OCM:	      65,000.00</a:t>
            </a:r>
          </a:p>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RCN =	 P 500,000.00</a:t>
            </a:r>
          </a:p>
        </p:txBody>
      </p:sp>
      <p:sp>
        <p:nvSpPr>
          <p:cNvPr id="285699" name="Line 6"/>
          <p:cNvSpPr>
            <a:spLocks noChangeShapeType="1"/>
          </p:cNvSpPr>
          <p:nvPr/>
        </p:nvSpPr>
        <p:spPr bwMode="auto">
          <a:xfrm>
            <a:off x="3581400" y="4648200"/>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5700" name="Line 7"/>
          <p:cNvSpPr>
            <a:spLocks noChangeShapeType="1"/>
          </p:cNvSpPr>
          <p:nvPr/>
        </p:nvSpPr>
        <p:spPr bwMode="auto">
          <a:xfrm>
            <a:off x="3581400" y="3505200"/>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5701" name="Line 8"/>
          <p:cNvSpPr>
            <a:spLocks noChangeShapeType="1"/>
          </p:cNvSpPr>
          <p:nvPr/>
        </p:nvSpPr>
        <p:spPr bwMode="auto">
          <a:xfrm>
            <a:off x="3581400" y="2438400"/>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5702" name="Line 9"/>
          <p:cNvSpPr>
            <a:spLocks noChangeShapeType="1"/>
          </p:cNvSpPr>
          <p:nvPr/>
        </p:nvSpPr>
        <p:spPr bwMode="auto">
          <a:xfrm>
            <a:off x="3581400" y="1295400"/>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5703" name="Line 10"/>
          <p:cNvSpPr>
            <a:spLocks noChangeShapeType="1"/>
          </p:cNvSpPr>
          <p:nvPr/>
        </p:nvSpPr>
        <p:spPr bwMode="auto">
          <a:xfrm>
            <a:off x="6705600" y="5029200"/>
            <a:ext cx="1981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5704" name="Line 11"/>
          <p:cNvSpPr>
            <a:spLocks noChangeShapeType="1"/>
          </p:cNvSpPr>
          <p:nvPr/>
        </p:nvSpPr>
        <p:spPr bwMode="auto">
          <a:xfrm>
            <a:off x="6705600" y="6324600"/>
            <a:ext cx="1981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38965166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ext Box 5"/>
          <p:cNvSpPr txBox="1">
            <a:spLocks noChangeArrowheads="1"/>
          </p:cNvSpPr>
          <p:nvPr/>
        </p:nvSpPr>
        <p:spPr bwMode="auto">
          <a:xfrm>
            <a:off x="381000" y="801688"/>
            <a:ext cx="8229600"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Note:  If there are available price data in the market for the other components, use the market data of said components rather than the ratio and proportion applied above.</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ERUL</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EUL</a:t>
            </a: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Engine		    23	      6	   7	=    0.1971</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Transmission	     7	      6	   7	=    0.0600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Differential	     5	      6	   7 	=    0.0430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Body / Chassis	    35	      5	   7	=    0.2500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Others		    30	      5	   7	=    0.2140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0.7641</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(P500,000.00) ( 0.7641)</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P382,050.00 as of June 26,2000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say P382,000.00 </a:t>
            </a:r>
          </a:p>
        </p:txBody>
      </p:sp>
      <p:sp>
        <p:nvSpPr>
          <p:cNvPr id="286723" name="Line 6"/>
          <p:cNvSpPr>
            <a:spLocks noChangeShapeType="1"/>
          </p:cNvSpPr>
          <p:nvPr/>
        </p:nvSpPr>
        <p:spPr bwMode="auto">
          <a:xfrm>
            <a:off x="5334000" y="3733800"/>
            <a:ext cx="914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32317963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ext Box 5"/>
          <p:cNvSpPr txBox="1">
            <a:spLocks noChangeArrowheads="1"/>
          </p:cNvSpPr>
          <p:nvPr/>
        </p:nvSpPr>
        <p:spPr bwMode="auto">
          <a:xfrm>
            <a:off x="381000" y="801688"/>
            <a:ext cx="8229600"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Note:  If there are available price data in the market for the other components, use the market data of said components rather than the ratio and proportion applied above.</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Component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%Weight</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ERUL</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sng" strike="noStrike" kern="1200" cap="none" spc="0" normalizeH="0" baseline="0" noProof="0" dirty="0">
                <a:ln>
                  <a:noFill/>
                </a:ln>
                <a:solidFill>
                  <a:srgbClr val="000000"/>
                </a:solidFill>
                <a:effectLst/>
                <a:uLnTx/>
                <a:uFillTx/>
                <a:latin typeface="Tahoma" panose="020B0604030504040204" pitchFamily="34" charset="0"/>
                <a:ea typeface="+mn-ea"/>
                <a:cs typeface="+mn-cs"/>
              </a:rPr>
              <a:t>EUL</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Engine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0.23</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x    6    /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7	=    0.1971</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Transmission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0.07</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x    6    /   7</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0.0600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Differential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0.05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x    6    /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7 	=    0.0430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Body / Chassis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0.35</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x    5    /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7	=    0.2500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Others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0.30</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x</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5    /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7	=    0.2140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0.7641</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AV         =   RCN   x    ERUL</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EUL</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a:t>
            </a: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AV	=   (P500,000.00) ( 0.7641)</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AV	=    P382,050.00 as of June 26,2000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AV         =    say P382,000.00 </a:t>
            </a:r>
          </a:p>
        </p:txBody>
      </p:sp>
      <p:sp>
        <p:nvSpPr>
          <p:cNvPr id="286723" name="Line 6"/>
          <p:cNvSpPr>
            <a:spLocks noChangeShapeType="1"/>
          </p:cNvSpPr>
          <p:nvPr/>
        </p:nvSpPr>
        <p:spPr bwMode="auto">
          <a:xfrm>
            <a:off x="5334000" y="3733800"/>
            <a:ext cx="914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26999719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4"/>
          <p:cNvSpPr>
            <a:spLocks noChangeArrowheads="1"/>
          </p:cNvSpPr>
          <p:nvPr/>
        </p:nvSpPr>
        <p:spPr bwMode="auto">
          <a:xfrm>
            <a:off x="304800" y="-76200"/>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 When Acquisition Cost (AC) is available</a:t>
            </a:r>
          </a:p>
        </p:txBody>
      </p:sp>
      <p:sp>
        <p:nvSpPr>
          <p:cNvPr id="287747" name="Text Box 5"/>
          <p:cNvSpPr txBox="1">
            <a:spLocks noChangeArrowheads="1"/>
          </p:cNvSpPr>
          <p:nvPr/>
        </p:nvSpPr>
        <p:spPr bwMode="auto">
          <a:xfrm>
            <a:off x="457200" y="968375"/>
            <a:ext cx="7924800"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80010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For imported properties: Acquisition Cost Method</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AC  x  CFF  x  CF</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where:</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CFF	=	Currency Fluctuation Factor</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P/$ exchange rate on year of appraisal</a:t>
            </a:r>
            <a:r>
              <a:rPr kumimoji="0" lang="en-US" altLang="en-US" sz="1800" b="0" i="0" u="sng"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P/$ exchange rate on year of acquisition				     40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25.7144</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CFF	=	1.56</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CF	=	0.7795</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(P495,000.00) (1.56) (0.7795)</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AV	=	P601,930.00 asof June 26, 2000</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say P602,000.00</a:t>
            </a:r>
          </a:p>
        </p:txBody>
      </p:sp>
      <p:sp>
        <p:nvSpPr>
          <p:cNvPr id="287748" name="Line 6"/>
          <p:cNvSpPr>
            <a:spLocks noChangeShapeType="1"/>
          </p:cNvSpPr>
          <p:nvPr/>
        </p:nvSpPr>
        <p:spPr bwMode="auto">
          <a:xfrm>
            <a:off x="3124200" y="3124200"/>
            <a:ext cx="4343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87749" name="Line 7"/>
          <p:cNvSpPr>
            <a:spLocks noChangeShapeType="1"/>
          </p:cNvSpPr>
          <p:nvPr/>
        </p:nvSpPr>
        <p:spPr bwMode="auto">
          <a:xfrm>
            <a:off x="3200400" y="3886200"/>
            <a:ext cx="1295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26248436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Text Box 8"/>
          <p:cNvSpPr txBox="1">
            <a:spLocks noChangeArrowheads="1"/>
          </p:cNvSpPr>
          <p:nvPr/>
        </p:nvSpPr>
        <p:spPr bwMode="auto">
          <a:xfrm>
            <a:off x="1295400" y="2316163"/>
            <a:ext cx="769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3200" b="0" i="0" u="none" strike="noStrike" kern="1200" cap="none" spc="0" normalizeH="0" baseline="0" noProof="0">
                <a:ln>
                  <a:noFill/>
                </a:ln>
                <a:solidFill>
                  <a:srgbClr val="080808"/>
                </a:solidFill>
                <a:effectLst/>
                <a:uLnTx/>
                <a:uFillTx/>
                <a:latin typeface="Arial" panose="020B0604020202020204" pitchFamily="34" charset="0"/>
                <a:ea typeface="+mn-ea"/>
                <a:cs typeface="+mn-cs"/>
              </a:rPr>
              <a:t>   </a:t>
            </a:r>
            <a:r>
              <a:rPr kumimoji="0" lang="en-US" altLang="en-US" sz="6000" b="0" i="0" u="none" strike="noStrike" kern="1200" cap="none" spc="0" normalizeH="0" baseline="0" noProof="0">
                <a:ln>
                  <a:noFill/>
                </a:ln>
                <a:solidFill>
                  <a:srgbClr val="080808"/>
                </a:solidFill>
                <a:effectLst/>
                <a:uLnTx/>
                <a:uFillTx/>
                <a:latin typeface="Arial" panose="020B0604020202020204" pitchFamily="34" charset="0"/>
                <a:ea typeface="+mn-ea"/>
                <a:cs typeface="+mn-cs"/>
              </a:rPr>
              <a:t>D.  Other Cases</a:t>
            </a:r>
          </a:p>
        </p:txBody>
      </p:sp>
    </p:spTree>
    <p:extLst>
      <p:ext uri="{BB962C8B-B14F-4D97-AF65-F5344CB8AC3E}">
        <p14:creationId xmlns:p14="http://schemas.microsoft.com/office/powerpoint/2010/main" val="319229061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itle 1"/>
          <p:cNvSpPr>
            <a:spLocks noGrp="1"/>
          </p:cNvSpPr>
          <p:nvPr>
            <p:ph type="title"/>
          </p:nvPr>
        </p:nvSpPr>
        <p:spPr/>
        <p:txBody>
          <a:bodyPr/>
          <a:lstStyle/>
          <a:p>
            <a:pPr algn="l"/>
            <a:r>
              <a:rPr lang="en-US" altLang="en-US" sz="2400" smtClean="0"/>
              <a:t>D.1: Other Cases (Lost Property) Sec. 41.c, page 201,GAM, </a:t>
            </a:r>
            <a:br>
              <a:rPr lang="en-US" altLang="en-US" sz="2400" smtClean="0"/>
            </a:br>
            <a:r>
              <a:rPr lang="en-US" altLang="en-US" sz="2400" smtClean="0"/>
              <a:t>         Vol. 1:</a:t>
            </a:r>
            <a:endParaRPr lang="id-ID" altLang="en-US" sz="2400" smtClean="0"/>
          </a:p>
        </p:txBody>
      </p:sp>
      <p:sp>
        <p:nvSpPr>
          <p:cNvPr id="3" name="Content Placeholder 2"/>
          <p:cNvSpPr>
            <a:spLocks noGrp="1"/>
          </p:cNvSpPr>
          <p:nvPr>
            <p:ph idx="1"/>
          </p:nvPr>
        </p:nvSpPr>
        <p:spPr>
          <a:xfrm>
            <a:off x="685800" y="1676400"/>
            <a:ext cx="8077200" cy="5181600"/>
          </a:xfrm>
        </p:spPr>
        <p:txBody>
          <a:bodyPr/>
          <a:lstStyle/>
          <a:p>
            <a:pPr>
              <a:defRPr/>
            </a:pPr>
            <a:r>
              <a:rPr lang="en-US" sz="2000" dirty="0" smtClean="0"/>
              <a:t>“ The accountability of the Accountable officer over the loss of depreciable asset shall be based on depreciated replacement cost (DRC) PPSAS 21, par 45.  DRC is replacement cost less accumulated depreciation calculated on the basis of replacement cost “</a:t>
            </a:r>
          </a:p>
          <a:p>
            <a:pPr>
              <a:defRPr/>
            </a:pPr>
            <a:endParaRPr lang="en-US" sz="2000" dirty="0"/>
          </a:p>
          <a:p>
            <a:pPr>
              <a:defRPr/>
            </a:pPr>
            <a:r>
              <a:rPr lang="en-US" sz="2000" dirty="0" smtClean="0"/>
              <a:t>Therefore:</a:t>
            </a:r>
          </a:p>
          <a:p>
            <a:pPr marL="0" indent="0">
              <a:buFontTx/>
              <a:buNone/>
              <a:defRPr/>
            </a:pPr>
            <a:r>
              <a:rPr lang="en-US" sz="2000" dirty="0" smtClean="0"/>
              <a:t>     Cost of  Vehicle (CMV)                  =  </a:t>
            </a:r>
            <a:r>
              <a:rPr lang="en-US" sz="2000" dirty="0" err="1" smtClean="0"/>
              <a:t>Php</a:t>
            </a:r>
            <a:r>
              <a:rPr lang="en-US" sz="2000" dirty="0" smtClean="0"/>
              <a:t>.  500,000.00</a:t>
            </a:r>
          </a:p>
          <a:p>
            <a:pPr marL="0" indent="0">
              <a:buFontTx/>
              <a:buNone/>
              <a:defRPr/>
            </a:pPr>
            <a:r>
              <a:rPr lang="en-US" sz="2000" dirty="0" smtClean="0"/>
              <a:t>     Less: </a:t>
            </a:r>
          </a:p>
          <a:p>
            <a:pPr marL="0" indent="0">
              <a:buFontTx/>
              <a:buNone/>
              <a:defRPr/>
            </a:pPr>
            <a:r>
              <a:rPr lang="en-US" sz="2000" dirty="0"/>
              <a:t> </a:t>
            </a:r>
            <a:r>
              <a:rPr lang="en-US" sz="2000" dirty="0" smtClean="0"/>
              <a:t>      Accumulated Depreciation :</a:t>
            </a:r>
          </a:p>
          <a:p>
            <a:pPr>
              <a:defRPr/>
            </a:pPr>
            <a:r>
              <a:rPr lang="en-US" sz="2000" dirty="0"/>
              <a:t> </a:t>
            </a:r>
            <a:r>
              <a:rPr lang="en-US" sz="2000" u="sng" dirty="0" smtClean="0"/>
              <a:t>P 500,000.00 – P 50,000.00</a:t>
            </a:r>
            <a:r>
              <a:rPr lang="en-US" sz="2000" dirty="0" smtClean="0"/>
              <a:t>   (36)  =  </a:t>
            </a:r>
            <a:r>
              <a:rPr lang="en-US" sz="2000" dirty="0" err="1" smtClean="0"/>
              <a:t>Php</a:t>
            </a:r>
            <a:r>
              <a:rPr lang="en-US" sz="2000" dirty="0" smtClean="0"/>
              <a:t>.  192,857.04</a:t>
            </a:r>
          </a:p>
          <a:p>
            <a:pPr marL="0" indent="0">
              <a:buFontTx/>
              <a:buNone/>
              <a:defRPr/>
            </a:pPr>
            <a:r>
              <a:rPr lang="en-US" sz="2000" dirty="0"/>
              <a:t> </a:t>
            </a:r>
            <a:r>
              <a:rPr lang="en-US" sz="2000" dirty="0" smtClean="0"/>
              <a:t>                         84                                 ________________</a:t>
            </a:r>
          </a:p>
          <a:p>
            <a:pPr marL="0" indent="0">
              <a:buFontTx/>
              <a:buNone/>
              <a:defRPr/>
            </a:pPr>
            <a:r>
              <a:rPr lang="en-US" sz="2000" dirty="0" smtClean="0"/>
              <a:t>     Depreciated Replacement Cost        =  </a:t>
            </a:r>
            <a:r>
              <a:rPr lang="en-US" sz="2000" dirty="0" err="1" smtClean="0"/>
              <a:t>Php</a:t>
            </a:r>
            <a:r>
              <a:rPr lang="en-US" sz="2000" dirty="0" smtClean="0"/>
              <a:t>.  307,142.96</a:t>
            </a:r>
          </a:p>
          <a:p>
            <a:pPr marL="0" indent="0">
              <a:buFontTx/>
              <a:buNone/>
              <a:defRPr/>
            </a:pPr>
            <a:r>
              <a:rPr lang="en-US" sz="2000" dirty="0"/>
              <a:t> </a:t>
            </a:r>
            <a:r>
              <a:rPr lang="en-US" sz="2000" dirty="0" smtClean="0"/>
              <a:t>                                                         say    </a:t>
            </a:r>
            <a:r>
              <a:rPr lang="en-US" sz="2000" dirty="0" err="1" smtClean="0"/>
              <a:t>Php</a:t>
            </a:r>
            <a:r>
              <a:rPr lang="en-US" sz="2000" dirty="0" smtClean="0"/>
              <a:t>. </a:t>
            </a:r>
            <a:r>
              <a:rPr lang="en-US" sz="2000" dirty="0"/>
              <a:t> </a:t>
            </a:r>
            <a:r>
              <a:rPr lang="en-US" sz="2000" dirty="0" smtClean="0"/>
              <a:t>307,143.00</a:t>
            </a:r>
          </a:p>
          <a:p>
            <a:pPr marL="0" indent="0">
              <a:buNone/>
              <a:defRPr/>
            </a:pPr>
            <a:r>
              <a:rPr lang="en-US" altLang="en-US" sz="2000" b="1" u="sng" dirty="0">
                <a:solidFill>
                  <a:srgbClr val="080808"/>
                </a:solidFill>
                <a:latin typeface="Tahoma" panose="020B0604030504040204" pitchFamily="34" charset="0"/>
              </a:rPr>
              <a:t>Note: For </a:t>
            </a:r>
            <a:r>
              <a:rPr lang="en-US" altLang="en-US" sz="2000" b="1" u="sng" dirty="0" smtClean="0">
                <a:solidFill>
                  <a:srgbClr val="080808"/>
                </a:solidFill>
                <a:latin typeface="Tahoma" panose="020B0604030504040204" pitchFamily="34" charset="0"/>
              </a:rPr>
              <a:t>National and Local Government Sectors</a:t>
            </a:r>
            <a:endParaRPr lang="en-US" altLang="en-US" sz="2000" b="1" u="sng" dirty="0">
              <a:solidFill>
                <a:srgbClr val="080808"/>
              </a:solidFill>
              <a:latin typeface="Tahoma" panose="020B0604030504040204" pitchFamily="34" charset="0"/>
            </a:endParaRPr>
          </a:p>
          <a:p>
            <a:pPr marL="0" indent="0">
              <a:buFontTx/>
              <a:buNone/>
              <a:defRPr/>
            </a:pPr>
            <a:endParaRPr lang="en-US" sz="2000" dirty="0" smtClean="0"/>
          </a:p>
          <a:p>
            <a:pPr marL="0" indent="0">
              <a:buFontTx/>
              <a:buNone/>
              <a:defRPr/>
            </a:pPr>
            <a:endParaRPr lang="en-US" sz="2000" dirty="0" smtClean="0"/>
          </a:p>
          <a:p>
            <a:pPr marL="0" indent="0">
              <a:buFontTx/>
              <a:buNone/>
              <a:defRPr/>
            </a:pPr>
            <a:r>
              <a:rPr lang="en-US" sz="2000" dirty="0"/>
              <a:t> </a:t>
            </a:r>
            <a:r>
              <a:rPr lang="en-US" sz="2000" dirty="0" smtClean="0"/>
              <a:t>  </a:t>
            </a:r>
            <a:endParaRPr lang="id-ID" sz="2000" dirty="0"/>
          </a:p>
        </p:txBody>
      </p:sp>
      <p:sp>
        <p:nvSpPr>
          <p:cNvPr id="290820" name="Left Bracket 5"/>
          <p:cNvSpPr>
            <a:spLocks/>
          </p:cNvSpPr>
          <p:nvPr/>
        </p:nvSpPr>
        <p:spPr bwMode="auto">
          <a:xfrm>
            <a:off x="1066800" y="4800600"/>
            <a:ext cx="46038" cy="685800"/>
          </a:xfrm>
          <a:prstGeom prst="leftBracket">
            <a:avLst>
              <a:gd name="adj" fmla="val 8276"/>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id-ID"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0821" name="Right Bracket 6"/>
          <p:cNvSpPr>
            <a:spLocks/>
          </p:cNvSpPr>
          <p:nvPr/>
        </p:nvSpPr>
        <p:spPr bwMode="auto">
          <a:xfrm>
            <a:off x="4038600" y="4800600"/>
            <a:ext cx="76200" cy="685800"/>
          </a:xfrm>
          <a:prstGeom prst="rightBracket">
            <a:avLst>
              <a:gd name="adj" fmla="val 8333"/>
            </a:avLst>
          </a:prstGeom>
          <a:solidFill>
            <a:schemeClr val="accent1"/>
          </a:solidFill>
          <a:ln w="9525" algn="ctr">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id-ID"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3267970193"/>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228600" y="228600"/>
            <a:ext cx="769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D.  Other Cases</a:t>
            </a:r>
          </a:p>
        </p:txBody>
      </p:sp>
      <p:sp>
        <p:nvSpPr>
          <p:cNvPr id="292867" name="Text Box 3"/>
          <p:cNvSpPr txBox="1">
            <a:spLocks noChangeArrowheads="1"/>
          </p:cNvSpPr>
          <p:nvPr/>
        </p:nvSpPr>
        <p:spPr bwMode="auto">
          <a:xfrm>
            <a:off x="304800" y="1219200"/>
            <a:ext cx="83820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80010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Arial" panose="020B0604020202020204" pitchFamily="34" charset="0"/>
                <a:ea typeface="+mn-ea"/>
                <a:cs typeface="+mn-cs"/>
              </a:rPr>
              <a:t>	2.  When the component, such as engine unit, of the above vehicle 	       under appraisal is missing/salvaged:</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80808"/>
              </a:solidFill>
              <a:effectLst/>
              <a:uLnTx/>
              <a:uFillTx/>
              <a:latin typeface="Arial" panose="020B060402020202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0.7795 – 0.1840</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AV = (P209,000.00) 	                 							        0.6050</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0.5955</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 (P209,000.00)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0.6050</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AV = </a:t>
            </a:r>
            <a:r>
              <a:rPr kumimoji="0" lang="en-US" altLang="en-US" sz="1800" b="0" i="0" u="none" strike="noStrike" kern="1200" cap="none" spc="0" normalizeH="0" baseline="0" noProof="0" dirty="0" smtClean="0">
                <a:ln>
                  <a:noFill/>
                </a:ln>
                <a:solidFill>
                  <a:srgbClr val="080808"/>
                </a:solidFill>
                <a:effectLst/>
                <a:uLnTx/>
                <a:uFillTx/>
                <a:latin typeface="Tahoma" panose="020B0604030504040204" pitchFamily="34" charset="0"/>
                <a:ea typeface="+mn-ea"/>
                <a:cs typeface="+mn-cs"/>
              </a:rPr>
              <a:t>P205,719.00</a:t>
            </a: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80808"/>
                </a:solidFill>
                <a:effectLst/>
                <a:uLnTx/>
                <a:uFillTx/>
                <a:latin typeface="Tahoma" panose="020B0604030504040204" pitchFamily="34" charset="0"/>
                <a:ea typeface="+mn-ea"/>
                <a:cs typeface="+mn-cs"/>
              </a:rPr>
              <a:t>                =  say P206,000.00</a:t>
            </a:r>
            <a:endPar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where: </a:t>
            </a:r>
          </a:p>
          <a:p>
            <a:pPr marL="342900" marR="0" lvl="0"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endParaRPr>
          </a:p>
          <a:p>
            <a:pPr marL="342900" marR="0" lvl="0"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80808"/>
                </a:solidFill>
                <a:effectLst/>
                <a:uLnTx/>
                <a:uFillTx/>
                <a:latin typeface="Tahoma" panose="020B0604030504040204" pitchFamily="34" charset="0"/>
                <a:ea typeface="+mn-ea"/>
                <a:cs typeface="+mn-cs"/>
              </a:rPr>
              <a:t>	       0.1840 = over-all CF of the engine unit of the subject vehicle</a:t>
            </a:r>
          </a:p>
        </p:txBody>
      </p:sp>
      <p:sp>
        <p:nvSpPr>
          <p:cNvPr id="292868" name="Line 6"/>
          <p:cNvSpPr>
            <a:spLocks noChangeShapeType="1"/>
          </p:cNvSpPr>
          <p:nvPr/>
        </p:nvSpPr>
        <p:spPr bwMode="auto">
          <a:xfrm>
            <a:off x="3886200" y="2514600"/>
            <a:ext cx="2057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2869" name="Line 7"/>
          <p:cNvSpPr>
            <a:spLocks noChangeShapeType="1"/>
          </p:cNvSpPr>
          <p:nvPr/>
        </p:nvSpPr>
        <p:spPr bwMode="auto">
          <a:xfrm>
            <a:off x="3886200" y="3581400"/>
            <a:ext cx="1143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465685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152400" y="228600"/>
            <a:ext cx="8610600" cy="6096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Preliminary Activities</a:t>
            </a:r>
          </a:p>
        </p:txBody>
      </p:sp>
      <p:sp>
        <p:nvSpPr>
          <p:cNvPr id="743427" name="Rectangle 3"/>
          <p:cNvSpPr>
            <a:spLocks noGrp="1" noChangeArrowheads="1"/>
          </p:cNvSpPr>
          <p:nvPr>
            <p:ph type="subTitle" idx="1"/>
          </p:nvPr>
        </p:nvSpPr>
        <p:spPr>
          <a:xfrm>
            <a:off x="381000" y="990600"/>
            <a:ext cx="8534400" cy="5486400"/>
          </a:xfrm>
        </p:spPr>
        <p:txBody>
          <a:bodyPr rtlCol="0">
            <a:normAutofit lnSpcReduction="10000"/>
          </a:bodyPr>
          <a:lstStyle/>
          <a:p>
            <a:pPr eaLnBrk="1" fontAlgn="auto" hangingPunct="1">
              <a:lnSpc>
                <a:spcPct val="90000"/>
              </a:lnSpc>
              <a:spcAft>
                <a:spcPts val="0"/>
              </a:spcAft>
              <a:defRPr/>
            </a:pPr>
            <a:r>
              <a:rPr lang="en-US" sz="2800" dirty="0" smtClean="0">
                <a:latin typeface="Arial" charset="0"/>
              </a:rPr>
              <a:t>Prior to the conduct of the inventory taking  the </a:t>
            </a:r>
            <a:r>
              <a:rPr lang="en-US" sz="2800" b="1" i="1" dirty="0" smtClean="0">
                <a:solidFill>
                  <a:srgbClr val="002060"/>
                </a:solidFill>
                <a:latin typeface="Arial" charset="0"/>
              </a:rPr>
              <a:t>Property Unit</a:t>
            </a:r>
            <a:r>
              <a:rPr lang="en-US" sz="2800" dirty="0" smtClean="0">
                <a:latin typeface="Arial" charset="0"/>
              </a:rPr>
              <a:t> shall:</a:t>
            </a:r>
          </a:p>
          <a:p>
            <a:pPr marL="393700" indent="-393700" eaLnBrk="1" fontAlgn="auto" hangingPunct="1">
              <a:lnSpc>
                <a:spcPct val="90000"/>
              </a:lnSpc>
              <a:spcAft>
                <a:spcPts val="0"/>
              </a:spcAft>
              <a:buFont typeface="Wingdings" pitchFamily="2" charset="2"/>
              <a:buChar char="v"/>
              <a:defRPr/>
            </a:pPr>
            <a:r>
              <a:rPr lang="en-US" sz="2400" dirty="0" smtClean="0"/>
              <a:t>Secure a copy of the latest RPCPPE/ Physical Inventory Report</a:t>
            </a:r>
            <a:r>
              <a:rPr lang="en-US" sz="2400" dirty="0" smtClean="0">
                <a:latin typeface="Arial" charset="0"/>
              </a:rPr>
              <a:t>;</a:t>
            </a:r>
          </a:p>
          <a:p>
            <a:pPr marL="393700" indent="-393700" eaLnBrk="1" fontAlgn="auto" hangingPunct="1">
              <a:lnSpc>
                <a:spcPct val="90000"/>
              </a:lnSpc>
              <a:spcAft>
                <a:spcPts val="0"/>
              </a:spcAft>
              <a:buFont typeface="Wingdings" pitchFamily="2" charset="2"/>
              <a:buChar char="v"/>
              <a:defRPr/>
            </a:pPr>
            <a:r>
              <a:rPr lang="en-US" sz="2400" dirty="0" smtClean="0"/>
              <a:t>In the absence of a reliable RPCPPE, Property Unit shall require the different offices/divisions/ units to submit a listing of existing PPE in their respective offices/units using a standard Form ‘A” (Inventory Count Form)to facilitate verification and the inventory taking</a:t>
            </a:r>
          </a:p>
          <a:p>
            <a:pPr marL="393700" indent="-393700" eaLnBrk="1" fontAlgn="auto" hangingPunct="1">
              <a:lnSpc>
                <a:spcPct val="90000"/>
              </a:lnSpc>
              <a:spcAft>
                <a:spcPts val="0"/>
              </a:spcAft>
              <a:buFont typeface="Wingdings" pitchFamily="2" charset="2"/>
              <a:buChar char="v"/>
              <a:defRPr/>
            </a:pPr>
            <a:r>
              <a:rPr lang="en-US" sz="2400" dirty="0" smtClean="0">
                <a:solidFill>
                  <a:schemeClr val="tx1"/>
                </a:solidFill>
              </a:rPr>
              <a:t>prepare a list of PPE items which were recorded in the PPELCs but not included in the RPCPPE/Physical Inventory Report as well as PPE items which were included in the RPCPPE but not recorded in the PPELCs.</a:t>
            </a:r>
          </a:p>
          <a:p>
            <a:pPr marL="393700" indent="-393700" eaLnBrk="1" fontAlgn="auto" hangingPunct="1">
              <a:lnSpc>
                <a:spcPct val="90000"/>
              </a:lnSpc>
              <a:spcAft>
                <a:spcPts val="0"/>
              </a:spcAft>
              <a:buFont typeface="Wingdings" pitchFamily="2" charset="2"/>
              <a:buChar char="v"/>
              <a:defRPr/>
            </a:pPr>
            <a:endParaRPr lang="en-US" sz="2400" dirty="0" smtClean="0">
              <a:latin typeface="Arial" charset="0"/>
            </a:endParaRPr>
          </a:p>
          <a:p>
            <a:pPr marL="393700" indent="-393700" eaLnBrk="1" fontAlgn="auto" hangingPunct="1">
              <a:lnSpc>
                <a:spcPct val="90000"/>
              </a:lnSpc>
              <a:spcAft>
                <a:spcPts val="0"/>
              </a:spcAft>
              <a:buFont typeface="Wingdings" pitchFamily="2" charset="2"/>
              <a:buChar char="v"/>
              <a:defRPr/>
            </a:pPr>
            <a:endParaRPr lang="en-US" sz="3000" dirty="0" smtClean="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afterEffect">
                                  <p:stCondLst>
                                    <p:cond delay="3500"/>
                                  </p:stCondLst>
                                  <p:childTnLst>
                                    <p:set>
                                      <p:cBhvr>
                                        <p:cTn id="6" dur="1" fill="hold">
                                          <p:stCondLst>
                                            <p:cond delay="0"/>
                                          </p:stCondLst>
                                        </p:cTn>
                                        <p:tgtEl>
                                          <p:spTgt spid="743427">
                                            <p:txEl>
                                              <p:pRg st="0" end="0"/>
                                            </p:txEl>
                                          </p:spTgt>
                                        </p:tgtEl>
                                        <p:attrNameLst>
                                          <p:attrName>style.visibility</p:attrName>
                                        </p:attrNameLst>
                                      </p:cBhvr>
                                      <p:to>
                                        <p:strVal val="visible"/>
                                      </p:to>
                                    </p:set>
                                    <p:anim calcmode="lin" valueType="num">
                                      <p:cBhvr additive="base">
                                        <p:cTn id="7" dur="500" fill="hold"/>
                                        <p:tgtEl>
                                          <p:spTgt spid="7434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4342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4000"/>
                            </p:stCondLst>
                            <p:childTnLst>
                              <p:par>
                                <p:cTn id="10" presetID="2" presetClass="entr" presetSubtype="6" fill="hold" grpId="0" nodeType="afterEffect">
                                  <p:stCondLst>
                                    <p:cond delay="3500"/>
                                  </p:stCondLst>
                                  <p:childTnLst>
                                    <p:set>
                                      <p:cBhvr>
                                        <p:cTn id="11" dur="1" fill="hold">
                                          <p:stCondLst>
                                            <p:cond delay="0"/>
                                          </p:stCondLst>
                                        </p:cTn>
                                        <p:tgtEl>
                                          <p:spTgt spid="743427">
                                            <p:txEl>
                                              <p:pRg st="1" end="1"/>
                                            </p:txEl>
                                          </p:spTgt>
                                        </p:tgtEl>
                                        <p:attrNameLst>
                                          <p:attrName>style.visibility</p:attrName>
                                        </p:attrNameLst>
                                      </p:cBhvr>
                                      <p:to>
                                        <p:strVal val="visible"/>
                                      </p:to>
                                    </p:set>
                                    <p:anim calcmode="lin" valueType="num">
                                      <p:cBhvr additive="base">
                                        <p:cTn id="12" dur="500" fill="hold"/>
                                        <p:tgtEl>
                                          <p:spTgt spid="743427">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4342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8000"/>
                            </p:stCondLst>
                            <p:childTnLst>
                              <p:par>
                                <p:cTn id="15" presetID="2" presetClass="entr" presetSubtype="6" fill="hold" grpId="0" nodeType="afterEffect">
                                  <p:stCondLst>
                                    <p:cond delay="4000"/>
                                  </p:stCondLst>
                                  <p:childTnLst>
                                    <p:set>
                                      <p:cBhvr>
                                        <p:cTn id="16" dur="1" fill="hold">
                                          <p:stCondLst>
                                            <p:cond delay="0"/>
                                          </p:stCondLst>
                                        </p:cTn>
                                        <p:tgtEl>
                                          <p:spTgt spid="743427">
                                            <p:txEl>
                                              <p:pRg st="2" end="2"/>
                                            </p:txEl>
                                          </p:spTgt>
                                        </p:tgtEl>
                                        <p:attrNameLst>
                                          <p:attrName>style.visibility</p:attrName>
                                        </p:attrNameLst>
                                      </p:cBhvr>
                                      <p:to>
                                        <p:strVal val="visible"/>
                                      </p:to>
                                    </p:set>
                                    <p:anim calcmode="lin" valueType="num">
                                      <p:cBhvr additive="base">
                                        <p:cTn id="17" dur="500" fill="hold"/>
                                        <p:tgtEl>
                                          <p:spTgt spid="74342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74342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2500"/>
                            </p:stCondLst>
                            <p:childTnLst>
                              <p:par>
                                <p:cTn id="20" presetID="2" presetClass="entr" presetSubtype="6" fill="hold" grpId="0" nodeType="afterEffect">
                                  <p:stCondLst>
                                    <p:cond delay="4000"/>
                                  </p:stCondLst>
                                  <p:childTnLst>
                                    <p:set>
                                      <p:cBhvr>
                                        <p:cTn id="21" dur="1" fill="hold">
                                          <p:stCondLst>
                                            <p:cond delay="0"/>
                                          </p:stCondLst>
                                        </p:cTn>
                                        <p:tgtEl>
                                          <p:spTgt spid="743427">
                                            <p:txEl>
                                              <p:pRg st="3" end="3"/>
                                            </p:txEl>
                                          </p:spTgt>
                                        </p:tgtEl>
                                        <p:attrNameLst>
                                          <p:attrName>style.visibility</p:attrName>
                                        </p:attrNameLst>
                                      </p:cBhvr>
                                      <p:to>
                                        <p:strVal val="visible"/>
                                      </p:to>
                                    </p:set>
                                    <p:anim calcmode="lin" valueType="num">
                                      <p:cBhvr additive="base">
                                        <p:cTn id="22" dur="500" fill="hold"/>
                                        <p:tgtEl>
                                          <p:spTgt spid="743427">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74342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3427" grpId="0" build="p" autoUpdateAnimBg="0" advAuto="400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ext Box 2"/>
          <p:cNvSpPr txBox="1">
            <a:spLocks noChangeArrowheads="1"/>
          </p:cNvSpPr>
          <p:nvPr/>
        </p:nvSpPr>
        <p:spPr bwMode="auto">
          <a:xfrm>
            <a:off x="228600" y="228600"/>
            <a:ext cx="769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D.  Other Cases</a:t>
            </a:r>
          </a:p>
        </p:txBody>
      </p:sp>
      <p:sp>
        <p:nvSpPr>
          <p:cNvPr id="293891" name="Text Box 3"/>
          <p:cNvSpPr txBox="1">
            <a:spLocks noChangeArrowheads="1"/>
          </p:cNvSpPr>
          <p:nvPr/>
        </p:nvSpPr>
        <p:spPr bwMode="auto">
          <a:xfrm>
            <a:off x="304800" y="914400"/>
            <a:ext cx="8382000" cy="558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80010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Arial" panose="020B0604020202020204" pitchFamily="34" charset="0"/>
                <a:ea typeface="+mn-ea"/>
                <a:cs typeface="+mn-cs"/>
              </a:rPr>
              <a:t>	3.  When engine unit is beyond economic repair and is considered 	        junk/scrap:</a:t>
            </a:r>
          </a:p>
          <a:p>
            <a:pPr marL="800100" marR="0" lvl="1" indent="-34290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a:p>
            <a:pPr marL="800100" marR="0" lvl="1" indent="-34290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CF1 – 0.1840 </a:t>
            </a:r>
          </a:p>
          <a:p>
            <a:pPr marL="800100" marR="0" lvl="1" indent="-34290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AV =   CMV  x                                     +   junk value of the </a:t>
            </a:r>
          </a:p>
          <a:p>
            <a:pPr marL="800100" marR="0" lvl="1" indent="-34290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CF2		   engine unit</a:t>
            </a:r>
          </a:p>
          <a:p>
            <a:pPr marL="800100" marR="0" lvl="1" indent="-34290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where: </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junk value         Estimated weight	   scrap/junk value</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engine unit	      of Engine 	   of metal as canvassed</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    500 kilos (P5.00)</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junk value 	</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engine unit</a:t>
            </a:r>
          </a:p>
          <a:p>
            <a:pPr marL="800100" marR="0" lvl="1" indent="-34290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endParaRP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where:</a:t>
            </a:r>
          </a:p>
          <a:p>
            <a:pPr marL="800100" marR="0" lvl="1" indent="-34290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80808"/>
                </a:solidFill>
                <a:effectLst/>
                <a:uLnTx/>
                <a:uFillTx/>
                <a:latin typeface="Tahoma" panose="020B0604030504040204" pitchFamily="34" charset="0"/>
                <a:ea typeface="+mn-ea"/>
                <a:cs typeface="+mn-cs"/>
              </a:rPr>
              <a:t>		        P5.00    =   prevailing market value of metal								   	</a:t>
            </a:r>
          </a:p>
        </p:txBody>
      </p:sp>
      <p:sp>
        <p:nvSpPr>
          <p:cNvPr id="293892" name="AutoShape 6"/>
          <p:cNvSpPr>
            <a:spLocks/>
          </p:cNvSpPr>
          <p:nvPr/>
        </p:nvSpPr>
        <p:spPr bwMode="auto">
          <a:xfrm>
            <a:off x="3581400" y="1676400"/>
            <a:ext cx="228600" cy="1066800"/>
          </a:xfrm>
          <a:prstGeom prst="leftBracket">
            <a:avLst>
              <a:gd name="adj" fmla="val 38889"/>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3893" name="AutoShape 7"/>
          <p:cNvSpPr>
            <a:spLocks/>
          </p:cNvSpPr>
          <p:nvPr/>
        </p:nvSpPr>
        <p:spPr bwMode="auto">
          <a:xfrm rot="10800000">
            <a:off x="5257800" y="1676400"/>
            <a:ext cx="228600" cy="1066800"/>
          </a:xfrm>
          <a:prstGeom prst="leftBracket">
            <a:avLst>
              <a:gd name="adj" fmla="val 38889"/>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3894" name="Line 8"/>
          <p:cNvSpPr>
            <a:spLocks noChangeShapeType="1"/>
          </p:cNvSpPr>
          <p:nvPr/>
        </p:nvSpPr>
        <p:spPr bwMode="auto">
          <a:xfrm>
            <a:off x="3733800" y="2209800"/>
            <a:ext cx="160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3895" name="Text Box 9"/>
          <p:cNvSpPr txBox="1">
            <a:spLocks noChangeArrowheads="1"/>
          </p:cNvSpPr>
          <p:nvPr/>
        </p:nvSpPr>
        <p:spPr bwMode="auto">
          <a:xfrm>
            <a:off x="2590800" y="3505200"/>
            <a:ext cx="38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a:t>
            </a:r>
          </a:p>
        </p:txBody>
      </p:sp>
      <p:sp>
        <p:nvSpPr>
          <p:cNvPr id="293896" name="AutoShape 10"/>
          <p:cNvSpPr>
            <a:spLocks/>
          </p:cNvSpPr>
          <p:nvPr/>
        </p:nvSpPr>
        <p:spPr bwMode="auto">
          <a:xfrm>
            <a:off x="4953000" y="3352800"/>
            <a:ext cx="152400" cy="762000"/>
          </a:xfrm>
          <a:prstGeom prst="leftBracket">
            <a:avLst>
              <a:gd name="adj" fmla="val 41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3897" name="AutoShape 11"/>
          <p:cNvSpPr>
            <a:spLocks/>
          </p:cNvSpPr>
          <p:nvPr/>
        </p:nvSpPr>
        <p:spPr bwMode="auto">
          <a:xfrm rot="10800000">
            <a:off x="7391400" y="3352800"/>
            <a:ext cx="152400" cy="762000"/>
          </a:xfrm>
          <a:prstGeom prst="leftBracket">
            <a:avLst>
              <a:gd name="adj" fmla="val 41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3898" name="Text Box 12"/>
          <p:cNvSpPr txBox="1">
            <a:spLocks noChangeArrowheads="1"/>
          </p:cNvSpPr>
          <p:nvPr/>
        </p:nvSpPr>
        <p:spPr bwMode="auto">
          <a:xfrm>
            <a:off x="2667000" y="4876800"/>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rPr>
              <a:t>=     P2,500.00</a:t>
            </a:r>
          </a:p>
        </p:txBody>
      </p:sp>
    </p:spTree>
    <p:extLst>
      <p:ext uri="{BB962C8B-B14F-4D97-AF65-F5344CB8AC3E}">
        <p14:creationId xmlns:p14="http://schemas.microsoft.com/office/powerpoint/2010/main" val="383528874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 Box 10"/>
          <p:cNvSpPr txBox="1">
            <a:spLocks noChangeArrowheads="1"/>
          </p:cNvSpPr>
          <p:nvPr/>
        </p:nvSpPr>
        <p:spPr bwMode="auto">
          <a:xfrm>
            <a:off x="685800" y="914400"/>
            <a:ext cx="80010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0.5955</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AV =   (P209,000.00) 	                       +    P2,500.00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0.6050</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	P205,719.00   +   P2,500.00</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AV =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P208,219.00</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 </a:t>
            </a:r>
            <a:r>
              <a:rPr kumimoji="0" lang="en-US" altLang="en-US" sz="1800" b="0"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                 =     say P208,000.00 as </a:t>
            </a:r>
            <a:r>
              <a:rPr kumimoji="0" lang="en-US" altLang="en-US" sz="1800" b="0"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of June 26, 2000</a:t>
            </a:r>
          </a:p>
        </p:txBody>
      </p:sp>
      <p:sp>
        <p:nvSpPr>
          <p:cNvPr id="294915" name="Line 11"/>
          <p:cNvSpPr>
            <a:spLocks noChangeShapeType="1"/>
          </p:cNvSpPr>
          <p:nvPr/>
        </p:nvSpPr>
        <p:spPr bwMode="auto">
          <a:xfrm>
            <a:off x="4267200" y="1981200"/>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4916" name="AutoShape 13"/>
          <p:cNvSpPr>
            <a:spLocks/>
          </p:cNvSpPr>
          <p:nvPr/>
        </p:nvSpPr>
        <p:spPr bwMode="auto">
          <a:xfrm>
            <a:off x="2286000" y="1447800"/>
            <a:ext cx="76200" cy="990600"/>
          </a:xfrm>
          <a:prstGeom prst="leftBracket">
            <a:avLst>
              <a:gd name="adj" fmla="val 1083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94917" name="AutoShape 14"/>
          <p:cNvSpPr>
            <a:spLocks/>
          </p:cNvSpPr>
          <p:nvPr/>
        </p:nvSpPr>
        <p:spPr bwMode="auto">
          <a:xfrm rot="10800000">
            <a:off x="5562600" y="1447800"/>
            <a:ext cx="76200" cy="990600"/>
          </a:xfrm>
          <a:prstGeom prst="leftBracket">
            <a:avLst>
              <a:gd name="adj" fmla="val 1083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10338841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2322" name="Rectangle 2" descr="Blue tissue paper"/>
          <p:cNvSpPr>
            <a:spLocks noChangeArrowheads="1"/>
          </p:cNvSpPr>
          <p:nvPr/>
        </p:nvSpPr>
        <p:spPr bwMode="auto">
          <a:xfrm>
            <a:off x="1447800" y="1905000"/>
            <a:ext cx="6629400" cy="2743200"/>
          </a:xfrm>
          <a:prstGeom prst="rect">
            <a:avLst/>
          </a:prstGeom>
          <a:blipFill dpi="0" rotWithShape="1">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EASY WAY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TO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RECALL APPRAISAL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FORMULA</a:t>
            </a:r>
          </a:p>
        </p:txBody>
      </p:sp>
    </p:spTree>
    <p:extLst>
      <p:ext uri="{BB962C8B-B14F-4D97-AF65-F5344CB8AC3E}">
        <p14:creationId xmlns:p14="http://schemas.microsoft.com/office/powerpoint/2010/main" val="563180900"/>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986" name="WordArt 2"/>
          <p:cNvSpPr>
            <a:spLocks noChangeArrowheads="1" noChangeShapeType="1" noTextEdit="1"/>
          </p:cNvSpPr>
          <p:nvPr/>
        </p:nvSpPr>
        <p:spPr bwMode="auto">
          <a:xfrm>
            <a:off x="1371600" y="563563"/>
            <a:ext cx="6629400" cy="5105400"/>
          </a:xfrm>
          <a:prstGeom prst="rect">
            <a:avLst/>
          </a:prstGeom>
        </p:spPr>
        <p:txBody>
          <a:bodyPr wrap="none" fromWordArt="1">
            <a:prstTxWarp prst="textPlain">
              <a:avLst>
                <a:gd name="adj" fmla="val 50000"/>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sz="3600" b="0" i="0" u="none" strike="noStrike" kern="10" cap="none" spc="0" normalizeH="0" baseline="0" noProof="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uLnTx/>
                <a:uFillTx/>
                <a:latin typeface="Arial Black" panose="020B0A04020102020204" pitchFamily="34" charset="0"/>
                <a:ea typeface="+mn-ea"/>
                <a:cs typeface="+mn-cs"/>
              </a:rPr>
              <a:t>GIVE ME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sz="3600" b="0" i="0" u="none" strike="noStrike" kern="10" cap="none" spc="0" normalizeH="0" baseline="0" noProof="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uLnTx/>
                <a:uFillTx/>
                <a:latin typeface="Arial Black" panose="020B0A04020102020204" pitchFamily="34" charset="0"/>
                <a:ea typeface="+mn-ea"/>
                <a:cs typeface="+mn-cs"/>
              </a:rPr>
              <a:t>FIVE </a:t>
            </a:r>
          </a:p>
        </p:txBody>
      </p:sp>
      <p:sp>
        <p:nvSpPr>
          <p:cNvPr id="313347" name="Text Box 3"/>
          <p:cNvSpPr txBox="1">
            <a:spLocks noChangeArrowheads="1"/>
          </p:cNvSpPr>
          <p:nvPr/>
        </p:nvSpPr>
        <p:spPr bwMode="auto">
          <a:xfrm>
            <a:off x="3048000" y="5486400"/>
            <a:ext cx="3886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90641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986"/>
                                        </p:tgtEl>
                                        <p:attrNameLst>
                                          <p:attrName>style.visibility</p:attrName>
                                        </p:attrNameLst>
                                      </p:cBhvr>
                                      <p:to>
                                        <p:strVal val="visible"/>
                                      </p:to>
                                    </p:set>
                                    <p:animEffect transition="in" filter="blinds(horizontal)">
                                      <p:cBhvr>
                                        <p:cTn id="7" dur="1000"/>
                                        <p:tgtEl>
                                          <p:spTgt spid="297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6"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 Box 2"/>
          <p:cNvSpPr txBox="1">
            <a:spLocks noChangeArrowheads="1"/>
          </p:cNvSpPr>
          <p:nvPr/>
        </p:nvSpPr>
        <p:spPr bwMode="auto">
          <a:xfrm>
            <a:off x="2557463" y="3733800"/>
            <a:ext cx="5105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AV = CMV X </a:t>
            </a: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CF1</a:t>
            </a: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CF2</a:t>
            </a:r>
          </a:p>
        </p:txBody>
      </p:sp>
      <p:sp>
        <p:nvSpPr>
          <p:cNvPr id="314371" name="Text Box 3"/>
          <p:cNvSpPr txBox="1">
            <a:spLocks noChangeArrowheads="1"/>
          </p:cNvSpPr>
          <p:nvPr/>
        </p:nvSpPr>
        <p:spPr bwMode="auto">
          <a:xfrm>
            <a:off x="2590800" y="1600200"/>
            <a:ext cx="4953000" cy="946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DIRECT MARKET COMPARISON APPROACH</a:t>
            </a:r>
          </a:p>
        </p:txBody>
      </p:sp>
    </p:spTree>
    <p:extLst>
      <p:ext uri="{BB962C8B-B14F-4D97-AF65-F5344CB8AC3E}">
        <p14:creationId xmlns:p14="http://schemas.microsoft.com/office/powerpoint/2010/main" val="1320269664"/>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 Box 2"/>
          <p:cNvSpPr txBox="1">
            <a:spLocks noChangeArrowheads="1"/>
          </p:cNvSpPr>
          <p:nvPr/>
        </p:nvSpPr>
        <p:spPr bwMode="auto">
          <a:xfrm>
            <a:off x="2895600" y="3244850"/>
            <a:ext cx="5410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 AV = RCN X  </a:t>
            </a: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ERUL                         </a:t>
            </a: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EUL</a:t>
            </a:r>
          </a:p>
        </p:txBody>
      </p:sp>
      <p:sp>
        <p:nvSpPr>
          <p:cNvPr id="315395" name="Text Box 4"/>
          <p:cNvSpPr txBox="1">
            <a:spLocks noChangeArrowheads="1"/>
          </p:cNvSpPr>
          <p:nvPr/>
        </p:nvSpPr>
        <p:spPr bwMode="auto">
          <a:xfrm>
            <a:off x="2895600" y="2071688"/>
            <a:ext cx="3124200" cy="519112"/>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RCN APPROACH</a:t>
            </a:r>
          </a:p>
        </p:txBody>
      </p:sp>
    </p:spTree>
    <p:extLst>
      <p:ext uri="{BB962C8B-B14F-4D97-AF65-F5344CB8AC3E}">
        <p14:creationId xmlns:p14="http://schemas.microsoft.com/office/powerpoint/2010/main" val="2725744140"/>
      </p:ext>
    </p:extLst>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ext Box 2"/>
          <p:cNvSpPr txBox="1">
            <a:spLocks noChangeArrowheads="1"/>
          </p:cNvSpPr>
          <p:nvPr/>
        </p:nvSpPr>
        <p:spPr bwMode="auto">
          <a:xfrm>
            <a:off x="2971800" y="2209800"/>
            <a:ext cx="3048000" cy="519113"/>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AC APPROACH</a:t>
            </a:r>
          </a:p>
        </p:txBody>
      </p:sp>
      <p:sp>
        <p:nvSpPr>
          <p:cNvPr id="316419" name="Text Box 3"/>
          <p:cNvSpPr txBox="1">
            <a:spLocks noChangeArrowheads="1"/>
          </p:cNvSpPr>
          <p:nvPr/>
        </p:nvSpPr>
        <p:spPr bwMode="auto">
          <a:xfrm>
            <a:off x="2895600" y="3443288"/>
            <a:ext cx="4572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3) AV = (AC X CFF) X CF</a:t>
            </a:r>
          </a:p>
        </p:txBody>
      </p:sp>
      <p:sp>
        <p:nvSpPr>
          <p:cNvPr id="316420" name="Text Box 4"/>
          <p:cNvSpPr txBox="1">
            <a:spLocks noChangeArrowheads="1"/>
          </p:cNvSpPr>
          <p:nvPr/>
        </p:nvSpPr>
        <p:spPr bwMode="auto">
          <a:xfrm>
            <a:off x="2895600" y="4267200"/>
            <a:ext cx="472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4) AV = (AC X PIF) X CF</a:t>
            </a:r>
          </a:p>
        </p:txBody>
      </p:sp>
    </p:spTree>
    <p:extLst>
      <p:ext uri="{BB962C8B-B14F-4D97-AF65-F5344CB8AC3E}">
        <p14:creationId xmlns:p14="http://schemas.microsoft.com/office/powerpoint/2010/main" val="3195394734"/>
      </p:ext>
    </p:extLst>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Text Box 2"/>
          <p:cNvSpPr txBox="1">
            <a:spLocks noChangeArrowheads="1"/>
          </p:cNvSpPr>
          <p:nvPr/>
        </p:nvSpPr>
        <p:spPr bwMode="auto">
          <a:xfrm>
            <a:off x="2819400" y="2514600"/>
            <a:ext cx="3505200" cy="519113"/>
          </a:xfrm>
          <a:prstGeom prst="rect">
            <a:avLst/>
          </a:prstGeom>
          <a:solidFill>
            <a:srgbClr val="FF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JUNK APPROACH</a:t>
            </a:r>
          </a:p>
        </p:txBody>
      </p:sp>
      <p:sp>
        <p:nvSpPr>
          <p:cNvPr id="317443" name="Text Box 3"/>
          <p:cNvSpPr txBox="1">
            <a:spLocks noChangeArrowheads="1"/>
          </p:cNvSpPr>
          <p:nvPr/>
        </p:nvSpPr>
        <p:spPr bwMode="auto">
          <a:xfrm>
            <a:off x="2819400" y="3733800"/>
            <a:ext cx="3810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5) AV = JUNK VALUE</a:t>
            </a:r>
          </a:p>
        </p:txBody>
      </p:sp>
    </p:spTree>
    <p:extLst>
      <p:ext uri="{BB962C8B-B14F-4D97-AF65-F5344CB8AC3E}">
        <p14:creationId xmlns:p14="http://schemas.microsoft.com/office/powerpoint/2010/main" val="1165212934"/>
      </p:ext>
    </p:extLst>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Text Box 2"/>
          <p:cNvSpPr txBox="1">
            <a:spLocks noChangeArrowheads="1"/>
          </p:cNvSpPr>
          <p:nvPr/>
        </p:nvSpPr>
        <p:spPr bwMode="auto">
          <a:xfrm>
            <a:off x="2895600" y="304800"/>
            <a:ext cx="5105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AV = CMV X </a:t>
            </a: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CF1</a:t>
            </a: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CF2</a:t>
            </a:r>
          </a:p>
        </p:txBody>
      </p:sp>
      <p:sp>
        <p:nvSpPr>
          <p:cNvPr id="318467" name="Text Box 3"/>
          <p:cNvSpPr txBox="1">
            <a:spLocks noChangeArrowheads="1"/>
          </p:cNvSpPr>
          <p:nvPr/>
        </p:nvSpPr>
        <p:spPr bwMode="auto">
          <a:xfrm>
            <a:off x="2868613" y="1835150"/>
            <a:ext cx="54102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 AV = RCN X  </a:t>
            </a: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ERUL                         </a:t>
            </a: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EUL</a:t>
            </a:r>
          </a:p>
        </p:txBody>
      </p:sp>
      <p:sp>
        <p:nvSpPr>
          <p:cNvPr id="318468" name="Text Box 5"/>
          <p:cNvSpPr txBox="1">
            <a:spLocks noChangeArrowheads="1"/>
          </p:cNvSpPr>
          <p:nvPr/>
        </p:nvSpPr>
        <p:spPr bwMode="auto">
          <a:xfrm>
            <a:off x="2895600" y="3352800"/>
            <a:ext cx="4572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3) AV = (AC X CFF) X CF</a:t>
            </a:r>
          </a:p>
        </p:txBody>
      </p:sp>
      <p:sp>
        <p:nvSpPr>
          <p:cNvPr id="318469" name="Text Box 6"/>
          <p:cNvSpPr txBox="1">
            <a:spLocks noChangeArrowheads="1"/>
          </p:cNvSpPr>
          <p:nvPr/>
        </p:nvSpPr>
        <p:spPr bwMode="auto">
          <a:xfrm>
            <a:off x="2895600" y="4191000"/>
            <a:ext cx="472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4) AV = (AC X PIFF) X CF</a:t>
            </a:r>
          </a:p>
        </p:txBody>
      </p:sp>
      <p:sp>
        <p:nvSpPr>
          <p:cNvPr id="318470" name="Text Box 7"/>
          <p:cNvSpPr txBox="1">
            <a:spLocks noChangeArrowheads="1"/>
          </p:cNvSpPr>
          <p:nvPr/>
        </p:nvSpPr>
        <p:spPr bwMode="auto">
          <a:xfrm>
            <a:off x="2900363" y="5251450"/>
            <a:ext cx="3810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5) AV = JUNK VALUE</a:t>
            </a:r>
          </a:p>
        </p:txBody>
      </p:sp>
      <p:sp>
        <p:nvSpPr>
          <p:cNvPr id="318471" name="Line 8"/>
          <p:cNvSpPr>
            <a:spLocks noChangeShapeType="1"/>
          </p:cNvSpPr>
          <p:nvPr/>
        </p:nvSpPr>
        <p:spPr bwMode="auto">
          <a:xfrm>
            <a:off x="1676400" y="228600"/>
            <a:ext cx="6781800" cy="0"/>
          </a:xfrm>
          <a:prstGeom prst="line">
            <a:avLst/>
          </a:prstGeom>
          <a:noFill/>
          <a:ln w="57150">
            <a:solidFill>
              <a:srgbClr val="FFCC00"/>
            </a:solidFill>
            <a:round/>
            <a:headEnd type="oval"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18472" name="Line 9"/>
          <p:cNvSpPr>
            <a:spLocks noChangeShapeType="1"/>
          </p:cNvSpPr>
          <p:nvPr/>
        </p:nvSpPr>
        <p:spPr bwMode="auto">
          <a:xfrm>
            <a:off x="1638300" y="1524000"/>
            <a:ext cx="6858000" cy="0"/>
          </a:xfrm>
          <a:prstGeom prst="line">
            <a:avLst/>
          </a:prstGeom>
          <a:noFill/>
          <a:ln w="57150">
            <a:solidFill>
              <a:srgbClr val="0000FF"/>
            </a:solidFill>
            <a:round/>
            <a:headEnd type="oval"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18473" name="Line 10"/>
          <p:cNvSpPr>
            <a:spLocks noChangeShapeType="1"/>
          </p:cNvSpPr>
          <p:nvPr/>
        </p:nvSpPr>
        <p:spPr bwMode="auto">
          <a:xfrm>
            <a:off x="1676400" y="5181600"/>
            <a:ext cx="6858000" cy="0"/>
          </a:xfrm>
          <a:prstGeom prst="line">
            <a:avLst/>
          </a:prstGeom>
          <a:noFill/>
          <a:ln w="57150">
            <a:solidFill>
              <a:srgbClr val="FF3300"/>
            </a:solidFill>
            <a:round/>
            <a:headEnd type="oval"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18474" name="Line 11"/>
          <p:cNvSpPr>
            <a:spLocks noChangeShapeType="1"/>
          </p:cNvSpPr>
          <p:nvPr/>
        </p:nvSpPr>
        <p:spPr bwMode="auto">
          <a:xfrm>
            <a:off x="1635125" y="3048000"/>
            <a:ext cx="6858000" cy="0"/>
          </a:xfrm>
          <a:prstGeom prst="line">
            <a:avLst/>
          </a:prstGeom>
          <a:noFill/>
          <a:ln w="57150">
            <a:solidFill>
              <a:srgbClr val="33CC33"/>
            </a:solidFill>
            <a:round/>
            <a:headEnd type="oval"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04140" name="WordArt 12"/>
          <p:cNvSpPr>
            <a:spLocks noChangeArrowheads="1" noChangeShapeType="1" noTextEdit="1"/>
          </p:cNvSpPr>
          <p:nvPr/>
        </p:nvSpPr>
        <p:spPr bwMode="auto">
          <a:xfrm>
            <a:off x="1371600" y="5949950"/>
            <a:ext cx="7620000" cy="609600"/>
          </a:xfrm>
          <a:prstGeom prst="rect">
            <a:avLst/>
          </a:prstGeom>
        </p:spPr>
        <p:txBody>
          <a:bodyPr wrap="none" fromWordArt="1">
            <a:prstTxWarp prst="textPlain">
              <a:avLst>
                <a:gd name="adj" fmla="val 50000"/>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sz="1800" b="0" i="0" u="none" strike="noStrike" kern="10" cap="none" spc="0" normalizeH="0" baseline="0" noProof="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uLnTx/>
                <a:uFillTx/>
                <a:latin typeface="Arial Black" panose="020B0A04020102020204" pitchFamily="34" charset="0"/>
                <a:ea typeface="+mn-ea"/>
                <a:cs typeface="+mn-cs"/>
              </a:rPr>
              <a:t>GIVE ME FIVE </a:t>
            </a:r>
          </a:p>
        </p:txBody>
      </p:sp>
    </p:spTree>
    <p:extLst>
      <p:ext uri="{BB962C8B-B14F-4D97-AF65-F5344CB8AC3E}">
        <p14:creationId xmlns:p14="http://schemas.microsoft.com/office/powerpoint/2010/main" val="22158588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4140"/>
                                        </p:tgtEl>
                                        <p:attrNameLst>
                                          <p:attrName>style.visibility</p:attrName>
                                        </p:attrNameLst>
                                      </p:cBhvr>
                                      <p:to>
                                        <p:strVal val="visible"/>
                                      </p:to>
                                    </p:set>
                                    <p:animEffect transition="in" filter="blinds(horizontal)">
                                      <p:cBhvr>
                                        <p:cTn id="7" dur="1000"/>
                                        <p:tgtEl>
                                          <p:spTgt spid="304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40"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 Box 2"/>
          <p:cNvSpPr txBox="1">
            <a:spLocks noChangeArrowheads="1"/>
          </p:cNvSpPr>
          <p:nvPr/>
        </p:nvSpPr>
        <p:spPr bwMode="auto">
          <a:xfrm>
            <a:off x="2438400" y="3016250"/>
            <a:ext cx="5715000" cy="1035050"/>
          </a:xfrm>
          <a:prstGeom prst="rect">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60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MORE INPUTS</a:t>
            </a:r>
          </a:p>
        </p:txBody>
      </p:sp>
    </p:spTree>
    <p:extLst>
      <p:ext uri="{BB962C8B-B14F-4D97-AF65-F5344CB8AC3E}">
        <p14:creationId xmlns:p14="http://schemas.microsoft.com/office/powerpoint/2010/main" val="153255361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28600" y="228600"/>
            <a:ext cx="8610600" cy="6096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Preliminary Activities</a:t>
            </a:r>
          </a:p>
        </p:txBody>
      </p:sp>
      <p:sp>
        <p:nvSpPr>
          <p:cNvPr id="743427" name="Rectangle 3"/>
          <p:cNvSpPr>
            <a:spLocks noGrp="1" noChangeArrowheads="1"/>
          </p:cNvSpPr>
          <p:nvPr>
            <p:ph type="subTitle" idx="1"/>
          </p:nvPr>
        </p:nvSpPr>
        <p:spPr>
          <a:xfrm>
            <a:off x="228600" y="838200"/>
            <a:ext cx="8763000" cy="457200"/>
          </a:xfrm>
        </p:spPr>
        <p:txBody>
          <a:bodyPr rtlCol="0">
            <a:normAutofit fontScale="25000" lnSpcReduction="20000"/>
          </a:bodyPr>
          <a:lstStyle/>
          <a:p>
            <a:pPr eaLnBrk="1" fontAlgn="auto" hangingPunct="1">
              <a:lnSpc>
                <a:spcPct val="90000"/>
              </a:lnSpc>
              <a:spcAft>
                <a:spcPts val="0"/>
              </a:spcAft>
              <a:defRPr/>
            </a:pPr>
            <a:r>
              <a:rPr lang="en-US" sz="6400" dirty="0" smtClean="0">
                <a:latin typeface="Arial" charset="0"/>
              </a:rPr>
              <a:t>Prior to the conduct of the inventory taking require submission of a duly accomplished form:</a:t>
            </a:r>
          </a:p>
          <a:p>
            <a:pPr eaLnBrk="1" fontAlgn="auto" hangingPunct="1">
              <a:lnSpc>
                <a:spcPct val="90000"/>
              </a:lnSpc>
              <a:spcAft>
                <a:spcPts val="0"/>
              </a:spcAft>
              <a:defRPr/>
            </a:pPr>
            <a:endParaRPr lang="en-US" sz="2800" dirty="0" smtClean="0">
              <a:latin typeface="Arial" charset="0"/>
            </a:endParaRPr>
          </a:p>
          <a:p>
            <a:pPr marL="457200" indent="-457200" eaLnBrk="1" fontAlgn="auto" hangingPunct="1">
              <a:lnSpc>
                <a:spcPct val="90000"/>
              </a:lnSpc>
              <a:spcAft>
                <a:spcPts val="0"/>
              </a:spcAft>
              <a:defRPr/>
            </a:pPr>
            <a:r>
              <a:rPr lang="en-US" sz="2600" dirty="0" smtClean="0">
                <a:latin typeface="Arial" charset="0"/>
              </a:rPr>
              <a:t> </a:t>
            </a:r>
            <a:endParaRPr lang="en-US" sz="2600" b="1" i="1" dirty="0" smtClean="0">
              <a:latin typeface="Arial" charset="0"/>
            </a:endParaRPr>
          </a:p>
        </p:txBody>
      </p:sp>
      <p:graphicFrame>
        <p:nvGraphicFramePr>
          <p:cNvPr id="5" name="Table 4"/>
          <p:cNvGraphicFramePr>
            <a:graphicFrameLocks noGrp="1"/>
          </p:cNvGraphicFramePr>
          <p:nvPr/>
        </p:nvGraphicFramePr>
        <p:xfrm>
          <a:off x="228600" y="2362200"/>
          <a:ext cx="8686800" cy="1628836"/>
        </p:xfrm>
        <a:graphic>
          <a:graphicData uri="http://schemas.openxmlformats.org/drawingml/2006/table">
            <a:tbl>
              <a:tblPr/>
              <a:tblGrid>
                <a:gridCol w="9144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744289">
                  <a:extLst>
                    <a:ext uri="{9D8B030D-6E8A-4147-A177-3AD203B41FA5}">
                      <a16:colId xmlns:a16="http://schemas.microsoft.com/office/drawing/2014/main" val="20002"/>
                    </a:ext>
                  </a:extLst>
                </a:gridCol>
                <a:gridCol w="932111">
                  <a:extLst>
                    <a:ext uri="{9D8B030D-6E8A-4147-A177-3AD203B41FA5}">
                      <a16:colId xmlns:a16="http://schemas.microsoft.com/office/drawing/2014/main" val="20003"/>
                    </a:ext>
                  </a:extLst>
                </a:gridCol>
                <a:gridCol w="533400">
                  <a:extLst>
                    <a:ext uri="{9D8B030D-6E8A-4147-A177-3AD203B41FA5}">
                      <a16:colId xmlns:a16="http://schemas.microsoft.com/office/drawing/2014/main" val="20004"/>
                    </a:ext>
                  </a:extLst>
                </a:gridCol>
                <a:gridCol w="717843">
                  <a:extLst>
                    <a:ext uri="{9D8B030D-6E8A-4147-A177-3AD203B41FA5}">
                      <a16:colId xmlns:a16="http://schemas.microsoft.com/office/drawing/2014/main" val="20005"/>
                    </a:ext>
                  </a:extLst>
                </a:gridCol>
                <a:gridCol w="729957">
                  <a:extLst>
                    <a:ext uri="{9D8B030D-6E8A-4147-A177-3AD203B41FA5}">
                      <a16:colId xmlns:a16="http://schemas.microsoft.com/office/drawing/2014/main" val="20006"/>
                    </a:ext>
                  </a:extLst>
                </a:gridCol>
                <a:gridCol w="543166">
                  <a:extLst>
                    <a:ext uri="{9D8B030D-6E8A-4147-A177-3AD203B41FA5}">
                      <a16:colId xmlns:a16="http://schemas.microsoft.com/office/drawing/2014/main" val="20007"/>
                    </a:ext>
                  </a:extLst>
                </a:gridCol>
                <a:gridCol w="828434">
                  <a:extLst>
                    <a:ext uri="{9D8B030D-6E8A-4147-A177-3AD203B41FA5}">
                      <a16:colId xmlns:a16="http://schemas.microsoft.com/office/drawing/2014/main" val="20008"/>
                    </a:ext>
                  </a:extLst>
                </a:gridCol>
                <a:gridCol w="747655">
                  <a:extLst>
                    <a:ext uri="{9D8B030D-6E8A-4147-A177-3AD203B41FA5}">
                      <a16:colId xmlns:a16="http://schemas.microsoft.com/office/drawing/2014/main" val="20009"/>
                    </a:ext>
                  </a:extLst>
                </a:gridCol>
                <a:gridCol w="1309745">
                  <a:extLst>
                    <a:ext uri="{9D8B030D-6E8A-4147-A177-3AD203B41FA5}">
                      <a16:colId xmlns:a16="http://schemas.microsoft.com/office/drawing/2014/main" val="20010"/>
                    </a:ext>
                  </a:extLst>
                </a:gridCol>
              </a:tblGrid>
              <a:tr h="519221">
                <a:tc>
                  <a:txBody>
                    <a:bodyPr/>
                    <a:lstStyle/>
                    <a:p>
                      <a:pPr marL="0" marR="0">
                        <a:spcBef>
                          <a:spcPts val="0"/>
                        </a:spcBef>
                        <a:spcAft>
                          <a:spcPts val="0"/>
                        </a:spcAft>
                      </a:pPr>
                      <a:endParaRPr lang="en-US" sz="900" dirty="0">
                        <a:latin typeface="Arial"/>
                        <a:ea typeface="Arial"/>
                        <a:cs typeface="Times New Roman"/>
                      </a:endParaRPr>
                    </a:p>
                    <a:p>
                      <a:pPr marL="328930" marR="0">
                        <a:spcBef>
                          <a:spcPts val="0"/>
                        </a:spcBef>
                        <a:spcAft>
                          <a:spcPts val="0"/>
                        </a:spcAft>
                      </a:pPr>
                      <a:r>
                        <a:rPr lang="en-US" sz="900" spc="-5" dirty="0">
                          <a:solidFill>
                            <a:srgbClr val="313333"/>
                          </a:solidFill>
                          <a:latin typeface="Arial"/>
                          <a:ea typeface="Calibri"/>
                          <a:cs typeface="Times New Roman"/>
                        </a:rPr>
                        <a:t>Arti</a:t>
                      </a:r>
                      <a:r>
                        <a:rPr lang="en-US" sz="900" spc="-10" dirty="0">
                          <a:solidFill>
                            <a:srgbClr val="313333"/>
                          </a:solidFill>
                          <a:latin typeface="Arial"/>
                          <a:ea typeface="Calibri"/>
                          <a:cs typeface="Times New Roman"/>
                        </a:rPr>
                        <a:t>cle</a:t>
                      </a:r>
                      <a:r>
                        <a:rPr lang="en-US" sz="900" spc="-5" dirty="0">
                          <a:solidFill>
                            <a:srgbClr val="4F5050"/>
                          </a:solidFill>
                          <a:latin typeface="Arial"/>
                          <a:ea typeface="Calibri"/>
                          <a:cs typeface="Times New Roman"/>
                        </a:rPr>
                        <a:t>/</a:t>
                      </a:r>
                      <a:r>
                        <a:rPr lang="en-US" sz="900" spc="-5" dirty="0">
                          <a:solidFill>
                            <a:srgbClr val="313333"/>
                          </a:solidFill>
                          <a:latin typeface="Arial"/>
                          <a:ea typeface="Calibri"/>
                          <a:cs typeface="Times New Roman"/>
                        </a:rPr>
                        <a:t>It</a:t>
                      </a:r>
                      <a:r>
                        <a:rPr lang="en-US" sz="900" spc="-10" dirty="0">
                          <a:solidFill>
                            <a:srgbClr val="4F5050"/>
                          </a:solidFill>
                          <a:latin typeface="Arial"/>
                          <a:ea typeface="Calibri"/>
                          <a:cs typeface="Times New Roman"/>
                        </a:rPr>
                        <a:t>e</a:t>
                      </a:r>
                      <a:r>
                        <a:rPr lang="en-US" sz="900" spc="-10" dirty="0">
                          <a:solidFill>
                            <a:srgbClr val="313333"/>
                          </a:solidFill>
                          <a:latin typeface="Arial"/>
                          <a:ea typeface="Calibri"/>
                          <a:cs typeface="Times New Roman"/>
                        </a:rPr>
                        <a:t>m</a:t>
                      </a:r>
                      <a:endParaRPr lang="en-US" sz="12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dirty="0">
                        <a:latin typeface="Arial"/>
                        <a:ea typeface="Arial"/>
                        <a:cs typeface="Times New Roman"/>
                      </a:endParaRPr>
                    </a:p>
                    <a:p>
                      <a:pPr marL="175895" marR="0">
                        <a:spcBef>
                          <a:spcPts val="0"/>
                        </a:spcBef>
                        <a:spcAft>
                          <a:spcPts val="0"/>
                        </a:spcAft>
                      </a:pPr>
                      <a:r>
                        <a:rPr lang="en-US" sz="900" spc="-40" dirty="0">
                          <a:solidFill>
                            <a:srgbClr val="313333"/>
                          </a:solidFill>
                          <a:latin typeface="Arial"/>
                          <a:ea typeface="Calibri"/>
                          <a:cs typeface="Times New Roman"/>
                        </a:rPr>
                        <a:t>D</a:t>
                      </a:r>
                      <a:r>
                        <a:rPr lang="en-US" sz="900" dirty="0">
                          <a:solidFill>
                            <a:srgbClr val="4F5050"/>
                          </a:solidFill>
                          <a:latin typeface="Arial"/>
                          <a:ea typeface="Calibri"/>
                          <a:cs typeface="Times New Roman"/>
                        </a:rPr>
                        <a:t>esc</a:t>
                      </a:r>
                      <a:r>
                        <a:rPr lang="en-US" sz="900" spc="-205" dirty="0">
                          <a:solidFill>
                            <a:srgbClr val="4F5050"/>
                          </a:solidFill>
                          <a:latin typeface="Arial"/>
                          <a:ea typeface="Calibri"/>
                          <a:cs typeface="Times New Roman"/>
                        </a:rPr>
                        <a:t>r</a:t>
                      </a:r>
                      <a:r>
                        <a:rPr lang="en-US" sz="900" spc="-380" dirty="0">
                          <a:solidFill>
                            <a:srgbClr val="313333"/>
                          </a:solidFill>
                          <a:latin typeface="Arial"/>
                          <a:ea typeface="Calibri"/>
                          <a:cs typeface="Times New Roman"/>
                        </a:rPr>
                        <a:t>i</a:t>
                      </a:r>
                      <a:r>
                        <a:rPr lang="en-US" sz="900" spc="-35" dirty="0">
                          <a:solidFill>
                            <a:srgbClr val="313333"/>
                          </a:solidFill>
                          <a:latin typeface="Arial"/>
                          <a:ea typeface="Calibri"/>
                          <a:cs typeface="Times New Roman"/>
                        </a:rPr>
                        <a:t>p</a:t>
                      </a:r>
                      <a:r>
                        <a:rPr lang="en-US" sz="900" dirty="0">
                          <a:solidFill>
                            <a:srgbClr val="4F5050"/>
                          </a:solidFill>
                          <a:latin typeface="Arial"/>
                          <a:ea typeface="Calibri"/>
                          <a:cs typeface="Times New Roman"/>
                        </a:rPr>
                        <a:t>tio</a:t>
                      </a:r>
                      <a:r>
                        <a:rPr lang="en-US" sz="900" dirty="0">
                          <a:solidFill>
                            <a:srgbClr val="313333"/>
                          </a:solidFill>
                          <a:latin typeface="Arial"/>
                          <a:ea typeface="Calibri"/>
                          <a:cs typeface="Times New Roman"/>
                        </a:rPr>
                        <a:t>n</a:t>
                      </a:r>
                      <a:endParaRPr lang="en-US" sz="1200" dirty="0">
                        <a:latin typeface="Calibri"/>
                        <a:ea typeface="Calibri"/>
                        <a:cs typeface="Times New Roman"/>
                      </a:endParaRPr>
                    </a:p>
                  </a:txBody>
                  <a:tcPr marL="0" marR="0" marT="0" marB="0">
                    <a:lnL>
                      <a:noFill/>
                    </a:lnL>
                    <a:lnR w="12700" cap="flat" cmpd="sng" algn="ctr">
                      <a:solidFill>
                        <a:srgbClr val="3F3F3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23495" marR="0" algn="ctr">
                        <a:spcBef>
                          <a:spcPts val="320"/>
                        </a:spcBef>
                        <a:spcAft>
                          <a:spcPts val="0"/>
                        </a:spcAft>
                      </a:pPr>
                      <a:r>
                        <a:rPr lang="en-US" sz="900" spc="-30" dirty="0">
                          <a:solidFill>
                            <a:srgbClr val="313333"/>
                          </a:solidFill>
                          <a:latin typeface="Arial"/>
                          <a:ea typeface="Calibri"/>
                          <a:cs typeface="Times New Roman"/>
                        </a:rPr>
                        <a:t>Ol</a:t>
                      </a:r>
                      <a:r>
                        <a:rPr lang="en-US" sz="900" spc="-25" dirty="0">
                          <a:solidFill>
                            <a:srgbClr val="313333"/>
                          </a:solidFill>
                          <a:latin typeface="Arial"/>
                          <a:ea typeface="Calibri"/>
                          <a:cs typeface="Times New Roman"/>
                        </a:rPr>
                        <a:t>d</a:t>
                      </a:r>
                      <a:endParaRPr lang="en-US" sz="1200" dirty="0">
                        <a:latin typeface="Calibri"/>
                        <a:ea typeface="Calibri"/>
                        <a:cs typeface="Times New Roman"/>
                      </a:endParaRPr>
                    </a:p>
                    <a:p>
                      <a:pPr marL="67945" marR="38100" algn="ctr">
                        <a:lnSpc>
                          <a:spcPts val="900"/>
                        </a:lnSpc>
                        <a:spcBef>
                          <a:spcPts val="15"/>
                        </a:spcBef>
                        <a:spcAft>
                          <a:spcPts val="0"/>
                        </a:spcAft>
                      </a:pPr>
                      <a:r>
                        <a:rPr lang="en-US" sz="900" dirty="0">
                          <a:solidFill>
                            <a:srgbClr val="313333"/>
                          </a:solidFill>
                          <a:latin typeface="Arial"/>
                          <a:ea typeface="Calibri"/>
                          <a:cs typeface="Times New Roman"/>
                        </a:rPr>
                        <a:t>P</a:t>
                      </a:r>
                      <a:r>
                        <a:rPr lang="en-US" sz="900" spc="50" dirty="0">
                          <a:solidFill>
                            <a:srgbClr val="313333"/>
                          </a:solidFill>
                          <a:latin typeface="Arial"/>
                          <a:ea typeface="Calibri"/>
                          <a:cs typeface="Times New Roman"/>
                        </a:rPr>
                        <a:t>r</a:t>
                      </a:r>
                      <a:r>
                        <a:rPr lang="en-US" sz="900" spc="35" dirty="0">
                          <a:solidFill>
                            <a:srgbClr val="4F5050"/>
                          </a:solidFill>
                          <a:latin typeface="Arial"/>
                          <a:ea typeface="Calibri"/>
                          <a:cs typeface="Times New Roman"/>
                        </a:rPr>
                        <a:t>o</a:t>
                      </a:r>
                      <a:r>
                        <a:rPr lang="en-US" sz="900" spc="-30" dirty="0">
                          <a:solidFill>
                            <a:srgbClr val="313333"/>
                          </a:solidFill>
                          <a:latin typeface="Arial"/>
                          <a:ea typeface="Calibri"/>
                          <a:cs typeface="Times New Roman"/>
                        </a:rPr>
                        <a:t>p</a:t>
                      </a:r>
                      <a:r>
                        <a:rPr lang="en-US" sz="900" spc="-50" dirty="0">
                          <a:solidFill>
                            <a:srgbClr val="4F5050"/>
                          </a:solidFill>
                          <a:latin typeface="Arial"/>
                          <a:ea typeface="Calibri"/>
                          <a:cs typeface="Times New Roman"/>
                        </a:rPr>
                        <a:t>e</a:t>
                      </a:r>
                      <a:r>
                        <a:rPr lang="en-US" sz="900" dirty="0">
                          <a:solidFill>
                            <a:srgbClr val="313333"/>
                          </a:solidFill>
                          <a:latin typeface="Arial"/>
                          <a:ea typeface="Calibri"/>
                          <a:cs typeface="Times New Roman"/>
                        </a:rPr>
                        <a:t>rty </a:t>
                      </a:r>
                      <a:r>
                        <a:rPr lang="en-US" sz="900" spc="-25" dirty="0">
                          <a:solidFill>
                            <a:srgbClr val="313333"/>
                          </a:solidFill>
                          <a:latin typeface="Arial"/>
                          <a:ea typeface="Calibri"/>
                          <a:cs typeface="Times New Roman"/>
                        </a:rPr>
                        <a:t>N</a:t>
                      </a:r>
                      <a:r>
                        <a:rPr lang="en-US" sz="900" spc="-20" dirty="0">
                          <a:solidFill>
                            <a:srgbClr val="4F5050"/>
                          </a:solidFill>
                          <a:latin typeface="Arial"/>
                          <a:ea typeface="Calibri"/>
                          <a:cs typeface="Times New Roman"/>
                        </a:rPr>
                        <a:t>o.</a:t>
                      </a:r>
                      <a:r>
                        <a:rPr lang="en-US" sz="900" spc="105" dirty="0">
                          <a:solidFill>
                            <a:srgbClr val="4F5050"/>
                          </a:solidFill>
                          <a:latin typeface="Arial"/>
                          <a:ea typeface="Calibri"/>
                          <a:cs typeface="Times New Roman"/>
                        </a:rPr>
                        <a:t> </a:t>
                      </a:r>
                      <a:r>
                        <a:rPr lang="en-US" sz="900" spc="-15" dirty="0">
                          <a:solidFill>
                            <a:srgbClr val="313333"/>
                          </a:solidFill>
                          <a:latin typeface="Arial"/>
                          <a:ea typeface="Calibri"/>
                          <a:cs typeface="Times New Roman"/>
                        </a:rPr>
                        <a:t>a</a:t>
                      </a:r>
                      <a:r>
                        <a:rPr lang="en-US" sz="900" spc="-10" dirty="0">
                          <a:solidFill>
                            <a:srgbClr val="4F5050"/>
                          </a:solidFill>
                          <a:latin typeface="Arial"/>
                          <a:ea typeface="Calibri"/>
                          <a:cs typeface="Times New Roman"/>
                        </a:rPr>
                        <a:t>ssi</a:t>
                      </a:r>
                      <a:r>
                        <a:rPr lang="en-US" sz="900" spc="-10" dirty="0">
                          <a:solidFill>
                            <a:srgbClr val="313333"/>
                          </a:solidFill>
                          <a:latin typeface="Arial"/>
                          <a:ea typeface="Calibri"/>
                          <a:cs typeface="Times New Roman"/>
                        </a:rPr>
                        <a:t>2ned</a:t>
                      </a:r>
                      <a:endParaRPr lang="en-US" sz="1200" dirty="0">
                        <a:latin typeface="Calibri"/>
                        <a:ea typeface="Calibri"/>
                        <a:cs typeface="Times New Roman"/>
                      </a:endParaRPr>
                    </a:p>
                  </a:txBody>
                  <a:tcPr marL="0" marR="0" marT="0" marB="0">
                    <a:lnL w="12700" cap="flat" cmpd="sng" algn="ctr">
                      <a:solidFill>
                        <a:srgbClr val="3F3F3F"/>
                      </a:solidFill>
                      <a:prstDash val="solid"/>
                      <a:round/>
                      <a:headEnd type="none" w="med" len="med"/>
                      <a:tailEnd type="none" w="med" len="med"/>
                    </a:lnL>
                    <a:lnR w="19050" cap="flat" cmpd="sng" algn="ctr">
                      <a:solidFill>
                        <a:srgbClr val="3F443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5"/>
                        </a:spcBef>
                        <a:spcAft>
                          <a:spcPts val="0"/>
                        </a:spcAft>
                      </a:pPr>
                      <a:endParaRPr lang="en-US" sz="1000" dirty="0">
                        <a:latin typeface="Arial"/>
                        <a:ea typeface="Arial"/>
                        <a:cs typeface="Times New Roman"/>
                      </a:endParaRPr>
                    </a:p>
                    <a:p>
                      <a:pPr marL="30480" marR="20955" indent="54610" algn="just">
                        <a:lnSpc>
                          <a:spcPct val="127000"/>
                        </a:lnSpc>
                        <a:spcBef>
                          <a:spcPts val="0"/>
                        </a:spcBef>
                        <a:spcAft>
                          <a:spcPts val="0"/>
                        </a:spcAft>
                      </a:pPr>
                      <a:r>
                        <a:rPr lang="en-US" sz="900" dirty="0">
                          <a:solidFill>
                            <a:srgbClr val="313333"/>
                          </a:solidFill>
                          <a:latin typeface="Arial"/>
                          <a:ea typeface="Calibri"/>
                          <a:cs typeface="Times New Roman"/>
                        </a:rPr>
                        <a:t>New</a:t>
                      </a:r>
                      <a:r>
                        <a:rPr lang="en-US" sz="900" spc="95" dirty="0">
                          <a:solidFill>
                            <a:srgbClr val="313333"/>
                          </a:solidFill>
                          <a:latin typeface="Arial"/>
                          <a:ea typeface="Calibri"/>
                          <a:cs typeface="Times New Roman"/>
                        </a:rPr>
                        <a:t> </a:t>
                      </a:r>
                      <a:r>
                        <a:rPr lang="en-US" sz="900" dirty="0">
                          <a:solidFill>
                            <a:srgbClr val="1C1D1C"/>
                          </a:solidFill>
                          <a:latin typeface="Arial"/>
                          <a:ea typeface="Calibri"/>
                          <a:cs typeface="Times New Roman"/>
                        </a:rPr>
                        <a:t>Property</a:t>
                      </a:r>
                      <a:r>
                        <a:rPr lang="en-US" sz="900" spc="65" dirty="0">
                          <a:solidFill>
                            <a:srgbClr val="1C1D1C"/>
                          </a:solidFill>
                          <a:latin typeface="Arial"/>
                          <a:ea typeface="Calibri"/>
                          <a:cs typeface="Times New Roman"/>
                        </a:rPr>
                        <a:t> </a:t>
                      </a:r>
                      <a:r>
                        <a:rPr lang="en-US" sz="900" spc="-10" dirty="0">
                          <a:solidFill>
                            <a:srgbClr val="313333"/>
                          </a:solidFill>
                          <a:latin typeface="Arial"/>
                          <a:ea typeface="Calibri"/>
                          <a:cs typeface="Times New Roman"/>
                        </a:rPr>
                        <a:t>No</a:t>
                      </a:r>
                      <a:r>
                        <a:rPr lang="en-US" sz="900" spc="-5" dirty="0">
                          <a:solidFill>
                            <a:srgbClr val="4F5050"/>
                          </a:solidFill>
                          <a:latin typeface="Arial"/>
                          <a:ea typeface="Calibri"/>
                          <a:cs typeface="Times New Roman"/>
                        </a:rPr>
                        <a:t>.</a:t>
                      </a:r>
                      <a:r>
                        <a:rPr lang="en-US" sz="900" spc="105" dirty="0">
                          <a:solidFill>
                            <a:srgbClr val="4F5050"/>
                          </a:solidFill>
                          <a:latin typeface="Arial"/>
                          <a:ea typeface="Calibri"/>
                          <a:cs typeface="Times New Roman"/>
                        </a:rPr>
                        <a:t> </a:t>
                      </a:r>
                      <a:r>
                        <a:rPr lang="en-US" sz="900" spc="-45" dirty="0">
                          <a:solidFill>
                            <a:srgbClr val="313333"/>
                          </a:solidFill>
                          <a:latin typeface="Arial"/>
                          <a:ea typeface="Calibri"/>
                          <a:cs typeface="Times New Roman"/>
                        </a:rPr>
                        <a:t>a</a:t>
                      </a:r>
                      <a:r>
                        <a:rPr lang="en-US" sz="900" dirty="0">
                          <a:solidFill>
                            <a:srgbClr val="4F5050"/>
                          </a:solidFill>
                          <a:latin typeface="Arial"/>
                          <a:ea typeface="Calibri"/>
                          <a:cs typeface="Times New Roman"/>
                        </a:rPr>
                        <a:t>s</a:t>
                      </a:r>
                      <a:r>
                        <a:rPr lang="en-US" sz="900" spc="50" dirty="0">
                          <a:solidFill>
                            <a:srgbClr val="313333"/>
                          </a:solidFill>
                          <a:latin typeface="Arial"/>
                          <a:ea typeface="Calibri"/>
                          <a:cs typeface="Times New Roman"/>
                        </a:rPr>
                        <a:t>s</a:t>
                      </a:r>
                      <a:r>
                        <a:rPr lang="en-US" sz="900" spc="-70" dirty="0">
                          <a:solidFill>
                            <a:srgbClr val="4F5050"/>
                          </a:solidFill>
                          <a:latin typeface="Arial"/>
                          <a:ea typeface="Calibri"/>
                          <a:cs typeface="Times New Roman"/>
                        </a:rPr>
                        <a:t>i</a:t>
                      </a:r>
                      <a:r>
                        <a:rPr lang="en-US" sz="900" dirty="0">
                          <a:solidFill>
                            <a:srgbClr val="313333"/>
                          </a:solidFill>
                          <a:latin typeface="Arial"/>
                          <a:ea typeface="Calibri"/>
                          <a:cs typeface="Times New Roman"/>
                        </a:rPr>
                        <a:t>gned</a:t>
                      </a:r>
                      <a:r>
                        <a:rPr lang="en-US" sz="900" spc="-30" dirty="0">
                          <a:solidFill>
                            <a:srgbClr val="313333"/>
                          </a:solidFill>
                          <a:latin typeface="Arial"/>
                          <a:ea typeface="Calibri"/>
                          <a:cs typeface="Times New Roman"/>
                        </a:rPr>
                        <a:t> </a:t>
                      </a:r>
                      <a:r>
                        <a:rPr lang="en-US" sz="900" dirty="0">
                          <a:solidFill>
                            <a:srgbClr val="313333"/>
                          </a:solidFill>
                          <a:latin typeface="Arial"/>
                          <a:ea typeface="Calibri"/>
                          <a:cs typeface="Times New Roman"/>
                        </a:rPr>
                        <a:t>(To</a:t>
                      </a:r>
                      <a:r>
                        <a:rPr lang="en-US" sz="900" spc="-30" dirty="0">
                          <a:solidFill>
                            <a:srgbClr val="313333"/>
                          </a:solidFill>
                          <a:latin typeface="Arial"/>
                          <a:ea typeface="Calibri"/>
                          <a:cs typeface="Times New Roman"/>
                        </a:rPr>
                        <a:t> </a:t>
                      </a:r>
                      <a:r>
                        <a:rPr lang="en-US" sz="900" spc="-35" dirty="0">
                          <a:solidFill>
                            <a:srgbClr val="313333"/>
                          </a:solidFill>
                          <a:latin typeface="Arial"/>
                          <a:ea typeface="Calibri"/>
                          <a:cs typeface="Times New Roman"/>
                        </a:rPr>
                        <a:t>b</a:t>
                      </a:r>
                      <a:r>
                        <a:rPr lang="en-US" sz="900" dirty="0">
                          <a:solidFill>
                            <a:srgbClr val="4F5050"/>
                          </a:solidFill>
                          <a:latin typeface="Arial"/>
                          <a:ea typeface="Calibri"/>
                          <a:cs typeface="Times New Roman"/>
                        </a:rPr>
                        <a:t>e</a:t>
                      </a:r>
                      <a:r>
                        <a:rPr lang="en-US" sz="900" spc="-70" dirty="0">
                          <a:solidFill>
                            <a:srgbClr val="4F5050"/>
                          </a:solidFill>
                          <a:latin typeface="Arial"/>
                          <a:ea typeface="Calibri"/>
                          <a:cs typeface="Times New Roman"/>
                        </a:rPr>
                        <a:t> </a:t>
                      </a:r>
                      <a:r>
                        <a:rPr lang="en-US" sz="900" dirty="0">
                          <a:solidFill>
                            <a:srgbClr val="313333"/>
                          </a:solidFill>
                          <a:latin typeface="Arial"/>
                          <a:ea typeface="Calibri"/>
                          <a:cs typeface="Times New Roman"/>
                        </a:rPr>
                        <a:t>filled </a:t>
                      </a:r>
                      <a:r>
                        <a:rPr lang="en-US" sz="900" dirty="0">
                          <a:solidFill>
                            <a:srgbClr val="1C1D1C"/>
                          </a:solidFill>
                          <a:latin typeface="Arial"/>
                          <a:ea typeface="Calibri"/>
                          <a:cs typeface="Times New Roman"/>
                        </a:rPr>
                        <a:t>up</a:t>
                      </a:r>
                      <a:r>
                        <a:rPr lang="en-US" sz="900" spc="-5" dirty="0">
                          <a:solidFill>
                            <a:srgbClr val="1C1D1C"/>
                          </a:solidFill>
                          <a:latin typeface="Arial"/>
                          <a:ea typeface="Calibri"/>
                          <a:cs typeface="Times New Roman"/>
                        </a:rPr>
                        <a:t> </a:t>
                      </a:r>
                      <a:r>
                        <a:rPr lang="en-US" sz="900" dirty="0">
                          <a:solidFill>
                            <a:srgbClr val="313333"/>
                          </a:solidFill>
                          <a:latin typeface="Arial"/>
                          <a:ea typeface="Calibri"/>
                          <a:cs typeface="Times New Roman"/>
                        </a:rPr>
                        <a:t>du</a:t>
                      </a:r>
                      <a:r>
                        <a:rPr lang="en-US" sz="900" spc="-185" dirty="0">
                          <a:solidFill>
                            <a:srgbClr val="313333"/>
                          </a:solidFill>
                          <a:latin typeface="Arial"/>
                          <a:ea typeface="Calibri"/>
                          <a:cs typeface="Times New Roman"/>
                        </a:rPr>
                        <a:t>r</a:t>
                      </a:r>
                      <a:r>
                        <a:rPr lang="en-US" sz="900" spc="-380" dirty="0">
                          <a:solidFill>
                            <a:srgbClr val="4F5050"/>
                          </a:solidFill>
                          <a:latin typeface="Arial"/>
                          <a:ea typeface="Calibri"/>
                          <a:cs typeface="Times New Roman"/>
                        </a:rPr>
                        <a:t>i</a:t>
                      </a:r>
                      <a:r>
                        <a:rPr lang="en-US" sz="900" dirty="0">
                          <a:solidFill>
                            <a:srgbClr val="313333"/>
                          </a:solidFill>
                          <a:latin typeface="Arial"/>
                          <a:ea typeface="Calibri"/>
                          <a:cs typeface="Times New Roman"/>
                        </a:rPr>
                        <a:t>ng</a:t>
                      </a:r>
                      <a:r>
                        <a:rPr lang="en-US" sz="900" spc="-85" dirty="0">
                          <a:solidFill>
                            <a:srgbClr val="313333"/>
                          </a:solidFill>
                          <a:latin typeface="Arial"/>
                          <a:ea typeface="Calibri"/>
                          <a:cs typeface="Times New Roman"/>
                        </a:rPr>
                        <a:t> </a:t>
                      </a:r>
                      <a:r>
                        <a:rPr lang="en-US" sz="900" dirty="0" err="1">
                          <a:solidFill>
                            <a:srgbClr val="313333"/>
                          </a:solidFill>
                          <a:latin typeface="Arial"/>
                          <a:ea typeface="Calibri"/>
                          <a:cs typeface="Times New Roman"/>
                        </a:rPr>
                        <a:t>va</a:t>
                      </a:r>
                      <a:r>
                        <a:rPr lang="en-US" sz="900" spc="-130" dirty="0" err="1">
                          <a:solidFill>
                            <a:srgbClr val="313333"/>
                          </a:solidFill>
                          <a:latin typeface="Arial"/>
                          <a:ea typeface="Calibri"/>
                          <a:cs typeface="Times New Roman"/>
                        </a:rPr>
                        <a:t>l</a:t>
                      </a:r>
                      <a:r>
                        <a:rPr lang="en-US" sz="900" spc="-125" dirty="0" err="1">
                          <a:solidFill>
                            <a:srgbClr val="313333"/>
                          </a:solidFill>
                          <a:latin typeface="Arial"/>
                          <a:ea typeface="Calibri"/>
                          <a:cs typeface="Times New Roman"/>
                        </a:rPr>
                        <a:t>i</a:t>
                      </a:r>
                      <a:r>
                        <a:rPr lang="en-US" sz="900" dirty="0" err="1">
                          <a:solidFill>
                            <a:srgbClr val="313333"/>
                          </a:solidFill>
                          <a:latin typeface="Arial"/>
                          <a:ea typeface="Calibri"/>
                          <a:cs typeface="Times New Roman"/>
                        </a:rPr>
                        <a:t>dat</a:t>
                      </a:r>
                      <a:r>
                        <a:rPr lang="en-US" sz="900" spc="50" dirty="0">
                          <a:solidFill>
                            <a:srgbClr val="313333"/>
                          </a:solidFill>
                          <a:latin typeface="Arial"/>
                          <a:ea typeface="Calibri"/>
                          <a:cs typeface="Times New Roman"/>
                        </a:rPr>
                        <a:t> </a:t>
                      </a:r>
                      <a:r>
                        <a:rPr lang="en-US" sz="900" dirty="0">
                          <a:solidFill>
                            <a:srgbClr val="313333"/>
                          </a:solidFill>
                          <a:latin typeface="Arial"/>
                          <a:ea typeface="Calibri"/>
                          <a:cs typeface="Times New Roman"/>
                        </a:rPr>
                        <a:t>o</a:t>
                      </a:r>
                      <a:r>
                        <a:rPr lang="en-US" sz="900" spc="10" dirty="0">
                          <a:solidFill>
                            <a:srgbClr val="313333"/>
                          </a:solidFill>
                          <a:latin typeface="Arial"/>
                          <a:ea typeface="Calibri"/>
                          <a:cs typeface="Times New Roman"/>
                        </a:rPr>
                        <a:t>n</a:t>
                      </a:r>
                      <a:r>
                        <a:rPr lang="en-US" sz="900" dirty="0">
                          <a:solidFill>
                            <a:srgbClr val="4F5050"/>
                          </a:solidFill>
                          <a:latin typeface="Arial"/>
                          <a:ea typeface="Calibri"/>
                          <a:cs typeface="Times New Roman"/>
                        </a:rPr>
                        <a:t>)</a:t>
                      </a:r>
                      <a:endParaRPr lang="en-US" sz="1200" dirty="0">
                        <a:latin typeface="Calibri"/>
                        <a:ea typeface="Calibri"/>
                        <a:cs typeface="Times New Roman"/>
                      </a:endParaRPr>
                    </a:p>
                  </a:txBody>
                  <a:tcPr marL="0" marR="0" marT="0" marB="0">
                    <a:lnL w="19050" cap="flat" cmpd="sng" algn="ctr">
                      <a:solidFill>
                        <a:srgbClr val="3F443F"/>
                      </a:solidFill>
                      <a:prstDash val="solid"/>
                      <a:round/>
                      <a:headEnd type="none" w="med" len="med"/>
                      <a:tailEnd type="none" w="med" len="med"/>
                    </a:lnL>
                    <a:lnR w="19050" cap="flat" cmpd="sng" algn="ctr">
                      <a:solidFill>
                        <a:srgbClr val="3F444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dirty="0">
                        <a:latin typeface="Arial"/>
                        <a:ea typeface="Arial"/>
                        <a:cs typeface="Times New Roman"/>
                      </a:endParaRPr>
                    </a:p>
                    <a:p>
                      <a:pPr marL="27305" marR="0">
                        <a:spcBef>
                          <a:spcPts val="0"/>
                        </a:spcBef>
                        <a:spcAft>
                          <a:spcPts val="0"/>
                        </a:spcAft>
                      </a:pPr>
                      <a:r>
                        <a:rPr lang="en-US" sz="900" dirty="0">
                          <a:solidFill>
                            <a:srgbClr val="313333"/>
                          </a:solidFill>
                          <a:latin typeface="Arial"/>
                          <a:ea typeface="Calibri"/>
                          <a:cs typeface="Times New Roman"/>
                        </a:rPr>
                        <a:t>U</a:t>
                      </a:r>
                      <a:r>
                        <a:rPr lang="en-US" sz="900" spc="-295" dirty="0">
                          <a:solidFill>
                            <a:srgbClr val="313333"/>
                          </a:solidFill>
                          <a:latin typeface="Arial"/>
                          <a:ea typeface="Calibri"/>
                          <a:cs typeface="Times New Roman"/>
                        </a:rPr>
                        <a:t>n</a:t>
                      </a:r>
                      <a:r>
                        <a:rPr lang="en-US" sz="900" spc="-420" dirty="0">
                          <a:solidFill>
                            <a:srgbClr val="4F5050"/>
                          </a:solidFill>
                          <a:latin typeface="Arial"/>
                          <a:ea typeface="Calibri"/>
                          <a:cs typeface="Times New Roman"/>
                        </a:rPr>
                        <a:t>i</a:t>
                      </a:r>
                      <a:r>
                        <a:rPr lang="en-US" sz="900" dirty="0">
                          <a:solidFill>
                            <a:srgbClr val="313333"/>
                          </a:solidFill>
                          <a:latin typeface="Arial"/>
                          <a:ea typeface="Calibri"/>
                          <a:cs typeface="Times New Roman"/>
                        </a:rPr>
                        <a:t>t</a:t>
                      </a:r>
                      <a:r>
                        <a:rPr lang="en-US" sz="900" spc="-70" dirty="0">
                          <a:solidFill>
                            <a:srgbClr val="313333"/>
                          </a:solidFill>
                          <a:latin typeface="Arial"/>
                          <a:ea typeface="Calibri"/>
                          <a:cs typeface="Times New Roman"/>
                        </a:rPr>
                        <a:t> </a:t>
                      </a:r>
                      <a:r>
                        <a:rPr lang="en-US" sz="900" dirty="0">
                          <a:solidFill>
                            <a:srgbClr val="313333"/>
                          </a:solidFill>
                          <a:latin typeface="Arial"/>
                          <a:ea typeface="Calibri"/>
                          <a:cs typeface="Times New Roman"/>
                        </a:rPr>
                        <a:t>of</a:t>
                      </a:r>
                      <a:r>
                        <a:rPr lang="en-US" sz="900" spc="-40" dirty="0">
                          <a:solidFill>
                            <a:srgbClr val="313333"/>
                          </a:solidFill>
                          <a:latin typeface="Arial"/>
                          <a:ea typeface="Calibri"/>
                          <a:cs typeface="Times New Roman"/>
                        </a:rPr>
                        <a:t> </a:t>
                      </a:r>
                      <a:r>
                        <a:rPr lang="en-US" sz="900" dirty="0">
                          <a:solidFill>
                            <a:srgbClr val="313333"/>
                          </a:solidFill>
                          <a:latin typeface="Arial"/>
                          <a:ea typeface="Calibri"/>
                          <a:cs typeface="Times New Roman"/>
                        </a:rPr>
                        <a:t>M</a:t>
                      </a:r>
                      <a:r>
                        <a:rPr lang="en-US" sz="900" spc="-70" dirty="0">
                          <a:solidFill>
                            <a:srgbClr val="313333"/>
                          </a:solidFill>
                          <a:latin typeface="Arial"/>
                          <a:ea typeface="Calibri"/>
                          <a:cs typeface="Times New Roman"/>
                        </a:rPr>
                        <a:t>e</a:t>
                      </a:r>
                      <a:r>
                        <a:rPr lang="en-US" sz="900" dirty="0">
                          <a:solidFill>
                            <a:srgbClr val="4F5050"/>
                          </a:solidFill>
                          <a:latin typeface="Arial"/>
                          <a:ea typeface="Calibri"/>
                          <a:cs typeface="Times New Roman"/>
                        </a:rPr>
                        <a:t>as</a:t>
                      </a:r>
                      <a:r>
                        <a:rPr lang="en-US" sz="900" spc="-95" dirty="0">
                          <a:solidFill>
                            <a:srgbClr val="313333"/>
                          </a:solidFill>
                          <a:latin typeface="Arial"/>
                          <a:ea typeface="Calibri"/>
                          <a:cs typeface="Times New Roman"/>
                        </a:rPr>
                        <a:t>u</a:t>
                      </a:r>
                      <a:r>
                        <a:rPr lang="en-US" sz="900" dirty="0">
                          <a:solidFill>
                            <a:srgbClr val="4F5050"/>
                          </a:solidFill>
                          <a:latin typeface="Arial"/>
                          <a:ea typeface="Calibri"/>
                          <a:cs typeface="Times New Roman"/>
                        </a:rPr>
                        <a:t>re</a:t>
                      </a:r>
                      <a:endParaRPr lang="en-US" sz="1200" dirty="0">
                        <a:latin typeface="Calibri"/>
                        <a:ea typeface="Calibri"/>
                        <a:cs typeface="Times New Roman"/>
                      </a:endParaRPr>
                    </a:p>
                  </a:txBody>
                  <a:tcPr marL="0" marR="0" marT="0" marB="0">
                    <a:lnL w="19050" cap="flat" cmpd="sng" algn="ctr">
                      <a:solidFill>
                        <a:srgbClr val="3F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a:latin typeface="Arial"/>
                        <a:ea typeface="Arial"/>
                        <a:cs typeface="Times New Roman"/>
                      </a:endParaRPr>
                    </a:p>
                    <a:p>
                      <a:pPr marL="132080" marR="0">
                        <a:spcBef>
                          <a:spcPts val="0"/>
                        </a:spcBef>
                        <a:spcAft>
                          <a:spcPts val="0"/>
                        </a:spcAft>
                      </a:pPr>
                      <a:r>
                        <a:rPr lang="en-US" sz="900" spc="-50">
                          <a:solidFill>
                            <a:srgbClr val="313333"/>
                          </a:solidFill>
                          <a:latin typeface="Arial"/>
                          <a:ea typeface="Calibri"/>
                          <a:cs typeface="Times New Roman"/>
                        </a:rPr>
                        <a:t>U</a:t>
                      </a:r>
                      <a:r>
                        <a:rPr lang="en-US" sz="900" spc="-45">
                          <a:solidFill>
                            <a:srgbClr val="4F5050"/>
                          </a:solidFill>
                          <a:latin typeface="Arial"/>
                          <a:ea typeface="Calibri"/>
                          <a:cs typeface="Times New Roman"/>
                        </a:rPr>
                        <a:t>ni</a:t>
                      </a:r>
                      <a:r>
                        <a:rPr lang="en-US" sz="900" spc="-40">
                          <a:solidFill>
                            <a:srgbClr val="313333"/>
                          </a:solidFill>
                          <a:latin typeface="Arial"/>
                          <a:ea typeface="Calibri"/>
                          <a:cs typeface="Times New Roman"/>
                        </a:rPr>
                        <a:t>t</a:t>
                      </a:r>
                      <a:r>
                        <a:rPr lang="en-US" sz="900" spc="-120">
                          <a:solidFill>
                            <a:srgbClr val="313333"/>
                          </a:solidFill>
                          <a:latin typeface="Arial"/>
                          <a:ea typeface="Calibri"/>
                          <a:cs typeface="Times New Roman"/>
                        </a:rPr>
                        <a:t> </a:t>
                      </a:r>
                      <a:r>
                        <a:rPr lang="en-US" sz="900" spc="-40">
                          <a:solidFill>
                            <a:srgbClr val="4F5050"/>
                          </a:solidFill>
                          <a:latin typeface="Arial"/>
                          <a:ea typeface="Calibri"/>
                          <a:cs typeface="Times New Roman"/>
                        </a:rPr>
                        <a:t>V</a:t>
                      </a:r>
                      <a:r>
                        <a:rPr lang="en-US" sz="900" spc="-35">
                          <a:solidFill>
                            <a:srgbClr val="313333"/>
                          </a:solidFill>
                          <a:latin typeface="Arial"/>
                          <a:ea typeface="Calibri"/>
                          <a:cs typeface="Times New Roman"/>
                        </a:rPr>
                        <a:t>al</a:t>
                      </a:r>
                      <a:r>
                        <a:rPr lang="en-US" sz="900" spc="-30">
                          <a:solidFill>
                            <a:srgbClr val="4F5050"/>
                          </a:solidFill>
                          <a:latin typeface="Arial"/>
                          <a:ea typeface="Calibri"/>
                          <a:cs typeface="Times New Roman"/>
                        </a:rPr>
                        <a:t>u</a:t>
                      </a:r>
                      <a:r>
                        <a:rPr lang="en-US" sz="900" spc="-35">
                          <a:solidFill>
                            <a:srgbClr val="313333"/>
                          </a:solidFill>
                          <a:latin typeface="Arial"/>
                          <a:ea typeface="Calibri"/>
                          <a:cs typeface="Times New Roman"/>
                        </a:rPr>
                        <a:t>e</a:t>
                      </a:r>
                      <a:endParaRPr lang="en-US" sz="12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B3F3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a:latin typeface="Arial"/>
                        <a:ea typeface="Arial"/>
                        <a:cs typeface="Times New Roman"/>
                      </a:endParaRPr>
                    </a:p>
                    <a:p>
                      <a:pPr marL="70485" marR="62865" indent="22860">
                        <a:lnSpc>
                          <a:spcPct val="130000"/>
                        </a:lnSpc>
                        <a:spcBef>
                          <a:spcPts val="530"/>
                        </a:spcBef>
                        <a:spcAft>
                          <a:spcPts val="0"/>
                        </a:spcAft>
                      </a:pPr>
                      <a:r>
                        <a:rPr lang="en-US" sz="900" spc="-10">
                          <a:solidFill>
                            <a:srgbClr val="313333"/>
                          </a:solidFill>
                          <a:latin typeface="Arial"/>
                          <a:ea typeface="Calibri"/>
                          <a:cs typeface="Times New Roman"/>
                        </a:rPr>
                        <a:t>Quan</a:t>
                      </a:r>
                      <a:r>
                        <a:rPr lang="en-US" sz="900" spc="-5">
                          <a:solidFill>
                            <a:srgbClr val="4F5050"/>
                          </a:solidFill>
                          <a:latin typeface="Arial"/>
                          <a:ea typeface="Calibri"/>
                          <a:cs typeface="Times New Roman"/>
                        </a:rPr>
                        <a:t>ti</a:t>
                      </a:r>
                      <a:r>
                        <a:rPr lang="en-US" sz="900" spc="-5">
                          <a:solidFill>
                            <a:srgbClr val="313333"/>
                          </a:solidFill>
                          <a:latin typeface="Arial"/>
                          <a:ea typeface="Calibri"/>
                          <a:cs typeface="Times New Roman"/>
                        </a:rPr>
                        <a:t>ty</a:t>
                      </a:r>
                      <a:r>
                        <a:rPr lang="en-US" sz="900" spc="-40">
                          <a:solidFill>
                            <a:srgbClr val="313333"/>
                          </a:solidFill>
                          <a:latin typeface="Arial"/>
                          <a:ea typeface="Calibri"/>
                          <a:cs typeface="Times New Roman"/>
                        </a:rPr>
                        <a:t> </a:t>
                      </a:r>
                      <a:r>
                        <a:rPr lang="en-US" sz="900" spc="-15">
                          <a:solidFill>
                            <a:srgbClr val="313333"/>
                          </a:solidFill>
                          <a:latin typeface="Arial"/>
                          <a:ea typeface="Calibri"/>
                          <a:cs typeface="Times New Roman"/>
                        </a:rPr>
                        <a:t>p</a:t>
                      </a:r>
                      <a:r>
                        <a:rPr lang="en-US" sz="900" spc="-15">
                          <a:solidFill>
                            <a:srgbClr val="4F5050"/>
                          </a:solidFill>
                          <a:latin typeface="Arial"/>
                          <a:ea typeface="Calibri"/>
                          <a:cs typeface="Times New Roman"/>
                        </a:rPr>
                        <a:t>er</a:t>
                      </a:r>
                      <a:r>
                        <a:rPr lang="en-US" sz="900" spc="115">
                          <a:solidFill>
                            <a:srgbClr val="4F5050"/>
                          </a:solidFill>
                          <a:latin typeface="Arial"/>
                          <a:ea typeface="Calibri"/>
                          <a:cs typeface="Times New Roman"/>
                        </a:rPr>
                        <a:t> </a:t>
                      </a:r>
                      <a:r>
                        <a:rPr lang="en-US" sz="900" spc="-20">
                          <a:solidFill>
                            <a:srgbClr val="313333"/>
                          </a:solidFill>
                          <a:latin typeface="Arial"/>
                          <a:ea typeface="Calibri"/>
                          <a:cs typeface="Times New Roman"/>
                        </a:rPr>
                        <a:t>P</a:t>
                      </a:r>
                      <a:r>
                        <a:rPr lang="en-US" sz="900" spc="-15">
                          <a:solidFill>
                            <a:srgbClr val="4F5050"/>
                          </a:solidFill>
                          <a:latin typeface="Arial"/>
                          <a:ea typeface="Calibri"/>
                          <a:cs typeface="Times New Roman"/>
                        </a:rPr>
                        <a:t>r</a:t>
                      </a:r>
                      <a:r>
                        <a:rPr lang="en-US" sz="900" spc="-20">
                          <a:solidFill>
                            <a:srgbClr val="313333"/>
                          </a:solidFill>
                          <a:latin typeface="Arial"/>
                          <a:ea typeface="Calibri"/>
                          <a:cs typeface="Times New Roman"/>
                        </a:rPr>
                        <a:t>ope</a:t>
                      </a:r>
                      <a:r>
                        <a:rPr lang="en-US" sz="900" spc="-15">
                          <a:solidFill>
                            <a:srgbClr val="4F5050"/>
                          </a:solidFill>
                          <a:latin typeface="Arial"/>
                          <a:ea typeface="Calibri"/>
                          <a:cs typeface="Times New Roman"/>
                        </a:rPr>
                        <a:t>rty</a:t>
                      </a:r>
                      <a:r>
                        <a:rPr lang="en-US" sz="900" spc="70">
                          <a:solidFill>
                            <a:srgbClr val="4F5050"/>
                          </a:solidFill>
                          <a:latin typeface="Arial"/>
                          <a:ea typeface="Calibri"/>
                          <a:cs typeface="Times New Roman"/>
                        </a:rPr>
                        <a:t> </a:t>
                      </a:r>
                      <a:r>
                        <a:rPr lang="en-US" sz="900" spc="-15">
                          <a:solidFill>
                            <a:srgbClr val="313333"/>
                          </a:solidFill>
                          <a:latin typeface="Arial"/>
                          <a:ea typeface="Calibri"/>
                          <a:cs typeface="Times New Roman"/>
                        </a:rPr>
                        <a:t>ca</a:t>
                      </a:r>
                      <a:r>
                        <a:rPr lang="en-US" sz="900" spc="-15">
                          <a:solidFill>
                            <a:srgbClr val="4F5050"/>
                          </a:solidFill>
                          <a:latin typeface="Arial"/>
                          <a:ea typeface="Calibri"/>
                          <a:cs typeface="Times New Roman"/>
                        </a:rPr>
                        <a:t>r</a:t>
                      </a:r>
                      <a:r>
                        <a:rPr lang="en-US" sz="900" spc="-15">
                          <a:solidFill>
                            <a:srgbClr val="313333"/>
                          </a:solidFill>
                          <a:latin typeface="Arial"/>
                          <a:ea typeface="Calibri"/>
                          <a:cs typeface="Times New Roman"/>
                        </a:rPr>
                        <a:t>d</a:t>
                      </a:r>
                      <a:endParaRPr lang="en-US" sz="1200">
                        <a:latin typeface="Calibri"/>
                        <a:ea typeface="Calibri"/>
                        <a:cs typeface="Times New Roman"/>
                      </a:endParaRPr>
                    </a:p>
                  </a:txBody>
                  <a:tcPr marL="0" marR="0" marT="0" marB="0">
                    <a:lnL w="12700" cap="flat" cmpd="sng" algn="ctr">
                      <a:solidFill>
                        <a:srgbClr val="3B3F3F"/>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dirty="0">
                        <a:latin typeface="Arial"/>
                        <a:ea typeface="Arial"/>
                        <a:cs typeface="Times New Roman"/>
                      </a:endParaRPr>
                    </a:p>
                    <a:p>
                      <a:pPr marL="29210" marR="27305" indent="27305">
                        <a:lnSpc>
                          <a:spcPct val="125000"/>
                        </a:lnSpc>
                        <a:spcBef>
                          <a:spcPts val="0"/>
                        </a:spcBef>
                        <a:spcAft>
                          <a:spcPts val="0"/>
                        </a:spcAft>
                      </a:pPr>
                      <a:r>
                        <a:rPr lang="en-US" sz="900" spc="-5" dirty="0">
                          <a:solidFill>
                            <a:srgbClr val="313333"/>
                          </a:solidFill>
                          <a:latin typeface="Arial"/>
                          <a:ea typeface="Calibri"/>
                          <a:cs typeface="Times New Roman"/>
                        </a:rPr>
                        <a:t>Quanti</a:t>
                      </a:r>
                      <a:r>
                        <a:rPr lang="en-US" sz="900" spc="-5" dirty="0">
                          <a:solidFill>
                            <a:srgbClr val="4F5050"/>
                          </a:solidFill>
                          <a:latin typeface="Arial"/>
                          <a:ea typeface="Calibri"/>
                          <a:cs typeface="Times New Roman"/>
                        </a:rPr>
                        <a:t>ty</a:t>
                      </a:r>
                      <a:r>
                        <a:rPr lang="en-US" sz="900" spc="100" dirty="0">
                          <a:solidFill>
                            <a:srgbClr val="4F5050"/>
                          </a:solidFill>
                          <a:latin typeface="Arial"/>
                          <a:ea typeface="Calibri"/>
                          <a:cs typeface="Times New Roman"/>
                        </a:rPr>
                        <a:t> </a:t>
                      </a:r>
                      <a:r>
                        <a:rPr lang="en-US" sz="900" spc="-10" dirty="0">
                          <a:solidFill>
                            <a:srgbClr val="313333"/>
                          </a:solidFill>
                          <a:latin typeface="Arial"/>
                          <a:ea typeface="Calibri"/>
                          <a:cs typeface="Times New Roman"/>
                        </a:rPr>
                        <a:t>p</a:t>
                      </a:r>
                      <a:r>
                        <a:rPr lang="en-US" sz="900" spc="-10" dirty="0">
                          <a:solidFill>
                            <a:srgbClr val="4F5050"/>
                          </a:solidFill>
                          <a:latin typeface="Arial"/>
                          <a:ea typeface="Calibri"/>
                          <a:cs typeface="Times New Roman"/>
                        </a:rPr>
                        <a:t>er</a:t>
                      </a:r>
                      <a:r>
                        <a:rPr lang="en-US" sz="900" spc="100" dirty="0">
                          <a:solidFill>
                            <a:srgbClr val="4F5050"/>
                          </a:solidFill>
                          <a:latin typeface="Arial"/>
                          <a:ea typeface="Calibri"/>
                          <a:cs typeface="Times New Roman"/>
                        </a:rPr>
                        <a:t> </a:t>
                      </a:r>
                      <a:r>
                        <a:rPr lang="en-US" sz="900" spc="-15" dirty="0">
                          <a:solidFill>
                            <a:srgbClr val="313333"/>
                          </a:solidFill>
                          <a:latin typeface="Arial"/>
                          <a:ea typeface="Calibri"/>
                          <a:cs typeface="Times New Roman"/>
                        </a:rPr>
                        <a:t>P</a:t>
                      </a:r>
                      <a:r>
                        <a:rPr lang="en-US" sz="900" spc="-10" dirty="0">
                          <a:solidFill>
                            <a:srgbClr val="4F5050"/>
                          </a:solidFill>
                          <a:latin typeface="Arial"/>
                          <a:ea typeface="Calibri"/>
                          <a:cs typeface="Times New Roman"/>
                        </a:rPr>
                        <a:t>hysi</a:t>
                      </a:r>
                      <a:r>
                        <a:rPr lang="en-US" sz="900" spc="-10" dirty="0">
                          <a:solidFill>
                            <a:srgbClr val="313333"/>
                          </a:solidFill>
                          <a:latin typeface="Arial"/>
                          <a:ea typeface="Calibri"/>
                          <a:cs typeface="Times New Roman"/>
                        </a:rPr>
                        <a:t>cal</a:t>
                      </a:r>
                      <a:r>
                        <a:rPr lang="en-US" sz="900" spc="5" dirty="0">
                          <a:solidFill>
                            <a:srgbClr val="313333"/>
                          </a:solidFill>
                          <a:latin typeface="Arial"/>
                          <a:ea typeface="Calibri"/>
                          <a:cs typeface="Times New Roman"/>
                        </a:rPr>
                        <a:t> </a:t>
                      </a:r>
                      <a:r>
                        <a:rPr lang="en-US" sz="900" dirty="0">
                          <a:solidFill>
                            <a:srgbClr val="313333"/>
                          </a:solidFill>
                          <a:latin typeface="Arial"/>
                          <a:ea typeface="Calibri"/>
                          <a:cs typeface="Times New Roman"/>
                        </a:rPr>
                        <a:t>Count</a:t>
                      </a:r>
                      <a:endParaRPr lang="en-US" sz="1200" dirty="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a:latin typeface="Arial"/>
                        <a:ea typeface="Arial"/>
                        <a:cs typeface="Times New Roman"/>
                      </a:endParaRPr>
                    </a:p>
                    <a:p>
                      <a:pPr marL="127635" marR="118110" indent="73025">
                        <a:lnSpc>
                          <a:spcPct val="125000"/>
                        </a:lnSpc>
                        <a:spcBef>
                          <a:spcPts val="0"/>
                        </a:spcBef>
                        <a:spcAft>
                          <a:spcPts val="0"/>
                        </a:spcAft>
                      </a:pPr>
                      <a:r>
                        <a:rPr lang="en-US" sz="900" spc="-15">
                          <a:solidFill>
                            <a:srgbClr val="313333"/>
                          </a:solidFill>
                          <a:latin typeface="Arial"/>
                          <a:ea typeface="Calibri"/>
                          <a:cs typeface="Times New Roman"/>
                        </a:rPr>
                        <a:t>L</a:t>
                      </a:r>
                      <a:r>
                        <a:rPr lang="en-US" sz="900" spc="-15">
                          <a:solidFill>
                            <a:srgbClr val="4F5050"/>
                          </a:solidFill>
                          <a:latin typeface="Arial"/>
                          <a:ea typeface="Calibri"/>
                          <a:cs typeface="Times New Roman"/>
                        </a:rPr>
                        <a:t>ocatio</a:t>
                      </a:r>
                      <a:r>
                        <a:rPr lang="en-US" sz="900" spc="-10">
                          <a:solidFill>
                            <a:srgbClr val="313333"/>
                          </a:solidFill>
                          <a:latin typeface="Arial"/>
                          <a:ea typeface="Calibri"/>
                          <a:cs typeface="Times New Roman"/>
                        </a:rPr>
                        <a:t>n</a:t>
                      </a:r>
                      <a:r>
                        <a:rPr lang="en-US" sz="900" spc="-10">
                          <a:solidFill>
                            <a:srgbClr val="4F5050"/>
                          </a:solidFill>
                          <a:latin typeface="Arial"/>
                          <a:ea typeface="Calibri"/>
                          <a:cs typeface="Times New Roman"/>
                        </a:rPr>
                        <a:t>/</a:t>
                      </a:r>
                      <a:r>
                        <a:rPr lang="en-US" sz="900" spc="110">
                          <a:solidFill>
                            <a:srgbClr val="4F5050"/>
                          </a:solidFill>
                          <a:latin typeface="Arial"/>
                          <a:ea typeface="Calibri"/>
                          <a:cs typeface="Times New Roman"/>
                        </a:rPr>
                        <a:t> </a:t>
                      </a:r>
                      <a:r>
                        <a:rPr lang="en-US" sz="900" spc="-10">
                          <a:solidFill>
                            <a:srgbClr val="313333"/>
                          </a:solidFill>
                          <a:latin typeface="Arial"/>
                          <a:ea typeface="Calibri"/>
                          <a:cs typeface="Times New Roman"/>
                        </a:rPr>
                        <a:t>Wher</a:t>
                      </a:r>
                      <a:r>
                        <a:rPr lang="en-US" sz="900" spc="-10">
                          <a:solidFill>
                            <a:srgbClr val="4F5050"/>
                          </a:solidFill>
                          <a:latin typeface="Arial"/>
                          <a:ea typeface="Calibri"/>
                          <a:cs typeface="Times New Roman"/>
                        </a:rPr>
                        <a:t>e</a:t>
                      </a:r>
                      <a:r>
                        <a:rPr lang="en-US" sz="900" spc="-10">
                          <a:solidFill>
                            <a:srgbClr val="313333"/>
                          </a:solidFill>
                          <a:latin typeface="Arial"/>
                          <a:ea typeface="Calibri"/>
                          <a:cs typeface="Times New Roman"/>
                        </a:rPr>
                        <a:t>ab</a:t>
                      </a:r>
                      <a:r>
                        <a:rPr lang="en-US" sz="900" spc="-5">
                          <a:solidFill>
                            <a:srgbClr val="4F5050"/>
                          </a:solidFill>
                          <a:latin typeface="Arial"/>
                          <a:ea typeface="Calibri"/>
                          <a:cs typeface="Times New Roman"/>
                        </a:rPr>
                        <a:t>ou</a:t>
                      </a:r>
                      <a:r>
                        <a:rPr lang="en-US" sz="900" spc="-5">
                          <a:solidFill>
                            <a:srgbClr val="313333"/>
                          </a:solidFill>
                          <a:latin typeface="Arial"/>
                          <a:ea typeface="Calibri"/>
                          <a:cs typeface="Times New Roman"/>
                        </a:rPr>
                        <a:t>ts</a:t>
                      </a:r>
                      <a:endParaRPr lang="en-US" sz="12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dirty="0">
                        <a:latin typeface="Arial"/>
                        <a:ea typeface="Arial"/>
                        <a:cs typeface="Times New Roman"/>
                      </a:endParaRPr>
                    </a:p>
                    <a:p>
                      <a:pPr marL="219075" marR="0">
                        <a:spcBef>
                          <a:spcPts val="0"/>
                        </a:spcBef>
                        <a:spcAft>
                          <a:spcPts val="0"/>
                        </a:spcAft>
                      </a:pPr>
                      <a:r>
                        <a:rPr lang="en-US" sz="900" spc="-15" dirty="0">
                          <a:solidFill>
                            <a:srgbClr val="313333"/>
                          </a:solidFill>
                          <a:latin typeface="Arial"/>
                          <a:ea typeface="Calibri"/>
                          <a:cs typeface="Times New Roman"/>
                        </a:rPr>
                        <a:t>Co</a:t>
                      </a:r>
                      <a:r>
                        <a:rPr lang="en-US" sz="900" spc="-10" dirty="0">
                          <a:solidFill>
                            <a:srgbClr val="4F5050"/>
                          </a:solidFill>
                          <a:latin typeface="Arial"/>
                          <a:ea typeface="Calibri"/>
                          <a:cs typeface="Times New Roman"/>
                        </a:rPr>
                        <a:t>n</a:t>
                      </a:r>
                      <a:r>
                        <a:rPr lang="en-US" sz="900" spc="-10" dirty="0">
                          <a:solidFill>
                            <a:srgbClr val="313333"/>
                          </a:solidFill>
                          <a:latin typeface="Arial"/>
                          <a:ea typeface="Calibri"/>
                          <a:cs typeface="Times New Roman"/>
                        </a:rPr>
                        <a:t>di</a:t>
                      </a:r>
                      <a:r>
                        <a:rPr lang="en-US" sz="900" spc="-10" dirty="0">
                          <a:solidFill>
                            <a:srgbClr val="4F5050"/>
                          </a:solidFill>
                          <a:latin typeface="Arial"/>
                          <a:ea typeface="Calibri"/>
                          <a:cs typeface="Times New Roman"/>
                        </a:rPr>
                        <a:t>tion</a:t>
                      </a:r>
                      <a:endParaRPr lang="en-US" sz="1200" dirty="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900" dirty="0">
                        <a:latin typeface="Arial"/>
                        <a:ea typeface="Arial"/>
                        <a:cs typeface="Times New Roman"/>
                      </a:endParaRPr>
                    </a:p>
                    <a:p>
                      <a:pPr marL="8890" marR="0" algn="ctr">
                        <a:spcBef>
                          <a:spcPts val="0"/>
                        </a:spcBef>
                        <a:spcAft>
                          <a:spcPts val="0"/>
                        </a:spcAft>
                      </a:pPr>
                      <a:r>
                        <a:rPr lang="en-US" sz="900" dirty="0">
                          <a:solidFill>
                            <a:srgbClr val="313333"/>
                          </a:solidFill>
                          <a:latin typeface="Arial"/>
                          <a:ea typeface="Calibri"/>
                          <a:cs typeface="Times New Roman"/>
                        </a:rPr>
                        <a:t>Rema</a:t>
                      </a:r>
                      <a:r>
                        <a:rPr lang="en-US" sz="900" dirty="0">
                          <a:solidFill>
                            <a:srgbClr val="4F5050"/>
                          </a:solidFill>
                          <a:latin typeface="Arial"/>
                          <a:ea typeface="Calibri"/>
                          <a:cs typeface="Times New Roman"/>
                        </a:rPr>
                        <a:t>rks</a:t>
                      </a:r>
                      <a:endParaRPr lang="en-US" sz="1200" dirty="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10000"/>
                  </a:ext>
                </a:extLst>
              </a:tr>
              <a:tr h="178736">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3F"/>
                      </a:solidFill>
                      <a:prstDash val="solid"/>
                      <a:round/>
                      <a:headEnd type="none" w="med" len="med"/>
                      <a:tailEnd type="none" w="med" len="med"/>
                    </a:lnL>
                    <a:lnR w="12700" cap="flat" cmpd="sng" algn="ctr">
                      <a:solidFill>
                        <a:srgbClr val="4448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844"/>
                      </a:solidFill>
                      <a:prstDash val="solid"/>
                      <a:round/>
                      <a:headEnd type="none" w="med" len="med"/>
                      <a:tailEnd type="none" w="med" len="med"/>
                    </a:lnL>
                    <a:lnR w="1905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3F"/>
                      </a:solidFill>
                      <a:prstDash val="solid"/>
                      <a:round/>
                      <a:headEnd type="none" w="med" len="med"/>
                      <a:tailEnd type="none" w="med" len="med"/>
                    </a:lnL>
                    <a:lnR w="1905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B3F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3B3F3F"/>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10001"/>
                  </a:ext>
                </a:extLst>
              </a:tr>
              <a:tr h="178736">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3F"/>
                      </a:solidFill>
                      <a:prstDash val="solid"/>
                      <a:round/>
                      <a:headEnd type="none" w="med" len="med"/>
                      <a:tailEnd type="none" w="med" len="med"/>
                    </a:lnL>
                    <a:lnR w="12700" cap="flat" cmpd="sng" algn="ctr">
                      <a:solidFill>
                        <a:srgbClr val="4448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844"/>
                      </a:solidFill>
                      <a:prstDash val="solid"/>
                      <a:round/>
                      <a:headEnd type="none" w="med" len="med"/>
                      <a:tailEnd type="none" w="med" len="med"/>
                    </a:lnL>
                    <a:lnR w="1905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3F"/>
                      </a:solidFill>
                      <a:prstDash val="solid"/>
                      <a:round/>
                      <a:headEnd type="none" w="med" len="med"/>
                      <a:tailEnd type="none" w="med" len="med"/>
                    </a:lnL>
                    <a:lnR w="1905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B3F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8484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B3F3F"/>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34343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34343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34343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84B4B"/>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84B4B"/>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extLst>
                  <a:ext uri="{0D108BD9-81ED-4DB2-BD59-A6C34878D82A}">
                    <a16:rowId xmlns:a16="http://schemas.microsoft.com/office/drawing/2014/main" val="10002"/>
                  </a:ext>
                </a:extLst>
              </a:tr>
              <a:tr h="178736">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3F443F"/>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3F"/>
                      </a:solidFill>
                      <a:prstDash val="solid"/>
                      <a:round/>
                      <a:headEnd type="none" w="med" len="med"/>
                      <a:tailEnd type="none" w="med" len="med"/>
                    </a:lnL>
                    <a:lnR w="12700" cap="flat" cmpd="sng" algn="ctr">
                      <a:solidFill>
                        <a:srgbClr val="444844"/>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844"/>
                      </a:solidFill>
                      <a:prstDash val="solid"/>
                      <a:round/>
                      <a:headEnd type="none" w="med" len="med"/>
                      <a:tailEnd type="none" w="med" len="med"/>
                    </a:lnL>
                    <a:lnR w="19050" cap="flat" cmpd="sng" algn="ctr">
                      <a:solidFill>
                        <a:srgbClr val="3F443F"/>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3F"/>
                      </a:solidFill>
                      <a:prstDash val="solid"/>
                      <a:round/>
                      <a:headEnd type="none" w="med" len="med"/>
                      <a:tailEnd type="none" w="med" len="med"/>
                    </a:lnL>
                    <a:lnR w="19050" cap="flat" cmpd="sng" algn="ctr">
                      <a:solidFill>
                        <a:srgbClr val="3F4444"/>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F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B3F3F"/>
                      </a:solidFill>
                      <a:prstDash val="solid"/>
                      <a:round/>
                      <a:headEnd type="none" w="med" len="med"/>
                      <a:tailEnd type="none" w="med" len="med"/>
                    </a:lnR>
                    <a:lnT w="12700" cap="flat" cmpd="sng" algn="ctr">
                      <a:solidFill>
                        <a:srgbClr val="484848"/>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B3F3F"/>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34343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34343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343434"/>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84B4B"/>
                      </a:solidFill>
                      <a:prstDash val="solid"/>
                      <a:round/>
                      <a:headEnd type="none" w="med" len="med"/>
                      <a:tailEnd type="none" w="med" len="med"/>
                    </a:lnR>
                    <a:lnT w="12700" cap="flat" cmpd="sng" algn="ctr">
                      <a:solidFill>
                        <a:srgbClr val="4B4B4B"/>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84B4B"/>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B4B4B"/>
                      </a:solidFill>
                      <a:prstDash val="solid"/>
                      <a:round/>
                      <a:headEnd type="none" w="med" len="med"/>
                      <a:tailEnd type="none" w="med" len="med"/>
                    </a:lnT>
                    <a:lnB w="12700" cap="flat" cmpd="sng" algn="ctr">
                      <a:solidFill>
                        <a:srgbClr val="444444"/>
                      </a:solidFill>
                      <a:prstDash val="solid"/>
                      <a:round/>
                      <a:headEnd type="none" w="med" len="med"/>
                      <a:tailEnd type="none" w="med" len="med"/>
                    </a:lnB>
                  </a:tcPr>
                </a:tc>
                <a:extLst>
                  <a:ext uri="{0D108BD9-81ED-4DB2-BD59-A6C34878D82A}">
                    <a16:rowId xmlns:a16="http://schemas.microsoft.com/office/drawing/2014/main" val="10003"/>
                  </a:ext>
                </a:extLst>
              </a:tr>
              <a:tr h="178736">
                <a:tc>
                  <a:txBody>
                    <a:bodyPr/>
                    <a:lstStyle/>
                    <a:p>
                      <a:pPr marL="0" marR="0">
                        <a:spcBef>
                          <a:spcPts val="0"/>
                        </a:spcBef>
                        <a:spcAft>
                          <a:spcPts val="0"/>
                        </a:spcAft>
                      </a:pPr>
                      <a:endParaRPr lang="en-US" sz="800">
                        <a:latin typeface="Calibri"/>
                        <a:ea typeface="Calibri"/>
                        <a:cs typeface="Times New Roman"/>
                      </a:endParaRPr>
                    </a:p>
                  </a:txBody>
                  <a:tcPr marL="0" marR="0" marT="0" marB="0">
                    <a:lnL w="28575" cap="flat" cmpd="sng" algn="ctr">
                      <a:solidFill>
                        <a:srgbClr val="3B3F3F"/>
                      </a:solidFill>
                      <a:prstDash val="solid"/>
                      <a:round/>
                      <a:headEnd type="none" w="med" len="med"/>
                      <a:tailEnd type="none" w="med" len="med"/>
                    </a:lnL>
                    <a:lnR w="1270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3F"/>
                      </a:solidFill>
                      <a:prstDash val="solid"/>
                      <a:round/>
                      <a:headEnd type="none" w="med" len="med"/>
                      <a:tailEnd type="none" w="med" len="med"/>
                    </a:lnL>
                    <a:lnR w="12700" cap="flat" cmpd="sng" algn="ctr">
                      <a:solidFill>
                        <a:srgbClr val="4448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844"/>
                      </a:solidFill>
                      <a:prstDash val="solid"/>
                      <a:round/>
                      <a:headEnd type="none" w="med" len="med"/>
                      <a:tailEnd type="none" w="med" len="med"/>
                    </a:lnL>
                    <a:lnR w="12700" cap="flat" cmpd="sng" algn="ctr">
                      <a:solidFill>
                        <a:srgbClr val="3F44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3F"/>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F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B3F3F"/>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B3F3F"/>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44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444444"/>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4B4B4B"/>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2700" cap="flat" cmpd="sng" algn="ctr">
                      <a:solidFill>
                        <a:srgbClr val="3F4444"/>
                      </a:solidFill>
                      <a:prstDash val="solid"/>
                      <a:round/>
                      <a:headEnd type="none" w="med" len="med"/>
                      <a:tailEnd type="none" w="med" len="med"/>
                    </a:lnL>
                    <a:lnR w="12700" cap="flat" cmpd="sng" algn="ctr">
                      <a:solidFill>
                        <a:srgbClr val="3F4444"/>
                      </a:solidFill>
                      <a:prstDash val="solid"/>
                      <a:round/>
                      <a:headEnd type="none" w="med" len="med"/>
                      <a:tailEnd type="none" w="med" len="med"/>
                    </a:lnR>
                    <a:lnT w="12700" cap="flat" cmpd="sng" algn="ctr">
                      <a:solidFill>
                        <a:srgbClr val="444444"/>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25" name="Rectangle 1"/>
          <p:cNvSpPr>
            <a:spLocks noChangeArrowheads="1"/>
          </p:cNvSpPr>
          <p:nvPr/>
        </p:nvSpPr>
        <p:spPr bwMode="auto">
          <a:xfrm>
            <a:off x="228600" y="1384763"/>
            <a:ext cx="891540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55700" algn="l"/>
                <a:tab pos="2200275" algn="l"/>
                <a:tab pos="6321425" algn="l"/>
                <a:tab pos="6843713" algn="l"/>
              </a:tabLst>
            </a:pPr>
            <a:r>
              <a:rPr kumimoji="0" lang="en-US" sz="11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                                                                                                                                                                                        An</a:t>
            </a:r>
            <a:r>
              <a:rPr kumimoji="0" lang="en-US" sz="11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nex </a:t>
            </a:r>
            <a:r>
              <a:rPr kumimoji="0" lang="en-US" sz="11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A</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200" b="0" i="0" u="none" strike="noStrike" cap="none" normalizeH="0" baseline="0" dirty="0" smtClean="0">
                <a:ln>
                  <a:noFill/>
                </a:ln>
                <a:solidFill>
                  <a:srgbClr val="626666"/>
                </a:solidFill>
                <a:effectLst/>
                <a:latin typeface="Arial" pitchFamily="34" charset="0"/>
                <a:ea typeface="Calibri" pitchFamily="34" charset="0"/>
                <a:cs typeface="Arial" pitchFamily="34" charset="0"/>
              </a:rPr>
              <a:t>Agency </a:t>
            </a:r>
            <a:r>
              <a:rPr kumimoji="0" lang="en-US" sz="12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Name </a:t>
            </a: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2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I</a:t>
            </a:r>
            <a:r>
              <a:rPr kumimoji="0" lang="en-US" sz="12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n</a:t>
            </a:r>
            <a:r>
              <a:rPr kumimoji="0" lang="en-US" sz="12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ve</a:t>
            </a:r>
            <a:r>
              <a:rPr kumimoji="0" lang="en-US" sz="12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ntory </a:t>
            </a:r>
            <a:r>
              <a:rPr kumimoji="0" lang="en-US" sz="1200" b="0" i="0" u="none" strike="noStrike" cap="none" normalizeH="0" baseline="0" dirty="0" smtClean="0">
                <a:ln>
                  <a:noFill/>
                </a:ln>
                <a:solidFill>
                  <a:srgbClr val="1C1D1C"/>
                </a:solidFill>
                <a:effectLst/>
                <a:latin typeface="Arial" pitchFamily="34" charset="0"/>
                <a:ea typeface="Calibri" pitchFamily="34" charset="0"/>
                <a:cs typeface="Arial" pitchFamily="34" charset="0"/>
              </a:rPr>
              <a:t>Cou</a:t>
            </a:r>
            <a:r>
              <a:rPr kumimoji="0" lang="en-US" sz="12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a:t>
            </a:r>
            <a:r>
              <a:rPr kumimoji="0" lang="en-US" sz="12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t Form</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1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PPE Account Group</a:t>
            </a:r>
            <a:r>
              <a:rPr kumimoji="0" lang="en-US" sz="1100" b="0"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sng"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rgbClr val="626666"/>
                </a:solidFill>
                <a:effectLst/>
                <a:latin typeface="Arial" pitchFamily="34" charset="0"/>
                <a:ea typeface="Calibri" pitchFamily="34" charset="0"/>
                <a:cs typeface="Arial" pitchFamily="34" charset="0"/>
              </a:rPr>
              <a:t>Sheet </a:t>
            </a:r>
            <a:r>
              <a:rPr kumimoji="0" lang="en-US" sz="1100" b="0" i="0" u="none" strike="noStrike" cap="none" normalizeH="0" baseline="0" dirty="0" err="1" smtClean="0">
                <a:ln>
                  <a:noFill/>
                </a:ln>
                <a:solidFill>
                  <a:srgbClr val="4F5050"/>
                </a:solidFill>
                <a:effectLst/>
                <a:latin typeface="Arial" pitchFamily="34" charset="0"/>
                <a:ea typeface="Calibri" pitchFamily="34" charset="0"/>
                <a:cs typeface="Arial" pitchFamily="34" charset="0"/>
              </a:rPr>
              <a:t>No</a:t>
            </a:r>
            <a:r>
              <a:rPr kumimoji="0" lang="en-US" sz="1100" b="0" i="0" u="none" strike="noStrike" cap="none" normalizeH="0" baseline="0" dirty="0" err="1" smtClean="0">
                <a:ln>
                  <a:noFill/>
                </a:ln>
                <a:solidFill>
                  <a:srgbClr val="757977"/>
                </a:solidFill>
                <a:effectLst/>
                <a:latin typeface="Arial" pitchFamily="34" charset="0"/>
                <a:ea typeface="Calibri" pitchFamily="34" charset="0"/>
                <a:cs typeface="Arial" pitchFamily="34" charset="0"/>
              </a:rPr>
              <a:t>.______</a:t>
            </a:r>
            <a:r>
              <a:rPr kumimoji="0" lang="en-US" sz="1100" b="0" i="0" u="none" strike="noStrike" cap="none" normalizeH="0" baseline="0" dirty="0" err="1" smtClean="0">
                <a:ln>
                  <a:noFill/>
                </a:ln>
                <a:solidFill>
                  <a:srgbClr val="4F5050"/>
                </a:solidFill>
                <a:effectLst/>
                <a:latin typeface="Arial" pitchFamily="34" charset="0"/>
                <a:ea typeface="Calibri" pitchFamily="34" charset="0"/>
                <a:cs typeface="Arial" pitchFamily="34" charset="0"/>
              </a:rPr>
              <a:t>o</a:t>
            </a:r>
            <a:r>
              <a:rPr kumimoji="0" lang="en-US" sz="1100" b="0" i="0" u="none" strike="noStrike" cap="none" normalizeH="0" baseline="0" dirty="0" err="1" smtClean="0">
                <a:ln>
                  <a:noFill/>
                </a:ln>
                <a:solidFill>
                  <a:srgbClr val="313333"/>
                </a:solidFill>
                <a:effectLst/>
                <a:latin typeface="Arial" pitchFamily="34" charset="0"/>
                <a:ea typeface="Calibri" pitchFamily="34" charset="0"/>
                <a:cs typeface="Arial" pitchFamily="34" charset="0"/>
              </a:rPr>
              <a:t>f</a:t>
            </a:r>
            <a:r>
              <a:rPr kumimoji="0" lang="en-US" sz="11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 ___</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1219200" y="4267200"/>
            <a:ext cx="7467600" cy="338554"/>
          </a:xfrm>
          <a:prstGeom prst="rect">
            <a:avLst/>
          </a:prstGeom>
        </p:spPr>
        <p:txBody>
          <a:bodyPr wrap="square">
            <a:spAutoFit/>
          </a:bodyPr>
          <a:lstStyle/>
          <a:p>
            <a:r>
              <a:rPr lang="en-US" sz="1600" dirty="0" smtClean="0">
                <a:latin typeface="Arial" charset="0"/>
              </a:rPr>
              <a:t>Prepared by:	                                                Reviewed by:</a:t>
            </a:r>
          </a:p>
        </p:txBody>
      </p:sp>
      <p:sp>
        <p:nvSpPr>
          <p:cNvPr id="8" name="Rectangle 7"/>
          <p:cNvSpPr/>
          <p:nvPr/>
        </p:nvSpPr>
        <p:spPr>
          <a:xfrm>
            <a:off x="1143000" y="4876800"/>
            <a:ext cx="2443298" cy="307777"/>
          </a:xfrm>
          <a:prstGeom prst="rect">
            <a:avLst/>
          </a:prstGeom>
        </p:spPr>
        <p:txBody>
          <a:bodyPr wrap="none">
            <a:spAutoFit/>
          </a:bodyPr>
          <a:lstStyle/>
          <a:p>
            <a:r>
              <a:rPr lang="en-US" sz="1400" u="sng" dirty="0" smtClean="0">
                <a:latin typeface="Arial" charset="0"/>
              </a:rPr>
              <a:t>Printed Name and Signature</a:t>
            </a:r>
            <a:endParaRPr lang="en-US" sz="1400" dirty="0"/>
          </a:p>
        </p:txBody>
      </p:sp>
      <p:sp>
        <p:nvSpPr>
          <p:cNvPr id="9" name="Rectangle 8"/>
          <p:cNvSpPr/>
          <p:nvPr/>
        </p:nvSpPr>
        <p:spPr>
          <a:xfrm>
            <a:off x="6172200" y="4876800"/>
            <a:ext cx="2443298" cy="307777"/>
          </a:xfrm>
          <a:prstGeom prst="rect">
            <a:avLst/>
          </a:prstGeom>
        </p:spPr>
        <p:txBody>
          <a:bodyPr wrap="none">
            <a:spAutoFit/>
          </a:bodyPr>
          <a:lstStyle/>
          <a:p>
            <a:r>
              <a:rPr lang="en-US" sz="1400" u="sng" dirty="0" smtClean="0">
                <a:latin typeface="Arial" charset="0"/>
              </a:rPr>
              <a:t>Printed Name and Signature</a:t>
            </a:r>
            <a:endParaRPr lang="en-US" sz="1400" dirty="0"/>
          </a:p>
        </p:txBody>
      </p:sp>
      <p:sp>
        <p:nvSpPr>
          <p:cNvPr id="10" name="Rectangle 9"/>
          <p:cNvSpPr/>
          <p:nvPr/>
        </p:nvSpPr>
        <p:spPr>
          <a:xfrm>
            <a:off x="1295400" y="5791200"/>
            <a:ext cx="612668" cy="307777"/>
          </a:xfrm>
          <a:prstGeom prst="rect">
            <a:avLst/>
          </a:prstGeom>
        </p:spPr>
        <p:txBody>
          <a:bodyPr wrap="none">
            <a:spAutoFit/>
          </a:bodyPr>
          <a:lstStyle/>
          <a:p>
            <a:r>
              <a:rPr lang="en-US" sz="1400" dirty="0" smtClean="0">
                <a:latin typeface="Arial" charset="0"/>
              </a:rPr>
              <a:t>Date: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afterEffect">
                                  <p:stCondLst>
                                    <p:cond delay="3500"/>
                                  </p:stCondLst>
                                  <p:childTnLst>
                                    <p:set>
                                      <p:cBhvr>
                                        <p:cTn id="6" dur="1" fill="hold">
                                          <p:stCondLst>
                                            <p:cond delay="0"/>
                                          </p:stCondLst>
                                        </p:cTn>
                                        <p:tgtEl>
                                          <p:spTgt spid="743427">
                                            <p:txEl>
                                              <p:pRg st="0" end="0"/>
                                            </p:txEl>
                                          </p:spTgt>
                                        </p:tgtEl>
                                        <p:attrNameLst>
                                          <p:attrName>style.visibility</p:attrName>
                                        </p:attrNameLst>
                                      </p:cBhvr>
                                      <p:to>
                                        <p:strVal val="visible"/>
                                      </p:to>
                                    </p:set>
                                    <p:anim calcmode="lin" valueType="num">
                                      <p:cBhvr additive="base">
                                        <p:cTn id="7" dur="500" fill="hold"/>
                                        <p:tgtEl>
                                          <p:spTgt spid="7434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43427">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4000"/>
                            </p:stCondLst>
                            <p:childTnLst>
                              <p:par>
                                <p:cTn id="10" presetID="2" presetClass="entr" presetSubtype="6" fill="hold" grpId="0" nodeType="afterEffect">
                                  <p:stCondLst>
                                    <p:cond delay="3500"/>
                                  </p:stCondLst>
                                  <p:iterate type="lt">
                                    <p:tmPct val="0"/>
                                  </p:iterate>
                                  <p:childTnLst>
                                    <p:set>
                                      <p:cBhvr>
                                        <p:cTn id="11" dur="1" fill="hold">
                                          <p:stCondLst>
                                            <p:cond delay="0"/>
                                          </p:stCondLst>
                                        </p:cTn>
                                        <p:tgtEl>
                                          <p:spTgt spid="743427">
                                            <p:txEl>
                                              <p:pRg st="2" end="2"/>
                                            </p:txEl>
                                          </p:spTgt>
                                        </p:tgtEl>
                                        <p:attrNameLst>
                                          <p:attrName>style.visibility</p:attrName>
                                        </p:attrNameLst>
                                      </p:cBhvr>
                                      <p:to>
                                        <p:strVal val="visible"/>
                                      </p:to>
                                    </p:set>
                                    <p:anim calcmode="lin" valueType="num">
                                      <p:cBhvr additive="base">
                                        <p:cTn id="12" dur="500" fill="hold"/>
                                        <p:tgtEl>
                                          <p:spTgt spid="743427">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434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3427" grpId="0" build="p" autoUpdateAnimBg="0" advAuto="400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Text Box 2"/>
          <p:cNvSpPr txBox="1">
            <a:spLocks noChangeArrowheads="1"/>
          </p:cNvSpPr>
          <p:nvPr/>
        </p:nvSpPr>
        <p:spPr bwMode="auto">
          <a:xfrm>
            <a:off x="2514600" y="1524000"/>
            <a:ext cx="5410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 AV = RCN X  </a:t>
            </a: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ERUL                         </a:t>
            </a: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EUL</a:t>
            </a:r>
          </a:p>
        </p:txBody>
      </p:sp>
      <p:sp>
        <p:nvSpPr>
          <p:cNvPr id="327683" name="Text Box 4"/>
          <p:cNvSpPr txBox="1">
            <a:spLocks noChangeArrowheads="1"/>
          </p:cNvSpPr>
          <p:nvPr/>
        </p:nvSpPr>
        <p:spPr bwMode="auto">
          <a:xfrm>
            <a:off x="3048000" y="381000"/>
            <a:ext cx="3124200" cy="519113"/>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RCN APPROACH</a:t>
            </a:r>
          </a:p>
        </p:txBody>
      </p:sp>
      <p:sp>
        <p:nvSpPr>
          <p:cNvPr id="327684" name="Text Box 4"/>
          <p:cNvSpPr txBox="1">
            <a:spLocks noChangeArrowheads="1"/>
          </p:cNvSpPr>
          <p:nvPr/>
        </p:nvSpPr>
        <p:spPr bwMode="auto">
          <a:xfrm>
            <a:off x="1295400" y="3200400"/>
            <a:ext cx="7696200" cy="2462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RCN APPROACH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IS MORE APPROPRIATELY USED</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ON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APPRAISING FURNITURE</a:t>
            </a:r>
          </a:p>
        </p:txBody>
      </p:sp>
    </p:spTree>
    <p:extLst>
      <p:ext uri="{BB962C8B-B14F-4D97-AF65-F5344CB8AC3E}">
        <p14:creationId xmlns:p14="http://schemas.microsoft.com/office/powerpoint/2010/main" val="766521802"/>
      </p:ext>
    </p:extLst>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itle 1"/>
          <p:cNvSpPr>
            <a:spLocks noGrp="1"/>
          </p:cNvSpPr>
          <p:nvPr>
            <p:ph type="title"/>
          </p:nvPr>
        </p:nvSpPr>
        <p:spPr>
          <a:xfrm>
            <a:off x="685800" y="152400"/>
            <a:ext cx="7772400" cy="1143000"/>
          </a:xfrm>
        </p:spPr>
        <p:txBody>
          <a:bodyPr/>
          <a:lstStyle/>
          <a:p>
            <a:pPr algn="l"/>
            <a:r>
              <a:rPr lang="en-US" altLang="en-US" sz="1800" b="1" smtClean="0"/>
              <a:t>Home office workstation</a:t>
            </a:r>
            <a:br>
              <a:rPr lang="en-US" altLang="en-US" sz="1800" b="1" smtClean="0"/>
            </a:br>
            <a:r>
              <a:rPr lang="en-US" altLang="en-US" sz="1800" b="1" smtClean="0"/>
              <a:t> </a:t>
            </a:r>
            <a:r>
              <a:rPr lang="en-US" altLang="en-US" sz="1600" smtClean="0"/>
              <a:t>Acquisition Cost  = Php 2,000.00     Disposal Date: November 16, 2016 (no longer needed) </a:t>
            </a:r>
            <a:br>
              <a:rPr lang="en-US" altLang="en-US" sz="1600" smtClean="0"/>
            </a:br>
            <a:r>
              <a:rPr lang="en-US" altLang="en-US" sz="1600" smtClean="0"/>
              <a:t> Acquisition Date August 15, 2005</a:t>
            </a:r>
            <a:r>
              <a:rPr lang="en-US" altLang="en-US" sz="1200" smtClean="0"/>
              <a:t/>
            </a:r>
            <a:br>
              <a:rPr lang="en-US" altLang="en-US" sz="1200" smtClean="0"/>
            </a:br>
            <a:endParaRPr lang="id-ID" altLang="en-US" sz="1200" smtClean="0"/>
          </a:p>
        </p:txBody>
      </p:sp>
      <p:pic>
        <p:nvPicPr>
          <p:cNvPr id="328707" name="Picture 2" descr="C:\Users\Jose\Desktop\IMG_20160711_0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163" y="1371600"/>
            <a:ext cx="7437437" cy="527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1391506"/>
      </p:ext>
    </p:extLst>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Title 1"/>
          <p:cNvSpPr>
            <a:spLocks noGrp="1"/>
          </p:cNvSpPr>
          <p:nvPr>
            <p:ph type="title"/>
          </p:nvPr>
        </p:nvSpPr>
        <p:spPr>
          <a:xfrm>
            <a:off x="685800" y="762000"/>
            <a:ext cx="7772400" cy="533400"/>
          </a:xfrm>
        </p:spPr>
        <p:txBody>
          <a:bodyPr/>
          <a:lstStyle/>
          <a:p>
            <a:r>
              <a:rPr lang="en-US" altLang="en-US" sz="2400" smtClean="0"/>
              <a:t>Cost Estimate (Replacement)</a:t>
            </a:r>
            <a:endParaRPr lang="id-ID" altLang="en-US" sz="2400" smtClean="0"/>
          </a:p>
        </p:txBody>
      </p:sp>
      <p:sp>
        <p:nvSpPr>
          <p:cNvPr id="3" name="Content Placeholder 2"/>
          <p:cNvSpPr>
            <a:spLocks noGrp="1"/>
          </p:cNvSpPr>
          <p:nvPr>
            <p:ph idx="1"/>
          </p:nvPr>
        </p:nvSpPr>
        <p:spPr>
          <a:xfrm>
            <a:off x="685800" y="1676400"/>
            <a:ext cx="8229600" cy="5029200"/>
          </a:xfrm>
        </p:spPr>
        <p:txBody>
          <a:bodyPr/>
          <a:lstStyle/>
          <a:p>
            <a:pPr lvl="1">
              <a:defRPr/>
            </a:pPr>
            <a:r>
              <a:rPr lang="en-US" sz="2000" dirty="0" smtClean="0"/>
              <a:t>        Description                                    Unit Cost               </a:t>
            </a:r>
            <a:r>
              <a:rPr lang="en-US" sz="2000" dirty="0" err="1" smtClean="0"/>
              <a:t>Cost</a:t>
            </a:r>
            <a:endParaRPr lang="en-US" sz="2000" dirty="0" smtClean="0"/>
          </a:p>
          <a:p>
            <a:pPr lvl="1">
              <a:defRPr/>
            </a:pPr>
            <a:endParaRPr lang="en-US" sz="2000" dirty="0" smtClean="0"/>
          </a:p>
          <a:p>
            <a:pPr lvl="1">
              <a:defRPr/>
            </a:pPr>
            <a:r>
              <a:rPr lang="en-US" sz="2000" dirty="0" smtClean="0"/>
              <a:t>  1   pc      3/4 MDF laminated board	</a:t>
            </a:r>
            <a:r>
              <a:rPr lang="en-US" sz="2000" dirty="0" err="1" smtClean="0"/>
              <a:t>Php</a:t>
            </a:r>
            <a:r>
              <a:rPr lang="en-US" sz="2000" dirty="0" smtClean="0"/>
              <a:t> 2,100.00    </a:t>
            </a:r>
            <a:r>
              <a:rPr lang="en-US" sz="2000" dirty="0" err="1" smtClean="0"/>
              <a:t>Php</a:t>
            </a:r>
            <a:r>
              <a:rPr lang="en-US" sz="2000" dirty="0" smtClean="0"/>
              <a:t> 2,100.00</a:t>
            </a:r>
          </a:p>
          <a:p>
            <a:pPr lvl="1">
              <a:defRPr/>
            </a:pPr>
            <a:r>
              <a:rPr lang="en-US" sz="2000" dirty="0" smtClean="0"/>
              <a:t>12   </a:t>
            </a:r>
            <a:r>
              <a:rPr lang="en-US" sz="2000" dirty="0" err="1" smtClean="0"/>
              <a:t>mts</a:t>
            </a:r>
            <a:r>
              <a:rPr lang="en-US" sz="2000" dirty="0" smtClean="0"/>
              <a:t>    Edging                                            25.00               300.00</a:t>
            </a:r>
          </a:p>
          <a:p>
            <a:pPr lvl="1">
              <a:defRPr/>
            </a:pPr>
            <a:r>
              <a:rPr lang="en-US" sz="2000" dirty="0" smtClean="0"/>
              <a:t>12   pcs     Mini fix screw                                18.00              216.00</a:t>
            </a:r>
          </a:p>
          <a:p>
            <a:pPr lvl="1">
              <a:defRPr/>
            </a:pPr>
            <a:r>
              <a:rPr lang="en-US" sz="2000" dirty="0"/>
              <a:t> </a:t>
            </a:r>
            <a:r>
              <a:rPr lang="en-US" sz="2000" dirty="0" smtClean="0"/>
              <a:t> 1   </a:t>
            </a:r>
            <a:r>
              <a:rPr lang="en-US" sz="2000" dirty="0" err="1" smtClean="0"/>
              <a:t>btl</a:t>
            </a:r>
            <a:r>
              <a:rPr lang="en-US" sz="2000" dirty="0" smtClean="0"/>
              <a:t>.     Rugby                                             70.00                70.00</a:t>
            </a:r>
          </a:p>
          <a:p>
            <a:pPr lvl="1">
              <a:defRPr/>
            </a:pPr>
            <a:r>
              <a:rPr lang="en-US" sz="2000" dirty="0" smtClean="0"/>
              <a:t>  1   set      table rubber support                     100.00      </a:t>
            </a:r>
            <a:r>
              <a:rPr lang="en-US" sz="2000" u="sng" dirty="0" smtClean="0"/>
              <a:t>         100.00</a:t>
            </a:r>
          </a:p>
          <a:p>
            <a:pPr marL="457200" lvl="1" indent="0">
              <a:buFontTx/>
              <a:buNone/>
              <a:defRPr/>
            </a:pPr>
            <a:r>
              <a:rPr lang="en-US" sz="2000" dirty="0" smtClean="0"/>
              <a:t>				Material Cost	          </a:t>
            </a:r>
            <a:r>
              <a:rPr lang="en-US" sz="2000" dirty="0" err="1" smtClean="0"/>
              <a:t>Php</a:t>
            </a:r>
            <a:r>
              <a:rPr lang="en-US" sz="2000" dirty="0" smtClean="0"/>
              <a:t>. 2,786.00</a:t>
            </a:r>
          </a:p>
          <a:p>
            <a:pPr marL="457200" lvl="1" indent="0">
              <a:buFontTx/>
              <a:buNone/>
              <a:defRPr/>
            </a:pPr>
            <a:r>
              <a:rPr lang="en-US" sz="2000" dirty="0"/>
              <a:t> </a:t>
            </a:r>
            <a:r>
              <a:rPr lang="en-US" sz="2000" dirty="0" smtClean="0"/>
              <a:t>                  (2 days @ 500.00)  Labor Cost                     </a:t>
            </a:r>
            <a:r>
              <a:rPr lang="en-US" sz="2000" u="sng" dirty="0" smtClean="0"/>
              <a:t>        1,000.00</a:t>
            </a:r>
            <a:r>
              <a:rPr lang="en-US" sz="2000" dirty="0" smtClean="0"/>
              <a:t>		                                                                    </a:t>
            </a:r>
            <a:r>
              <a:rPr lang="en-US" sz="2000" dirty="0" err="1" smtClean="0"/>
              <a:t>Php</a:t>
            </a:r>
            <a:r>
              <a:rPr lang="en-US" sz="2000" dirty="0" smtClean="0"/>
              <a:t>  3,786.00</a:t>
            </a:r>
            <a:endParaRPr lang="en-US" sz="2000" dirty="0"/>
          </a:p>
          <a:p>
            <a:pPr lvl="1">
              <a:defRPr/>
            </a:pPr>
            <a:r>
              <a:rPr lang="en-US" sz="2000" dirty="0" smtClean="0"/>
              <a:t>                                                         say </a:t>
            </a:r>
            <a:r>
              <a:rPr lang="en-US" sz="2000" dirty="0" err="1" smtClean="0"/>
              <a:t>Php</a:t>
            </a:r>
            <a:r>
              <a:rPr lang="en-US" sz="2000" dirty="0" smtClean="0"/>
              <a:t>  3,800.00 (in 2016 -</a:t>
            </a:r>
          </a:p>
          <a:p>
            <a:pPr lvl="1">
              <a:defRPr/>
            </a:pPr>
            <a:r>
              <a:rPr lang="en-US" sz="2000" dirty="0" smtClean="0"/>
              <a:t>                                                                           without depreciation)</a:t>
            </a:r>
          </a:p>
          <a:p>
            <a:pPr lvl="1">
              <a:defRPr/>
            </a:pPr>
            <a:r>
              <a:rPr lang="en-US" sz="2000" dirty="0" smtClean="0"/>
              <a:t>(Compared with AC at Php2,000.00 in 2005)</a:t>
            </a:r>
          </a:p>
          <a:p>
            <a:pPr lvl="1">
              <a:defRPr/>
            </a:pPr>
            <a:endParaRPr lang="en-US" sz="2000" dirty="0" smtClean="0"/>
          </a:p>
          <a:p>
            <a:pPr lvl="1">
              <a:defRPr/>
            </a:pPr>
            <a:endParaRPr lang="id-ID" sz="2000" dirty="0"/>
          </a:p>
        </p:txBody>
      </p:sp>
      <p:cxnSp>
        <p:nvCxnSpPr>
          <p:cNvPr id="329732" name="Straight Arrow Connector 3"/>
          <p:cNvCxnSpPr>
            <a:cxnSpLocks noChangeShapeType="1"/>
          </p:cNvCxnSpPr>
          <p:nvPr/>
        </p:nvCxnSpPr>
        <p:spPr bwMode="auto">
          <a:xfrm flipV="1">
            <a:off x="5105400" y="5715000"/>
            <a:ext cx="685800" cy="228600"/>
          </a:xfrm>
          <a:prstGeom prst="straightConnector1">
            <a:avLst/>
          </a:prstGeom>
          <a:noFill/>
          <a:ln w="28575"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29733" name="Straight Arrow Connector 3"/>
          <p:cNvCxnSpPr>
            <a:cxnSpLocks noChangeShapeType="1"/>
          </p:cNvCxnSpPr>
          <p:nvPr/>
        </p:nvCxnSpPr>
        <p:spPr bwMode="auto">
          <a:xfrm flipV="1">
            <a:off x="5257800" y="5791200"/>
            <a:ext cx="685800" cy="228600"/>
          </a:xfrm>
          <a:prstGeom prst="straightConnector1">
            <a:avLst/>
          </a:prstGeom>
          <a:noFill/>
          <a:ln w="28575"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3249961"/>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609600" y="76200"/>
            <a:ext cx="7848600" cy="685800"/>
          </a:xfrm>
          <a:solidFill>
            <a:schemeClr val="bg1"/>
          </a:solidFill>
        </p:spPr>
        <p:txBody>
          <a:bodyPr/>
          <a:lstStyle/>
          <a:p>
            <a:pPr eaLnBrk="1" hangingPunct="1"/>
            <a:r>
              <a:rPr lang="en-US" altLang="en-US" sz="2700" smtClean="0">
                <a:solidFill>
                  <a:srgbClr val="990033"/>
                </a:solidFill>
              </a:rPr>
              <a:t>TABLE OF ESTIMATED USEFUL LIFE OF PROPERTY, PLANTAND EQUIPMENT</a:t>
            </a:r>
          </a:p>
        </p:txBody>
      </p:sp>
      <p:sp>
        <p:nvSpPr>
          <p:cNvPr id="330755" name="Rectangle 3"/>
          <p:cNvSpPr>
            <a:spLocks noChangeArrowheads="1"/>
          </p:cNvSpPr>
          <p:nvPr/>
        </p:nvSpPr>
        <p:spPr bwMode="auto">
          <a:xfrm>
            <a:off x="6934200" y="5410200"/>
            <a:ext cx="15240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0756" name="Rectangle 4"/>
          <p:cNvSpPr>
            <a:spLocks noChangeArrowheads="1"/>
          </p:cNvSpPr>
          <p:nvPr/>
        </p:nvSpPr>
        <p:spPr bwMode="auto">
          <a:xfrm>
            <a:off x="533400" y="5395913"/>
            <a:ext cx="64008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0757" name="Rectangle 5"/>
          <p:cNvSpPr>
            <a:spLocks noChangeArrowheads="1"/>
          </p:cNvSpPr>
          <p:nvPr/>
        </p:nvSpPr>
        <p:spPr bwMode="auto">
          <a:xfrm>
            <a:off x="6934200" y="4918075"/>
            <a:ext cx="1524000"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20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30</a:t>
            </a:r>
          </a:p>
        </p:txBody>
      </p:sp>
      <p:sp>
        <p:nvSpPr>
          <p:cNvPr id="330758" name="Rectangle 6"/>
          <p:cNvSpPr>
            <a:spLocks noChangeArrowheads="1"/>
          </p:cNvSpPr>
          <p:nvPr/>
        </p:nvSpPr>
        <p:spPr bwMode="auto">
          <a:xfrm>
            <a:off x="762000" y="4918075"/>
            <a:ext cx="6400800"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Wood</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Mixed</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Concrete</a:t>
            </a:r>
          </a:p>
        </p:txBody>
      </p:sp>
      <p:sp>
        <p:nvSpPr>
          <p:cNvPr id="330759" name="Rectangle 7"/>
          <p:cNvSpPr>
            <a:spLocks noChangeArrowheads="1"/>
          </p:cNvSpPr>
          <p:nvPr/>
        </p:nvSpPr>
        <p:spPr bwMode="auto">
          <a:xfrm>
            <a:off x="6934200" y="3975100"/>
            <a:ext cx="15240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0760" name="Rectangle 8"/>
          <p:cNvSpPr>
            <a:spLocks noChangeArrowheads="1"/>
          </p:cNvSpPr>
          <p:nvPr/>
        </p:nvSpPr>
        <p:spPr bwMode="auto">
          <a:xfrm>
            <a:off x="838200" y="4481513"/>
            <a:ext cx="64008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Buildings – those that are predominantly</a:t>
            </a:r>
          </a:p>
        </p:txBody>
      </p:sp>
      <p:sp>
        <p:nvSpPr>
          <p:cNvPr id="330761" name="Rectangle 9"/>
          <p:cNvSpPr>
            <a:spLocks noChangeArrowheads="1"/>
          </p:cNvSpPr>
          <p:nvPr/>
        </p:nvSpPr>
        <p:spPr bwMode="auto">
          <a:xfrm>
            <a:off x="6934200" y="2209800"/>
            <a:ext cx="15240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20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40</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p:txBody>
      </p:sp>
      <p:sp>
        <p:nvSpPr>
          <p:cNvPr id="330762" name="Rectangle 10"/>
          <p:cNvSpPr>
            <a:spLocks noChangeArrowheads="1"/>
          </p:cNvSpPr>
          <p:nvPr/>
        </p:nvSpPr>
        <p:spPr bwMode="auto">
          <a:xfrm>
            <a:off x="685800" y="2209800"/>
            <a:ext cx="64008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Land Improvements</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Runways/taxiways</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Railways</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Electrification, Power and Energy    </a:t>
            </a:r>
          </a:p>
          <a:p>
            <a:pPr marL="457200" marR="0" lvl="1"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Structures</a:t>
            </a:r>
          </a:p>
        </p:txBody>
      </p:sp>
      <p:sp>
        <p:nvSpPr>
          <p:cNvPr id="330763" name="Rectangle 11"/>
          <p:cNvSpPr>
            <a:spLocks noChangeArrowheads="1"/>
          </p:cNvSpPr>
          <p:nvPr/>
        </p:nvSpPr>
        <p:spPr bwMode="auto">
          <a:xfrm>
            <a:off x="6934200" y="2224088"/>
            <a:ext cx="15240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0764" name="Rectangle 12"/>
          <p:cNvSpPr>
            <a:spLocks noChangeArrowheads="1"/>
          </p:cNvSpPr>
          <p:nvPr/>
        </p:nvSpPr>
        <p:spPr bwMode="auto">
          <a:xfrm>
            <a:off x="838200" y="1828800"/>
            <a:ext cx="64008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Land Improvements </a:t>
            </a:r>
          </a:p>
        </p:txBody>
      </p:sp>
      <p:sp>
        <p:nvSpPr>
          <p:cNvPr id="330765" name="Rectangle 13"/>
          <p:cNvSpPr>
            <a:spLocks noChangeArrowheads="1"/>
          </p:cNvSpPr>
          <p:nvPr/>
        </p:nvSpPr>
        <p:spPr bwMode="auto">
          <a:xfrm>
            <a:off x="6934200" y="838200"/>
            <a:ext cx="1524000" cy="1066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Estimated Useful Life (in years)</a:t>
            </a:r>
          </a:p>
        </p:txBody>
      </p:sp>
      <p:sp>
        <p:nvSpPr>
          <p:cNvPr id="330766" name="Rectangle 14"/>
          <p:cNvSpPr>
            <a:spLocks noChangeArrowheads="1"/>
          </p:cNvSpPr>
          <p:nvPr/>
        </p:nvSpPr>
        <p:spPr bwMode="auto">
          <a:xfrm>
            <a:off x="533400" y="838200"/>
            <a:ext cx="6400800" cy="1066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Property, Plant and  Equipment</a:t>
            </a:r>
          </a:p>
        </p:txBody>
      </p:sp>
      <p:sp>
        <p:nvSpPr>
          <p:cNvPr id="330767" name="Line 15"/>
          <p:cNvSpPr>
            <a:spLocks noChangeShapeType="1"/>
          </p:cNvSpPr>
          <p:nvPr/>
        </p:nvSpPr>
        <p:spPr bwMode="auto">
          <a:xfrm>
            <a:off x="533400" y="838200"/>
            <a:ext cx="79248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68" name="Line 16"/>
          <p:cNvSpPr>
            <a:spLocks noChangeShapeType="1"/>
          </p:cNvSpPr>
          <p:nvPr/>
        </p:nvSpPr>
        <p:spPr bwMode="auto">
          <a:xfrm>
            <a:off x="533400" y="1905000"/>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69" name="Line 17"/>
          <p:cNvSpPr>
            <a:spLocks noChangeShapeType="1"/>
          </p:cNvSpPr>
          <p:nvPr/>
        </p:nvSpPr>
        <p:spPr bwMode="auto">
          <a:xfrm>
            <a:off x="533400" y="4495800"/>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0" name="Line 18"/>
          <p:cNvSpPr>
            <a:spLocks noChangeShapeType="1"/>
          </p:cNvSpPr>
          <p:nvPr/>
        </p:nvSpPr>
        <p:spPr bwMode="auto">
          <a:xfrm>
            <a:off x="533400" y="6553200"/>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1" name="Line 19"/>
          <p:cNvSpPr>
            <a:spLocks noChangeShapeType="1"/>
          </p:cNvSpPr>
          <p:nvPr/>
        </p:nvSpPr>
        <p:spPr bwMode="auto">
          <a:xfrm flipH="1">
            <a:off x="6934200" y="838200"/>
            <a:ext cx="0" cy="5715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2" name="Line 20"/>
          <p:cNvSpPr>
            <a:spLocks noChangeShapeType="1"/>
          </p:cNvSpPr>
          <p:nvPr/>
        </p:nvSpPr>
        <p:spPr bwMode="auto">
          <a:xfrm>
            <a:off x="533400" y="2224088"/>
            <a:ext cx="0" cy="3952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3" name="Line 21"/>
          <p:cNvSpPr>
            <a:spLocks noChangeShapeType="1"/>
          </p:cNvSpPr>
          <p:nvPr/>
        </p:nvSpPr>
        <p:spPr bwMode="auto">
          <a:xfrm>
            <a:off x="533400" y="838200"/>
            <a:ext cx="0" cy="13858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4" name="Line 22"/>
          <p:cNvSpPr>
            <a:spLocks noChangeShapeType="1"/>
          </p:cNvSpPr>
          <p:nvPr/>
        </p:nvSpPr>
        <p:spPr bwMode="auto">
          <a:xfrm>
            <a:off x="533400" y="3975100"/>
            <a:ext cx="0" cy="395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5" name="Line 23"/>
          <p:cNvSpPr>
            <a:spLocks noChangeShapeType="1"/>
          </p:cNvSpPr>
          <p:nvPr/>
        </p:nvSpPr>
        <p:spPr bwMode="auto">
          <a:xfrm>
            <a:off x="533400" y="2619375"/>
            <a:ext cx="0" cy="135572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6" name="Line 24"/>
          <p:cNvSpPr>
            <a:spLocks noChangeShapeType="1"/>
          </p:cNvSpPr>
          <p:nvPr/>
        </p:nvSpPr>
        <p:spPr bwMode="auto">
          <a:xfrm>
            <a:off x="8458200" y="838200"/>
            <a:ext cx="0" cy="57150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0777" name="Line 25"/>
          <p:cNvSpPr>
            <a:spLocks noChangeShapeType="1"/>
          </p:cNvSpPr>
          <p:nvPr/>
        </p:nvSpPr>
        <p:spPr bwMode="auto">
          <a:xfrm>
            <a:off x="533400" y="4343400"/>
            <a:ext cx="0" cy="22098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639837339"/>
      </p:ext>
    </p:extLst>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ChangeArrowheads="1"/>
          </p:cNvSpPr>
          <p:nvPr/>
        </p:nvSpPr>
        <p:spPr bwMode="auto">
          <a:xfrm>
            <a:off x="7086600" y="2076450"/>
            <a:ext cx="15240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20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30</a:t>
            </a:r>
          </a:p>
        </p:txBody>
      </p:sp>
      <p:sp>
        <p:nvSpPr>
          <p:cNvPr id="331779" name="Rectangle 3"/>
          <p:cNvSpPr>
            <a:spLocks noChangeArrowheads="1"/>
          </p:cNvSpPr>
          <p:nvPr/>
        </p:nvSpPr>
        <p:spPr bwMode="auto">
          <a:xfrm>
            <a:off x="1143000" y="2101850"/>
            <a:ext cx="5181600" cy="218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Land</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Building</a:t>
            </a:r>
          </a:p>
          <a:p>
            <a:pPr marL="914400" marR="0" lvl="2"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Wood</a:t>
            </a:r>
          </a:p>
          <a:p>
            <a:pPr marL="914400" marR="0" lvl="2"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Mixed</a:t>
            </a:r>
          </a:p>
          <a:p>
            <a:pPr marL="914400" marR="0" lvl="2"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Concrete</a:t>
            </a:r>
          </a:p>
        </p:txBody>
      </p:sp>
      <p:sp>
        <p:nvSpPr>
          <p:cNvPr id="331780" name="Rectangle 4"/>
          <p:cNvSpPr>
            <a:spLocks noChangeArrowheads="1"/>
          </p:cNvSpPr>
          <p:nvPr/>
        </p:nvSpPr>
        <p:spPr bwMode="auto">
          <a:xfrm>
            <a:off x="7086600" y="4294188"/>
            <a:ext cx="15240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1781" name="Rectangle 5"/>
          <p:cNvSpPr>
            <a:spLocks noChangeArrowheads="1"/>
          </p:cNvSpPr>
          <p:nvPr/>
        </p:nvSpPr>
        <p:spPr bwMode="auto">
          <a:xfrm>
            <a:off x="762000" y="1677988"/>
            <a:ext cx="64008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Leasehold Improvements (Note 1) </a:t>
            </a:r>
          </a:p>
        </p:txBody>
      </p:sp>
      <p:sp>
        <p:nvSpPr>
          <p:cNvPr id="331782" name="Rectangle 6"/>
          <p:cNvSpPr>
            <a:spLocks noChangeArrowheads="1"/>
          </p:cNvSpPr>
          <p:nvPr/>
        </p:nvSpPr>
        <p:spPr bwMode="auto">
          <a:xfrm>
            <a:off x="7086600" y="2914650"/>
            <a:ext cx="1524000" cy="379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1783" name="Rectangle 7"/>
          <p:cNvSpPr>
            <a:spLocks noChangeArrowheads="1"/>
          </p:cNvSpPr>
          <p:nvPr/>
        </p:nvSpPr>
        <p:spPr bwMode="auto">
          <a:xfrm>
            <a:off x="7086600" y="1281113"/>
            <a:ext cx="1524000" cy="379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1784" name="Rectangle 8"/>
          <p:cNvSpPr>
            <a:spLocks noChangeArrowheads="1"/>
          </p:cNvSpPr>
          <p:nvPr/>
        </p:nvSpPr>
        <p:spPr bwMode="auto">
          <a:xfrm>
            <a:off x="7086600" y="323850"/>
            <a:ext cx="1524000" cy="957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Estimated Useful Life (in years)</a:t>
            </a:r>
          </a:p>
        </p:txBody>
      </p:sp>
      <p:sp>
        <p:nvSpPr>
          <p:cNvPr id="331785" name="Rectangle 9"/>
          <p:cNvSpPr>
            <a:spLocks noChangeArrowheads="1"/>
          </p:cNvSpPr>
          <p:nvPr/>
        </p:nvSpPr>
        <p:spPr bwMode="auto">
          <a:xfrm>
            <a:off x="685800" y="323850"/>
            <a:ext cx="6400800" cy="957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Property, Plant and  Equipment</a:t>
            </a:r>
          </a:p>
        </p:txBody>
      </p:sp>
      <p:sp>
        <p:nvSpPr>
          <p:cNvPr id="331786" name="Line 10"/>
          <p:cNvSpPr>
            <a:spLocks noChangeShapeType="1"/>
          </p:cNvSpPr>
          <p:nvPr/>
        </p:nvSpPr>
        <p:spPr bwMode="auto">
          <a:xfrm>
            <a:off x="685800" y="323850"/>
            <a:ext cx="79248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87" name="Line 11"/>
          <p:cNvSpPr>
            <a:spLocks noChangeShapeType="1"/>
          </p:cNvSpPr>
          <p:nvPr/>
        </p:nvSpPr>
        <p:spPr bwMode="auto">
          <a:xfrm>
            <a:off x="685800" y="1281113"/>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88" name="Line 12"/>
          <p:cNvSpPr>
            <a:spLocks noChangeShapeType="1"/>
          </p:cNvSpPr>
          <p:nvPr/>
        </p:nvSpPr>
        <p:spPr bwMode="auto">
          <a:xfrm>
            <a:off x="685800" y="4294188"/>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89" name="Line 13"/>
          <p:cNvSpPr>
            <a:spLocks noChangeShapeType="1"/>
          </p:cNvSpPr>
          <p:nvPr/>
        </p:nvSpPr>
        <p:spPr bwMode="auto">
          <a:xfrm>
            <a:off x="685800" y="6629400"/>
            <a:ext cx="79248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0" name="Line 14"/>
          <p:cNvSpPr>
            <a:spLocks noChangeShapeType="1"/>
          </p:cNvSpPr>
          <p:nvPr/>
        </p:nvSpPr>
        <p:spPr bwMode="auto">
          <a:xfrm flipH="1">
            <a:off x="7086600" y="381000"/>
            <a:ext cx="0" cy="6248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1" name="Line 15"/>
          <p:cNvSpPr>
            <a:spLocks noChangeShapeType="1"/>
          </p:cNvSpPr>
          <p:nvPr/>
        </p:nvSpPr>
        <p:spPr bwMode="auto">
          <a:xfrm>
            <a:off x="685800" y="1281113"/>
            <a:ext cx="0" cy="3794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2" name="Line 16"/>
          <p:cNvSpPr>
            <a:spLocks noChangeShapeType="1"/>
          </p:cNvSpPr>
          <p:nvPr/>
        </p:nvSpPr>
        <p:spPr bwMode="auto">
          <a:xfrm>
            <a:off x="685800" y="323850"/>
            <a:ext cx="0" cy="95726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3" name="Line 17"/>
          <p:cNvSpPr>
            <a:spLocks noChangeShapeType="1"/>
          </p:cNvSpPr>
          <p:nvPr/>
        </p:nvSpPr>
        <p:spPr bwMode="auto">
          <a:xfrm>
            <a:off x="8610600" y="1281113"/>
            <a:ext cx="0" cy="3794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4" name="Line 18"/>
          <p:cNvSpPr>
            <a:spLocks noChangeShapeType="1"/>
          </p:cNvSpPr>
          <p:nvPr/>
        </p:nvSpPr>
        <p:spPr bwMode="auto">
          <a:xfrm>
            <a:off x="8610600" y="323850"/>
            <a:ext cx="0" cy="95726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5" name="Line 19"/>
          <p:cNvSpPr>
            <a:spLocks noChangeShapeType="1"/>
          </p:cNvSpPr>
          <p:nvPr/>
        </p:nvSpPr>
        <p:spPr bwMode="auto">
          <a:xfrm>
            <a:off x="685800" y="2943225"/>
            <a:ext cx="0" cy="3794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6" name="Line 20"/>
          <p:cNvSpPr>
            <a:spLocks noChangeShapeType="1"/>
          </p:cNvSpPr>
          <p:nvPr/>
        </p:nvSpPr>
        <p:spPr bwMode="auto">
          <a:xfrm>
            <a:off x="685800" y="1660525"/>
            <a:ext cx="0" cy="12827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7" name="Line 21"/>
          <p:cNvSpPr>
            <a:spLocks noChangeShapeType="1"/>
          </p:cNvSpPr>
          <p:nvPr/>
        </p:nvSpPr>
        <p:spPr bwMode="auto">
          <a:xfrm>
            <a:off x="8610600" y="2943225"/>
            <a:ext cx="0" cy="3794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8" name="Line 22"/>
          <p:cNvSpPr>
            <a:spLocks noChangeShapeType="1"/>
          </p:cNvSpPr>
          <p:nvPr/>
        </p:nvSpPr>
        <p:spPr bwMode="auto">
          <a:xfrm>
            <a:off x="8610600" y="1660525"/>
            <a:ext cx="0" cy="12827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799" name="Line 23"/>
          <p:cNvSpPr>
            <a:spLocks noChangeShapeType="1"/>
          </p:cNvSpPr>
          <p:nvPr/>
        </p:nvSpPr>
        <p:spPr bwMode="auto">
          <a:xfrm>
            <a:off x="685800" y="4294188"/>
            <a:ext cx="0" cy="3794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0" name="Line 24"/>
          <p:cNvSpPr>
            <a:spLocks noChangeShapeType="1"/>
          </p:cNvSpPr>
          <p:nvPr/>
        </p:nvSpPr>
        <p:spPr bwMode="auto">
          <a:xfrm>
            <a:off x="685800" y="3322638"/>
            <a:ext cx="0" cy="97155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1" name="Line 25"/>
          <p:cNvSpPr>
            <a:spLocks noChangeShapeType="1"/>
          </p:cNvSpPr>
          <p:nvPr/>
        </p:nvSpPr>
        <p:spPr bwMode="auto">
          <a:xfrm>
            <a:off x="685800" y="4572000"/>
            <a:ext cx="0" cy="20574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2" name="Line 26"/>
          <p:cNvSpPr>
            <a:spLocks noChangeShapeType="1"/>
          </p:cNvSpPr>
          <p:nvPr/>
        </p:nvSpPr>
        <p:spPr bwMode="auto">
          <a:xfrm>
            <a:off x="8610600" y="4294188"/>
            <a:ext cx="0" cy="3794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3" name="Line 27"/>
          <p:cNvSpPr>
            <a:spLocks noChangeShapeType="1"/>
          </p:cNvSpPr>
          <p:nvPr/>
        </p:nvSpPr>
        <p:spPr bwMode="auto">
          <a:xfrm>
            <a:off x="8610600" y="3322638"/>
            <a:ext cx="0" cy="97155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4" name="Line 28"/>
          <p:cNvSpPr>
            <a:spLocks noChangeShapeType="1"/>
          </p:cNvSpPr>
          <p:nvPr/>
        </p:nvSpPr>
        <p:spPr bwMode="auto">
          <a:xfrm>
            <a:off x="8610600" y="4648200"/>
            <a:ext cx="0" cy="19812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1805" name="Rectangle 29"/>
          <p:cNvSpPr>
            <a:spLocks noChangeArrowheads="1"/>
          </p:cNvSpPr>
          <p:nvPr/>
        </p:nvSpPr>
        <p:spPr bwMode="auto">
          <a:xfrm>
            <a:off x="1143000" y="4724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Office Equipment</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Furniture and Fixtures</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IT Equipment</a:t>
            </a:r>
          </a:p>
          <a:p>
            <a:pPr marL="457200" marR="0" lvl="1" indent="0" algn="l" defTabSz="914400" rtl="0" eaLnBrk="1" fontAlgn="base" latinLnBrk="0" hangingPunct="1">
              <a:lnSpc>
                <a:spcPct val="100000"/>
              </a:lnSpc>
              <a:spcBef>
                <a:spcPct val="20000"/>
              </a:spcBef>
              <a:spcAft>
                <a:spcPct val="0"/>
              </a:spcAft>
              <a:buClrTx/>
              <a:buSzTx/>
              <a:buFontTx/>
              <a:buChar char="o"/>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Library Books</a:t>
            </a:r>
          </a:p>
        </p:txBody>
      </p:sp>
      <p:sp>
        <p:nvSpPr>
          <p:cNvPr id="331806" name="Rectangle 30"/>
          <p:cNvSpPr>
            <a:spLocks noChangeArrowheads="1"/>
          </p:cNvSpPr>
          <p:nvPr/>
        </p:nvSpPr>
        <p:spPr bwMode="auto">
          <a:xfrm>
            <a:off x="990600" y="4252913"/>
            <a:ext cx="64008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Office Equipment, Furniture and Fixtures</a:t>
            </a:r>
          </a:p>
        </p:txBody>
      </p:sp>
      <p:sp>
        <p:nvSpPr>
          <p:cNvPr id="331807" name="Rectangle 31"/>
          <p:cNvSpPr>
            <a:spLocks noChangeArrowheads="1"/>
          </p:cNvSpPr>
          <p:nvPr/>
        </p:nvSpPr>
        <p:spPr bwMode="auto">
          <a:xfrm>
            <a:off x="7086600" y="4800600"/>
            <a:ext cx="15240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rPr>
              <a:t> 5</a:t>
            </a:r>
          </a:p>
        </p:txBody>
      </p:sp>
    </p:spTree>
    <p:extLst>
      <p:ext uri="{BB962C8B-B14F-4D97-AF65-F5344CB8AC3E}">
        <p14:creationId xmlns:p14="http://schemas.microsoft.com/office/powerpoint/2010/main" val="2625867543"/>
      </p:ext>
    </p:extLst>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ChangeArrowheads="1"/>
          </p:cNvSpPr>
          <p:nvPr/>
        </p:nvSpPr>
        <p:spPr bwMode="auto">
          <a:xfrm>
            <a:off x="7010400" y="1647825"/>
            <a:ext cx="15240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17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10</a:t>
            </a:r>
          </a:p>
        </p:txBody>
      </p:sp>
      <p:sp>
        <p:nvSpPr>
          <p:cNvPr id="332803" name="Rectangle 3"/>
          <p:cNvSpPr>
            <a:spLocks noChangeArrowheads="1"/>
          </p:cNvSpPr>
          <p:nvPr/>
        </p:nvSpPr>
        <p:spPr bwMode="auto">
          <a:xfrm>
            <a:off x="762000" y="1571625"/>
            <a:ext cx="60198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390525" indent="233363">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Machineries</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Agricultural, Fishery and Forestry</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Airport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Communication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Construction and Heavy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Firefighting Equipment and Accessories</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Hospital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Medical, Dental and Laboratory  </a:t>
            </a:r>
          </a:p>
          <a:p>
            <a:pPr marL="390525" marR="0" lvl="1" indent="233363" algn="l"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Military and Police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Sports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Technical and Scientific Equipment</a:t>
            </a:r>
          </a:p>
          <a:p>
            <a:pPr marL="390525" marR="0" lvl="1" indent="233363" algn="l" defTabSz="914400" rtl="0" eaLnBrk="1" fontAlgn="base" latinLnBrk="0" hangingPunct="1">
              <a:lnSpc>
                <a:spcPct val="100000"/>
              </a:lnSpc>
              <a:spcBef>
                <a:spcPct val="20000"/>
              </a:spcBef>
              <a:spcAft>
                <a:spcPct val="0"/>
              </a:spcAft>
              <a:buClrTx/>
              <a:buSzTx/>
              <a:buFontTx/>
              <a:buChar char="o"/>
              <a:tabLst/>
              <a:defRPr/>
            </a:pPr>
            <a:r>
              <a:rPr kumimoji="0" lang="en-US" altLang="en-US" sz="22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 Other Machineries and Equipment</a:t>
            </a:r>
          </a:p>
        </p:txBody>
      </p:sp>
      <p:sp>
        <p:nvSpPr>
          <p:cNvPr id="332804" name="Rectangle 4"/>
          <p:cNvSpPr>
            <a:spLocks noChangeArrowheads="1"/>
          </p:cNvSpPr>
          <p:nvPr/>
        </p:nvSpPr>
        <p:spPr bwMode="auto">
          <a:xfrm>
            <a:off x="6934200" y="2041525"/>
            <a:ext cx="15240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2805" name="Rectangle 5"/>
          <p:cNvSpPr>
            <a:spLocks noChangeArrowheads="1"/>
          </p:cNvSpPr>
          <p:nvPr/>
        </p:nvSpPr>
        <p:spPr bwMode="auto">
          <a:xfrm>
            <a:off x="838200" y="1066800"/>
            <a:ext cx="579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00066"/>
                </a:solidFill>
                <a:effectLst/>
                <a:uLnTx/>
                <a:uFillTx/>
                <a:latin typeface="Times New Roman" panose="02020603050405020304" pitchFamily="18" charset="0"/>
                <a:ea typeface="SimSun" panose="02010600030101010101" pitchFamily="2" charset="-122"/>
                <a:cs typeface="+mn-cs"/>
              </a:rPr>
              <a:t>Machineries and Equipment</a:t>
            </a:r>
          </a:p>
        </p:txBody>
      </p:sp>
      <p:sp>
        <p:nvSpPr>
          <p:cNvPr id="332806" name="Rectangle 6"/>
          <p:cNvSpPr>
            <a:spLocks noChangeArrowheads="1"/>
          </p:cNvSpPr>
          <p:nvPr/>
        </p:nvSpPr>
        <p:spPr bwMode="auto">
          <a:xfrm>
            <a:off x="6934200" y="685800"/>
            <a:ext cx="1524000" cy="395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anose="02020603050405020304" pitchFamily="18" charset="0"/>
              <a:ea typeface="SimSun" panose="02010600030101010101" pitchFamily="2" charset="-122"/>
              <a:cs typeface="+mn-cs"/>
            </a:endParaRPr>
          </a:p>
        </p:txBody>
      </p:sp>
      <p:sp>
        <p:nvSpPr>
          <p:cNvPr id="332807" name="Rectangle 7"/>
          <p:cNvSpPr>
            <a:spLocks noChangeArrowheads="1"/>
          </p:cNvSpPr>
          <p:nvPr/>
        </p:nvSpPr>
        <p:spPr bwMode="auto">
          <a:xfrm>
            <a:off x="6934200" y="0"/>
            <a:ext cx="1600200" cy="990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Estimated Useful Life</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(in years)</a:t>
            </a:r>
          </a:p>
        </p:txBody>
      </p:sp>
      <p:sp>
        <p:nvSpPr>
          <p:cNvPr id="332808" name="Rectangle 8"/>
          <p:cNvSpPr>
            <a:spLocks noChangeArrowheads="1"/>
          </p:cNvSpPr>
          <p:nvPr/>
        </p:nvSpPr>
        <p:spPr bwMode="auto">
          <a:xfrm>
            <a:off x="609600" y="0"/>
            <a:ext cx="6400800" cy="1004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Property, Plant and  Equipment</a:t>
            </a:r>
          </a:p>
        </p:txBody>
      </p:sp>
      <p:sp>
        <p:nvSpPr>
          <p:cNvPr id="332809" name="Line 9"/>
          <p:cNvSpPr>
            <a:spLocks noChangeShapeType="1"/>
          </p:cNvSpPr>
          <p:nvPr/>
        </p:nvSpPr>
        <p:spPr bwMode="auto">
          <a:xfrm>
            <a:off x="533400" y="0"/>
            <a:ext cx="79248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0" name="Line 10"/>
          <p:cNvSpPr>
            <a:spLocks noChangeShapeType="1"/>
          </p:cNvSpPr>
          <p:nvPr/>
        </p:nvSpPr>
        <p:spPr bwMode="auto">
          <a:xfrm>
            <a:off x="533400" y="1143000"/>
            <a:ext cx="79248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1" name="Line 11"/>
          <p:cNvSpPr>
            <a:spLocks noChangeShapeType="1"/>
          </p:cNvSpPr>
          <p:nvPr/>
        </p:nvSpPr>
        <p:spPr bwMode="auto">
          <a:xfrm>
            <a:off x="533400" y="6858000"/>
            <a:ext cx="79248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2" name="Line 12"/>
          <p:cNvSpPr>
            <a:spLocks noChangeShapeType="1"/>
          </p:cNvSpPr>
          <p:nvPr/>
        </p:nvSpPr>
        <p:spPr bwMode="auto">
          <a:xfrm>
            <a:off x="6934200" y="0"/>
            <a:ext cx="0" cy="68437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3" name="Line 13"/>
          <p:cNvSpPr>
            <a:spLocks noChangeShapeType="1"/>
          </p:cNvSpPr>
          <p:nvPr/>
        </p:nvSpPr>
        <p:spPr bwMode="auto">
          <a:xfrm>
            <a:off x="533400" y="700088"/>
            <a:ext cx="0" cy="3952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4" name="Line 14"/>
          <p:cNvSpPr>
            <a:spLocks noChangeShapeType="1"/>
          </p:cNvSpPr>
          <p:nvPr/>
        </p:nvSpPr>
        <p:spPr bwMode="auto">
          <a:xfrm>
            <a:off x="533400" y="0"/>
            <a:ext cx="0" cy="7000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5" name="Line 15"/>
          <p:cNvSpPr>
            <a:spLocks noChangeShapeType="1"/>
          </p:cNvSpPr>
          <p:nvPr/>
        </p:nvSpPr>
        <p:spPr bwMode="auto">
          <a:xfrm>
            <a:off x="8458200" y="700088"/>
            <a:ext cx="0" cy="3952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6" name="Line 16"/>
          <p:cNvSpPr>
            <a:spLocks noChangeShapeType="1"/>
          </p:cNvSpPr>
          <p:nvPr/>
        </p:nvSpPr>
        <p:spPr bwMode="auto">
          <a:xfrm>
            <a:off x="8458200" y="0"/>
            <a:ext cx="0" cy="7000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7" name="Line 17"/>
          <p:cNvSpPr>
            <a:spLocks noChangeShapeType="1"/>
          </p:cNvSpPr>
          <p:nvPr/>
        </p:nvSpPr>
        <p:spPr bwMode="auto">
          <a:xfrm>
            <a:off x="533400" y="2041525"/>
            <a:ext cx="0" cy="395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8" name="Line 18"/>
          <p:cNvSpPr>
            <a:spLocks noChangeShapeType="1"/>
          </p:cNvSpPr>
          <p:nvPr/>
        </p:nvSpPr>
        <p:spPr bwMode="auto">
          <a:xfrm flipH="1">
            <a:off x="533400" y="685800"/>
            <a:ext cx="0" cy="217487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19" name="Line 19"/>
          <p:cNvSpPr>
            <a:spLocks noChangeShapeType="1"/>
          </p:cNvSpPr>
          <p:nvPr/>
        </p:nvSpPr>
        <p:spPr bwMode="auto">
          <a:xfrm flipH="1">
            <a:off x="8458200" y="2041525"/>
            <a:ext cx="0" cy="8191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20" name="Line 20"/>
          <p:cNvSpPr>
            <a:spLocks noChangeShapeType="1"/>
          </p:cNvSpPr>
          <p:nvPr/>
        </p:nvSpPr>
        <p:spPr bwMode="auto">
          <a:xfrm>
            <a:off x="8458200" y="685800"/>
            <a:ext cx="0" cy="135572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21" name="Line 21"/>
          <p:cNvSpPr>
            <a:spLocks noChangeShapeType="1"/>
          </p:cNvSpPr>
          <p:nvPr/>
        </p:nvSpPr>
        <p:spPr bwMode="auto">
          <a:xfrm>
            <a:off x="533400" y="2860675"/>
            <a:ext cx="0" cy="399732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2822" name="Line 22"/>
          <p:cNvSpPr>
            <a:spLocks noChangeShapeType="1"/>
          </p:cNvSpPr>
          <p:nvPr/>
        </p:nvSpPr>
        <p:spPr bwMode="auto">
          <a:xfrm>
            <a:off x="8458200" y="2860675"/>
            <a:ext cx="0" cy="399732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3674006196"/>
      </p:ext>
    </p:extLst>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4370" name="Group 2"/>
          <p:cNvGraphicFramePr>
            <a:graphicFrameLocks noGrp="1"/>
          </p:cNvGraphicFramePr>
          <p:nvPr>
            <p:ph idx="1"/>
          </p:nvPr>
        </p:nvGraphicFramePr>
        <p:xfrm>
          <a:off x="609600" y="76200"/>
          <a:ext cx="7848600" cy="4652963"/>
        </p:xfrm>
        <a:graphic>
          <a:graphicData uri="http://schemas.openxmlformats.org/drawingml/2006/table">
            <a:tbl>
              <a:tblPr/>
              <a:tblGrid>
                <a:gridCol w="63246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11525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2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itchFamily="18" charset="0"/>
                        </a:rPr>
                        <a:t>  </a:t>
                      </a:r>
                      <a:r>
                        <a:rPr kumimoji="0" lang="en-US" sz="2400" b="0" i="0" u="none" strike="noStrike" cap="none" normalizeH="0" baseline="0" smtClean="0">
                          <a:ln>
                            <a:noFill/>
                          </a:ln>
                          <a:solidFill>
                            <a:schemeClr val="tx1"/>
                          </a:solidFill>
                          <a:effectLst/>
                          <a:latin typeface="Times New Roman" pitchFamily="18" charset="0"/>
                        </a:rPr>
                        <a:t>Transportation Equipment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3043238">
                <a:tc>
                  <a:txBody>
                    <a:bodyPr/>
                    <a:lstStyle/>
                    <a:p>
                      <a:pPr marL="457200" marR="0" lvl="1" indent="279400" algn="l" defTabSz="914400" rtl="0" eaLnBrk="1" fontAlgn="base" latinLnBrk="0" hangingPunct="1">
                        <a:lnSpc>
                          <a:spcPct val="100000"/>
                        </a:lnSpc>
                        <a:spcBef>
                          <a:spcPct val="20000"/>
                        </a:spcBef>
                        <a:spcAft>
                          <a:spcPct val="0"/>
                        </a:spcAft>
                        <a:buClrTx/>
                        <a:buSzTx/>
                        <a:buFontTx/>
                        <a:buChar char="o"/>
                        <a:tabLst/>
                      </a:pPr>
                      <a:r>
                        <a:rPr kumimoji="0" lang="en-US" sz="2400" b="0" i="0" u="none" strike="noStrike" cap="none" normalizeH="0" baseline="0" smtClean="0">
                          <a:ln>
                            <a:noFill/>
                          </a:ln>
                          <a:solidFill>
                            <a:schemeClr val="tx1"/>
                          </a:solidFill>
                          <a:effectLst/>
                          <a:latin typeface="Times New Roman" pitchFamily="18" charset="0"/>
                        </a:rPr>
                        <a:t> Motor Vehicles</a:t>
                      </a:r>
                    </a:p>
                    <a:p>
                      <a:pPr marL="457200" marR="0" lvl="1" indent="279400" algn="l" defTabSz="914400" rtl="0" eaLnBrk="1" fontAlgn="base" latinLnBrk="0" hangingPunct="1">
                        <a:lnSpc>
                          <a:spcPct val="100000"/>
                        </a:lnSpc>
                        <a:spcBef>
                          <a:spcPct val="20000"/>
                        </a:spcBef>
                        <a:spcAft>
                          <a:spcPct val="0"/>
                        </a:spcAft>
                        <a:buClrTx/>
                        <a:buSzTx/>
                        <a:buFontTx/>
                        <a:buChar char="o"/>
                        <a:tabLst/>
                      </a:pPr>
                      <a:r>
                        <a:rPr kumimoji="0" lang="en-US" sz="2400" b="0" i="0" u="none" strike="noStrike" cap="none" normalizeH="0" baseline="0" smtClean="0">
                          <a:ln>
                            <a:noFill/>
                          </a:ln>
                          <a:solidFill>
                            <a:schemeClr val="tx1"/>
                          </a:solidFill>
                          <a:effectLst/>
                          <a:latin typeface="Times New Roman" pitchFamily="18" charset="0"/>
                        </a:rPr>
                        <a:t> Trains</a:t>
                      </a:r>
                    </a:p>
                    <a:p>
                      <a:pPr marL="457200" marR="0" lvl="1" indent="279400" algn="l" defTabSz="914400" rtl="0" eaLnBrk="1" fontAlgn="base" latinLnBrk="0" hangingPunct="1">
                        <a:lnSpc>
                          <a:spcPct val="100000"/>
                        </a:lnSpc>
                        <a:spcBef>
                          <a:spcPct val="20000"/>
                        </a:spcBef>
                        <a:spcAft>
                          <a:spcPct val="0"/>
                        </a:spcAft>
                        <a:buClrTx/>
                        <a:buSzTx/>
                        <a:buFontTx/>
                        <a:buChar char="o"/>
                        <a:tabLst/>
                      </a:pPr>
                      <a:r>
                        <a:rPr kumimoji="0" lang="en-US" sz="2400" b="0" i="0" u="none" strike="noStrike" cap="none" normalizeH="0" baseline="0" smtClean="0">
                          <a:ln>
                            <a:noFill/>
                          </a:ln>
                          <a:solidFill>
                            <a:schemeClr val="tx1"/>
                          </a:solidFill>
                          <a:effectLst/>
                          <a:latin typeface="Times New Roman" pitchFamily="18" charset="0"/>
                        </a:rPr>
                        <a:t> Aircraft and Aircraft Ground   </a:t>
                      </a:r>
                    </a:p>
                    <a:p>
                      <a:pPr marL="457200" marR="0" lvl="1" indent="27940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 Equipment</a:t>
                      </a:r>
                    </a:p>
                    <a:p>
                      <a:pPr marL="457200" marR="0" lvl="1" indent="279400" algn="l" defTabSz="914400" rtl="0" eaLnBrk="1" fontAlgn="base" latinLnBrk="0" hangingPunct="1">
                        <a:lnSpc>
                          <a:spcPct val="100000"/>
                        </a:lnSpc>
                        <a:spcBef>
                          <a:spcPct val="20000"/>
                        </a:spcBef>
                        <a:spcAft>
                          <a:spcPct val="0"/>
                        </a:spcAft>
                        <a:buClrTx/>
                        <a:buSzTx/>
                        <a:buFontTx/>
                        <a:buChar char="o"/>
                        <a:tabLst/>
                      </a:pPr>
                      <a:r>
                        <a:rPr kumimoji="0" lang="en-US" sz="2400" b="0" i="0" u="none" strike="noStrike" cap="none" normalizeH="0" baseline="0" smtClean="0">
                          <a:ln>
                            <a:noFill/>
                          </a:ln>
                          <a:solidFill>
                            <a:schemeClr val="tx1"/>
                          </a:solidFill>
                          <a:effectLst/>
                          <a:latin typeface="Times New Roman" pitchFamily="18" charset="0"/>
                        </a:rPr>
                        <a:t> Watercrafts</a:t>
                      </a:r>
                    </a:p>
                    <a:p>
                      <a:pPr marL="457200" marR="0" lvl="1" indent="279400" algn="l" defTabSz="914400" rtl="0" eaLnBrk="1" fontAlgn="base" latinLnBrk="0" hangingPunct="1">
                        <a:lnSpc>
                          <a:spcPct val="100000"/>
                        </a:lnSpc>
                        <a:spcBef>
                          <a:spcPct val="20000"/>
                        </a:spcBef>
                        <a:spcAft>
                          <a:spcPct val="0"/>
                        </a:spcAft>
                        <a:buClrTx/>
                        <a:buSzTx/>
                        <a:buFontTx/>
                        <a:buChar char="o"/>
                        <a:tabLst/>
                      </a:pPr>
                      <a:r>
                        <a:rPr kumimoji="0" lang="en-US" sz="2400" b="0" i="0" u="none" strike="noStrike" cap="none" normalizeH="0" baseline="0" smtClean="0">
                          <a:ln>
                            <a:noFill/>
                          </a:ln>
                          <a:solidFill>
                            <a:schemeClr val="tx1"/>
                          </a:solidFill>
                          <a:effectLst/>
                          <a:latin typeface="Times New Roman" pitchFamily="18" charset="0"/>
                        </a:rPr>
                        <a:t> Other Transportation Equipment</a:t>
                      </a:r>
                      <a:endParaRPr kumimoji="0" lang="en-US" sz="2400" b="1"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 7</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10</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 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33839" name="Text Box 19"/>
          <p:cNvSpPr txBox="1">
            <a:spLocks noChangeArrowheads="1"/>
          </p:cNvSpPr>
          <p:nvPr/>
        </p:nvSpPr>
        <p:spPr bwMode="auto">
          <a:xfrm>
            <a:off x="609600" y="4800600"/>
            <a:ext cx="7848600" cy="131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990033"/>
                </a:solidFill>
                <a:effectLst/>
                <a:uLnTx/>
                <a:uFillTx/>
                <a:latin typeface="Tahoma" panose="020B0604030504040204" pitchFamily="34" charset="0"/>
                <a:ea typeface="SimSun" panose="02010600030101010101" pitchFamily="2" charset="-122"/>
                <a:cs typeface="+mn-cs"/>
              </a:rPr>
              <a:t>Note 1 – The estimated useful life shall depend on the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990033"/>
                </a:solidFill>
                <a:effectLst/>
                <a:uLnTx/>
                <a:uFillTx/>
                <a:latin typeface="Tahoma" panose="020B0604030504040204" pitchFamily="34" charset="0"/>
                <a:ea typeface="SimSun" panose="02010600030101010101" pitchFamily="2" charset="-122"/>
                <a:cs typeface="+mn-cs"/>
              </a:rPr>
              <a:t>             length of the lease. It shall be the period of  the 	  	   lease or  the estimated useful life of the assets, as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990033"/>
                </a:solidFill>
                <a:effectLst/>
                <a:uLnTx/>
                <a:uFillTx/>
                <a:latin typeface="Tahoma" panose="020B0604030504040204" pitchFamily="34" charset="0"/>
                <a:ea typeface="SimSun" panose="02010600030101010101" pitchFamily="2" charset="-122"/>
                <a:cs typeface="+mn-cs"/>
              </a:rPr>
              <a:t>              given, whichever is shorter. </a:t>
            </a:r>
          </a:p>
        </p:txBody>
      </p:sp>
      <p:sp>
        <p:nvSpPr>
          <p:cNvPr id="333840" name="Rectangle 20"/>
          <p:cNvSpPr>
            <a:spLocks noChangeArrowheads="1"/>
          </p:cNvSpPr>
          <p:nvPr/>
        </p:nvSpPr>
        <p:spPr bwMode="auto">
          <a:xfrm>
            <a:off x="609600" y="47625"/>
            <a:ext cx="6400800" cy="1066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Property, Plant and  Equipment</a:t>
            </a:r>
          </a:p>
        </p:txBody>
      </p:sp>
      <p:sp>
        <p:nvSpPr>
          <p:cNvPr id="333841" name="Rectangle 21"/>
          <p:cNvSpPr>
            <a:spLocks noChangeArrowheads="1"/>
          </p:cNvSpPr>
          <p:nvPr/>
        </p:nvSpPr>
        <p:spPr bwMode="auto">
          <a:xfrm>
            <a:off x="6934200" y="76200"/>
            <a:ext cx="1600200" cy="1143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Estimated Useful Life</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200" b="0" i="0" u="none" strike="noStrike" kern="1200" cap="none" spc="0" normalizeH="0" baseline="0" noProof="0">
                <a:ln>
                  <a:noFill/>
                </a:ln>
                <a:solidFill>
                  <a:srgbClr val="990033"/>
                </a:solidFill>
                <a:effectLst/>
                <a:uLnTx/>
                <a:uFillTx/>
                <a:latin typeface="Times New Roman" panose="02020603050405020304" pitchFamily="18" charset="0"/>
                <a:ea typeface="SimSun" panose="02010600030101010101" pitchFamily="2" charset="-122"/>
                <a:cs typeface="+mn-cs"/>
              </a:rPr>
              <a:t>(in years)</a:t>
            </a:r>
          </a:p>
        </p:txBody>
      </p:sp>
      <p:sp>
        <p:nvSpPr>
          <p:cNvPr id="333842" name="Line 22"/>
          <p:cNvSpPr>
            <a:spLocks noChangeShapeType="1"/>
          </p:cNvSpPr>
          <p:nvPr/>
        </p:nvSpPr>
        <p:spPr bwMode="auto">
          <a:xfrm flipV="1">
            <a:off x="609600" y="4267200"/>
            <a:ext cx="784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333843" name="Text Box 23"/>
          <p:cNvSpPr txBox="1">
            <a:spLocks noChangeArrowheads="1"/>
          </p:cNvSpPr>
          <p:nvPr/>
        </p:nvSpPr>
        <p:spPr bwMode="auto">
          <a:xfrm>
            <a:off x="838200" y="4114800"/>
            <a:ext cx="1295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Verdana" panose="020B0604030504040204" pitchFamily="34" charset="0"/>
              <a:ea typeface="SimSun" panose="02010600030101010101" pitchFamily="2" charset="-122"/>
              <a:cs typeface="Arial" panose="020B0604020202020204" pitchFamily="34" charset="0"/>
            </a:endParaRPr>
          </a:p>
        </p:txBody>
      </p:sp>
      <p:sp>
        <p:nvSpPr>
          <p:cNvPr id="333844" name="Text Box 24"/>
          <p:cNvSpPr txBox="1">
            <a:spLocks noChangeArrowheads="1"/>
          </p:cNvSpPr>
          <p:nvPr/>
        </p:nvSpPr>
        <p:spPr bwMode="auto">
          <a:xfrm>
            <a:off x="609600" y="4281488"/>
            <a:ext cx="58674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Verdana" panose="020B0604030504040204" pitchFamily="34" charset="0"/>
                <a:ea typeface="SimSun" panose="02010600030101010101" pitchFamily="2" charset="-122"/>
                <a:cs typeface="Arial" panose="020B0604020202020204" pitchFamily="34" charset="0"/>
              </a:rPr>
              <a:t>  </a:t>
            </a:r>
            <a:r>
              <a:rPr kumimoji="0" lang="en-US" altLang="en-US" sz="2200" b="0" i="0" u="none" strike="noStrike" kern="1200" cap="none" spc="0" normalizeH="0" baseline="0" noProof="0">
                <a:ln>
                  <a:noFill/>
                </a:ln>
                <a:solidFill>
                  <a:srgbClr val="000000"/>
                </a:solidFill>
                <a:effectLst/>
                <a:uLnTx/>
                <a:uFillTx/>
                <a:latin typeface="Verdana" panose="020B0604030504040204" pitchFamily="34" charset="0"/>
                <a:ea typeface="SimSun" panose="02010600030101010101" pitchFamily="2" charset="-122"/>
                <a:cs typeface="Arial" panose="020B0604020202020204" pitchFamily="34" charset="0"/>
              </a:rPr>
              <a:t>Other Property, Plant and Equipment </a:t>
            </a:r>
          </a:p>
        </p:txBody>
      </p:sp>
      <p:sp>
        <p:nvSpPr>
          <p:cNvPr id="333845" name="Text Box 25"/>
          <p:cNvSpPr txBox="1">
            <a:spLocks noChangeArrowheads="1"/>
          </p:cNvSpPr>
          <p:nvPr/>
        </p:nvSpPr>
        <p:spPr bwMode="auto">
          <a:xfrm>
            <a:off x="7620000" y="4267200"/>
            <a:ext cx="39687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Verdana" panose="020B0604030504040204" pitchFamily="34" charset="0"/>
                <a:ea typeface="SimSun" panose="02010600030101010101" pitchFamily="2" charset="-122"/>
                <a:cs typeface="Arial" panose="020B0604020202020204" pitchFamily="34" charset="0"/>
              </a:rPr>
              <a:t>5</a:t>
            </a:r>
          </a:p>
        </p:txBody>
      </p:sp>
      <p:sp>
        <p:nvSpPr>
          <p:cNvPr id="333846" name="Text Box 26"/>
          <p:cNvSpPr txBox="1">
            <a:spLocks noChangeArrowheads="1"/>
          </p:cNvSpPr>
          <p:nvPr/>
        </p:nvSpPr>
        <p:spPr bwMode="auto">
          <a:xfrm>
            <a:off x="533400" y="6248400"/>
            <a:ext cx="807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SimSun" panose="02010600030101010101" pitchFamily="2" charset="-122"/>
                <a:cs typeface="+mn-cs"/>
              </a:rPr>
              <a:t>COA Circular No. 2003-007 dated December 11, 2003</a:t>
            </a:r>
          </a:p>
        </p:txBody>
      </p:sp>
    </p:spTree>
    <p:extLst>
      <p:ext uri="{BB962C8B-B14F-4D97-AF65-F5344CB8AC3E}">
        <p14:creationId xmlns:p14="http://schemas.microsoft.com/office/powerpoint/2010/main" val="3080852316"/>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457200" y="381000"/>
          <a:ext cx="8229600" cy="6280830"/>
        </p:xfrm>
        <a:graphic>
          <a:graphicData uri="http://schemas.openxmlformats.org/drawingml/2006/table">
            <a:tbl>
              <a:tblPr firstRow="1" firstCol="1" bandRow="1">
                <a:tableStyleId>{5C22544A-7EE6-4342-B048-85BDC9FD1C3A}</a:tableStyleId>
              </a:tblPr>
              <a:tblGrid>
                <a:gridCol w="3677056">
                  <a:extLst>
                    <a:ext uri="{9D8B030D-6E8A-4147-A177-3AD203B41FA5}">
                      <a16:colId xmlns:a16="http://schemas.microsoft.com/office/drawing/2014/main" val="20000"/>
                    </a:ext>
                  </a:extLst>
                </a:gridCol>
                <a:gridCol w="4552544">
                  <a:extLst>
                    <a:ext uri="{9D8B030D-6E8A-4147-A177-3AD203B41FA5}">
                      <a16:colId xmlns:a16="http://schemas.microsoft.com/office/drawing/2014/main" val="20001"/>
                    </a:ext>
                  </a:extLst>
                </a:gridCol>
              </a:tblGrid>
              <a:tr h="346441">
                <a:tc gridSpan="2">
                  <a:txBody>
                    <a:bodyPr/>
                    <a:lstStyle/>
                    <a:p>
                      <a:pPr marL="228600" marR="0">
                        <a:lnSpc>
                          <a:spcPct val="150000"/>
                        </a:lnSpc>
                        <a:spcBef>
                          <a:spcPts val="0"/>
                        </a:spcBef>
                        <a:spcAft>
                          <a:spcPts val="600"/>
                        </a:spcAft>
                        <a:tabLst>
                          <a:tab pos="1028700" algn="l"/>
                        </a:tabLst>
                      </a:pPr>
                      <a:r>
                        <a:rPr lang="en-US" sz="1800" dirty="0">
                          <a:solidFill>
                            <a:schemeClr val="tx1"/>
                          </a:solidFill>
                          <a:effectLst/>
                        </a:rPr>
                        <a:t>                                   </a:t>
                      </a:r>
                      <a:r>
                        <a:rPr lang="en-US" sz="1800" dirty="0" smtClean="0">
                          <a:solidFill>
                            <a:schemeClr val="tx1"/>
                          </a:solidFill>
                          <a:effectLst/>
                        </a:rPr>
                        <a:t>GAM: </a:t>
                      </a:r>
                      <a:r>
                        <a:rPr lang="en-US" sz="1800" dirty="0">
                          <a:solidFill>
                            <a:schemeClr val="tx1"/>
                          </a:solidFill>
                          <a:effectLst/>
                        </a:rPr>
                        <a:t>Estimated Useful Life</a:t>
                      </a:r>
                      <a:endParaRPr lang="en-US" sz="18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noFill/>
                  </a:tcPr>
                </a:tc>
                <a:tc hMerge="1">
                  <a:txBody>
                    <a:bodyPr/>
                    <a:lstStyle/>
                    <a:p>
                      <a:endParaRPr lang="en-US"/>
                    </a:p>
                  </a:txBody>
                  <a:tcPr/>
                </a:tc>
                <a:extLst>
                  <a:ext uri="{0D108BD9-81ED-4DB2-BD59-A6C34878D82A}">
                    <a16:rowId xmlns:a16="http://schemas.microsoft.com/office/drawing/2014/main" val="10000"/>
                  </a:ext>
                </a:extLst>
              </a:tr>
              <a:tr h="346441">
                <a:tc>
                  <a:txBody>
                    <a:bodyPr/>
                    <a:lstStyle/>
                    <a:p>
                      <a:pPr marL="228600" marR="0">
                        <a:lnSpc>
                          <a:spcPct val="150000"/>
                        </a:lnSpc>
                        <a:spcBef>
                          <a:spcPts val="0"/>
                        </a:spcBef>
                        <a:spcAft>
                          <a:spcPts val="600"/>
                        </a:spcAft>
                        <a:tabLst>
                          <a:tab pos="1028700" algn="l"/>
                        </a:tabLst>
                      </a:pPr>
                      <a:r>
                        <a:rPr lang="en-US" sz="1600" dirty="0">
                          <a:solidFill>
                            <a:schemeClr val="tx1"/>
                          </a:solidFill>
                          <a:effectLst/>
                        </a:rPr>
                        <a:t>Property, Plant and Equipment</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l">
                        <a:lnSpc>
                          <a:spcPct val="150000"/>
                        </a:lnSpc>
                        <a:spcBef>
                          <a:spcPts val="0"/>
                        </a:spcBef>
                        <a:spcAft>
                          <a:spcPts val="600"/>
                        </a:spcAft>
                        <a:tabLst>
                          <a:tab pos="1028700" algn="l"/>
                        </a:tabLst>
                      </a:pPr>
                      <a:r>
                        <a:rPr lang="en-US" sz="1600" dirty="0">
                          <a:solidFill>
                            <a:schemeClr val="tx1"/>
                          </a:solidFill>
                          <a:effectLst/>
                        </a:rPr>
                        <a:t>Estimated Useful Life</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noFill/>
                  </a:tcPr>
                </a:tc>
                <a:extLst>
                  <a:ext uri="{0D108BD9-81ED-4DB2-BD59-A6C34878D82A}">
                    <a16:rowId xmlns:a16="http://schemas.microsoft.com/office/drawing/2014/main" val="10001"/>
                  </a:ext>
                </a:extLst>
              </a:tr>
              <a:tr h="1920673">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Land Improvements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a:solidFill>
                            <a:schemeClr val="tx1"/>
                          </a:solidFill>
                          <a:effectLst/>
                        </a:rPr>
                        <a:t>Over the useful life of the asset to</a:t>
                      </a:r>
                    </a:p>
                    <a:p>
                      <a:pPr marL="228600" marR="0" algn="just">
                        <a:lnSpc>
                          <a:spcPct val="150000"/>
                        </a:lnSpc>
                        <a:spcBef>
                          <a:spcPts val="0"/>
                        </a:spcBef>
                        <a:spcAft>
                          <a:spcPts val="600"/>
                        </a:spcAft>
                        <a:tabLst>
                          <a:tab pos="1028700" algn="l"/>
                        </a:tabLst>
                      </a:pPr>
                      <a:r>
                        <a:rPr lang="en-US" sz="1600">
                          <a:solidFill>
                            <a:schemeClr val="tx1"/>
                          </a:solidFill>
                          <a:effectLst/>
                        </a:rPr>
                        <a:t>which the improvement was made</a:t>
                      </a:r>
                    </a:p>
                    <a:p>
                      <a:pPr marL="228600" marR="0" algn="just">
                        <a:lnSpc>
                          <a:spcPct val="150000"/>
                        </a:lnSpc>
                        <a:spcBef>
                          <a:spcPts val="0"/>
                        </a:spcBef>
                        <a:spcAft>
                          <a:spcPts val="600"/>
                        </a:spcAft>
                        <a:tabLst>
                          <a:tab pos="1028700" algn="l"/>
                        </a:tabLst>
                      </a:pPr>
                      <a:r>
                        <a:rPr lang="en-US" sz="1600">
                          <a:solidFill>
                            <a:schemeClr val="tx1"/>
                          </a:solidFill>
                          <a:effectLst/>
                        </a:rPr>
                        <a:t>or the useful life of the</a:t>
                      </a:r>
                    </a:p>
                    <a:p>
                      <a:pPr marL="228600" marR="0" algn="just">
                        <a:lnSpc>
                          <a:spcPct val="150000"/>
                        </a:lnSpc>
                        <a:spcBef>
                          <a:spcPts val="0"/>
                        </a:spcBef>
                        <a:spcAft>
                          <a:spcPts val="600"/>
                        </a:spcAft>
                        <a:tabLst>
                          <a:tab pos="1028700" algn="l"/>
                        </a:tabLst>
                      </a:pPr>
                      <a:r>
                        <a:rPr lang="en-US" sz="1600">
                          <a:solidFill>
                            <a:schemeClr val="tx1"/>
                          </a:solidFill>
                          <a:effectLst/>
                        </a:rPr>
                        <a:t>improvement if significantly shorter</a:t>
                      </a:r>
                      <a:endParaRPr lang="en-US" sz="160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2"/>
                  </a:ext>
                </a:extLst>
              </a:tr>
              <a:tr h="346441">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Infrastructure Assets - </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a:solidFill>
                            <a:schemeClr val="tx1"/>
                          </a:solidFill>
                          <a:effectLst/>
                        </a:rPr>
                        <a:t>20 to 50 years</a:t>
                      </a:r>
                      <a:endParaRPr lang="en-US" sz="160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3"/>
                  </a:ext>
                </a:extLst>
              </a:tr>
              <a:tr h="346441">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Buildings and Other Structures </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a:solidFill>
                            <a:schemeClr val="tx1"/>
                          </a:solidFill>
                          <a:effectLst/>
                        </a:rPr>
                        <a:t>30 to 50 years</a:t>
                      </a:r>
                      <a:endParaRPr lang="en-US" sz="160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4"/>
                  </a:ext>
                </a:extLst>
              </a:tr>
              <a:tr h="640200">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Machinery and Equipment</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a:solidFill>
                            <a:schemeClr val="tx1"/>
                          </a:solidFill>
                          <a:effectLst/>
                        </a:rPr>
                        <a:t>5 to 15 years</a:t>
                      </a:r>
                      <a:endParaRPr lang="en-US" sz="160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5"/>
                  </a:ext>
                </a:extLst>
              </a:tr>
              <a:tr h="346441">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Transportation Equipment:</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a:solidFill>
                            <a:schemeClr val="tx1"/>
                          </a:solidFill>
                          <a:effectLst/>
                        </a:rPr>
                        <a:t> </a:t>
                      </a:r>
                      <a:endParaRPr lang="en-US" sz="160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6"/>
                  </a:ext>
                </a:extLst>
              </a:tr>
              <a:tr h="346441">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Motor vehicles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5 to 15 years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7"/>
                  </a:ext>
                </a:extLst>
              </a:tr>
              <a:tr h="373918">
                <a:tc>
                  <a:txBody>
                    <a:bodyPr/>
                    <a:lstStyle/>
                    <a:p>
                      <a:pPr marL="228600" marR="0">
                        <a:lnSpc>
                          <a:spcPct val="150000"/>
                        </a:lnSpc>
                        <a:spcBef>
                          <a:spcPts val="0"/>
                        </a:spcBef>
                        <a:spcAft>
                          <a:spcPts val="600"/>
                        </a:spcAft>
                        <a:tabLst>
                          <a:tab pos="1028700" algn="l"/>
                        </a:tabLst>
                      </a:pPr>
                      <a:r>
                        <a:rPr lang="en-US" sz="1600" dirty="0">
                          <a:solidFill>
                            <a:schemeClr val="tx1"/>
                          </a:solidFill>
                          <a:effectLst/>
                        </a:rPr>
                        <a:t>Motor vehicles (Military vehicles)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3 to 20 years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8"/>
                  </a:ext>
                </a:extLst>
              </a:tr>
              <a:tr h="346441">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Trains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10 to 20 years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09"/>
                  </a:ext>
                </a:extLst>
              </a:tr>
              <a:tr h="739999">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Aircrafts and Aircrafts Ground Equipment</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tc>
                  <a:txBody>
                    <a:bodyPr/>
                    <a:lstStyle/>
                    <a:p>
                      <a:pPr marL="228600" marR="0" algn="just">
                        <a:lnSpc>
                          <a:spcPct val="150000"/>
                        </a:lnSpc>
                        <a:spcBef>
                          <a:spcPts val="0"/>
                        </a:spcBef>
                        <a:spcAft>
                          <a:spcPts val="600"/>
                        </a:spcAft>
                        <a:tabLst>
                          <a:tab pos="1028700" algn="l"/>
                        </a:tabLst>
                      </a:pPr>
                      <a:r>
                        <a:rPr lang="en-US" sz="1600" dirty="0">
                          <a:solidFill>
                            <a:schemeClr val="tx1"/>
                          </a:solidFill>
                          <a:effectLst/>
                        </a:rPr>
                        <a:t>10 to 20 years</a:t>
                      </a:r>
                      <a:endParaRPr lang="en-US" sz="16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246976332"/>
      </p:ext>
    </p:extLst>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nvPr>
        </p:nvGraphicFramePr>
        <p:xfrm>
          <a:off x="533400" y="110488"/>
          <a:ext cx="8001000" cy="6682742"/>
        </p:xfrm>
        <a:graphic>
          <a:graphicData uri="http://schemas.openxmlformats.org/drawingml/2006/table">
            <a:tbl>
              <a:tblPr firstRow="1" firstCol="1" bandRow="1"/>
              <a:tblGrid>
                <a:gridCol w="3574915">
                  <a:extLst>
                    <a:ext uri="{9D8B030D-6E8A-4147-A177-3AD203B41FA5}">
                      <a16:colId xmlns:a16="http://schemas.microsoft.com/office/drawing/2014/main" val="20000"/>
                    </a:ext>
                  </a:extLst>
                </a:gridCol>
                <a:gridCol w="4426085">
                  <a:extLst>
                    <a:ext uri="{9D8B030D-6E8A-4147-A177-3AD203B41FA5}">
                      <a16:colId xmlns:a16="http://schemas.microsoft.com/office/drawing/2014/main" val="20001"/>
                    </a:ext>
                  </a:extLst>
                </a:gridCol>
              </a:tblGrid>
              <a:tr h="249851">
                <a:tc>
                  <a:txBody>
                    <a:bodyPr/>
                    <a:lstStyle/>
                    <a:p>
                      <a:pPr marL="228600" marR="0" algn="just">
                        <a:lnSpc>
                          <a:spcPct val="150000"/>
                        </a:lnSpc>
                        <a:spcBef>
                          <a:spcPts val="0"/>
                        </a:spcBef>
                        <a:spcAft>
                          <a:spcPts val="600"/>
                        </a:spcAft>
                        <a:tabLst>
                          <a:tab pos="1028700" algn="l"/>
                        </a:tabLst>
                      </a:pPr>
                      <a:r>
                        <a:rPr lang="en-US" sz="1600" b="1" dirty="0">
                          <a:effectLst/>
                          <a:latin typeface="Times New Roman" panose="02020603050405020304" pitchFamily="18" charset="0"/>
                          <a:ea typeface="Times New Roman" panose="02020603050405020304" pitchFamily="18" charset="0"/>
                        </a:rPr>
                        <a:t>Watercrafts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just">
                        <a:lnSpc>
                          <a:spcPct val="150000"/>
                        </a:lnSpc>
                        <a:spcBef>
                          <a:spcPts val="0"/>
                        </a:spcBef>
                        <a:spcAft>
                          <a:spcPts val="600"/>
                        </a:spcAft>
                        <a:tabLst>
                          <a:tab pos="1028700" algn="l"/>
                        </a:tabLst>
                      </a:pPr>
                      <a:r>
                        <a:rPr lang="en-US" sz="1600" dirty="0">
                          <a:effectLst/>
                          <a:latin typeface="Times New Roman" panose="02020603050405020304" pitchFamily="18" charset="0"/>
                          <a:ea typeface="Times New Roman" panose="02020603050405020304" pitchFamily="18" charset="0"/>
                        </a:rPr>
                        <a:t>10 to 25 years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99701">
                <a:tc>
                  <a:txBody>
                    <a:bodyPr/>
                    <a:lstStyle/>
                    <a:p>
                      <a:pPr marL="228600" marR="0" algn="just">
                        <a:lnSpc>
                          <a:spcPct val="150000"/>
                        </a:lnSpc>
                        <a:spcBef>
                          <a:spcPts val="0"/>
                        </a:spcBef>
                        <a:spcAft>
                          <a:spcPts val="600"/>
                        </a:spcAft>
                        <a:tabLst>
                          <a:tab pos="1028700" algn="l"/>
                        </a:tabLst>
                      </a:pPr>
                      <a:r>
                        <a:rPr lang="en-US" sz="1600" b="1" dirty="0">
                          <a:effectLst/>
                          <a:latin typeface="Times New Roman" panose="02020603050405020304" pitchFamily="18" charset="0"/>
                          <a:ea typeface="Times New Roman" panose="02020603050405020304" pitchFamily="18" charset="0"/>
                        </a:rPr>
                        <a:t>Furniture, Fixtures and Books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just">
                        <a:lnSpc>
                          <a:spcPct val="150000"/>
                        </a:lnSpc>
                        <a:spcBef>
                          <a:spcPts val="0"/>
                        </a:spcBef>
                        <a:spcAft>
                          <a:spcPts val="600"/>
                        </a:spcAft>
                        <a:tabLst>
                          <a:tab pos="1028700" algn="l"/>
                        </a:tabLst>
                      </a:pPr>
                      <a:r>
                        <a:rPr lang="en-US" sz="1600" dirty="0">
                          <a:effectLst/>
                          <a:latin typeface="Times New Roman" panose="02020603050405020304" pitchFamily="18" charset="0"/>
                          <a:ea typeface="Times New Roman" panose="02020603050405020304" pitchFamily="18" charset="0"/>
                        </a:rPr>
                        <a:t>2 to 15 years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43179">
                <a:tc>
                  <a:txBody>
                    <a:bodyPr/>
                    <a:lstStyle/>
                    <a:p>
                      <a:pPr marL="228600" marR="0" algn="just">
                        <a:lnSpc>
                          <a:spcPct val="150000"/>
                        </a:lnSpc>
                        <a:spcBef>
                          <a:spcPts val="0"/>
                        </a:spcBef>
                        <a:spcAft>
                          <a:spcPts val="600"/>
                        </a:spcAft>
                        <a:tabLst>
                          <a:tab pos="1028700" algn="l"/>
                        </a:tabLst>
                      </a:pPr>
                      <a:r>
                        <a:rPr lang="en-US" sz="1600" b="1" dirty="0">
                          <a:effectLst/>
                          <a:latin typeface="Times New Roman" panose="02020603050405020304" pitchFamily="18" charset="0"/>
                          <a:ea typeface="Times New Roman" panose="02020603050405020304" pitchFamily="18" charset="0"/>
                        </a:rPr>
                        <a:t>Leased Assets, excluding Land</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just">
                        <a:lnSpc>
                          <a:spcPct val="150000"/>
                        </a:lnSpc>
                        <a:spcBef>
                          <a:spcPts val="0"/>
                        </a:spcBef>
                        <a:spcAft>
                          <a:spcPts val="600"/>
                        </a:spcAft>
                        <a:tabLst>
                          <a:tab pos="1028700" algn="l"/>
                        </a:tabLst>
                      </a:pPr>
                      <a:r>
                        <a:rPr lang="en-US" sz="1600" dirty="0">
                          <a:effectLst/>
                          <a:latin typeface="Times New Roman" panose="02020603050405020304" pitchFamily="18" charset="0"/>
                          <a:ea typeface="Times New Roman" panose="02020603050405020304" pitchFamily="18" charset="0"/>
                        </a:rPr>
                        <a:t>Over the useful life of the </a:t>
                      </a:r>
                      <a:r>
                        <a:rPr lang="en-US" sz="1600" dirty="0" smtClean="0">
                          <a:effectLst/>
                          <a:latin typeface="Times New Roman" panose="02020603050405020304" pitchFamily="18" charset="0"/>
                          <a:ea typeface="Times New Roman" panose="02020603050405020304" pitchFamily="18" charset="0"/>
                        </a:rPr>
                        <a:t>leased asset </a:t>
                      </a:r>
                      <a:r>
                        <a:rPr lang="en-US" sz="1600" dirty="0">
                          <a:effectLst/>
                          <a:latin typeface="Times New Roman" panose="02020603050405020304" pitchFamily="18" charset="0"/>
                          <a:ea typeface="Times New Roman" panose="02020603050405020304" pitchFamily="18" charset="0"/>
                        </a:rPr>
                        <a:t>or the lease term, whichever </a:t>
                      </a:r>
                      <a:r>
                        <a:rPr lang="en-US" sz="1600" dirty="0" smtClean="0">
                          <a:effectLst/>
                          <a:latin typeface="Times New Roman" panose="02020603050405020304" pitchFamily="18" charset="0"/>
                          <a:ea typeface="Times New Roman" panose="02020603050405020304" pitchFamily="18" charset="0"/>
                        </a:rPr>
                        <a:t>is shorter</a:t>
                      </a:r>
                      <a:r>
                        <a:rPr lang="en-US" sz="1600" dirty="0">
                          <a:effectLst/>
                          <a:latin typeface="Times New Roman" panose="02020603050405020304" pitchFamily="18" charset="0"/>
                          <a:ea typeface="Times New Roman" panose="02020603050405020304" pitchFamily="18" charset="0"/>
                        </a:rPr>
                        <a:t>. The lease term </a:t>
                      </a:r>
                      <a:r>
                        <a:rPr lang="en-US" sz="1600" dirty="0" smtClean="0">
                          <a:effectLst/>
                          <a:latin typeface="Times New Roman" panose="02020603050405020304" pitchFamily="18" charset="0"/>
                          <a:ea typeface="Times New Roman" panose="02020603050405020304" pitchFamily="18" charset="0"/>
                        </a:rPr>
                        <a:t>would include </a:t>
                      </a:r>
                      <a:r>
                        <a:rPr lang="en-US" sz="1600" dirty="0">
                          <a:effectLst/>
                          <a:latin typeface="Times New Roman" panose="02020603050405020304" pitchFamily="18" charset="0"/>
                          <a:ea typeface="Times New Roman" panose="02020603050405020304" pitchFamily="18" charset="0"/>
                        </a:rPr>
                        <a:t>any renewal option </a:t>
                      </a:r>
                      <a:r>
                        <a:rPr lang="en-US" sz="1600" dirty="0" smtClean="0">
                          <a:effectLst/>
                          <a:latin typeface="Times New Roman" panose="02020603050405020304" pitchFamily="18" charset="0"/>
                          <a:ea typeface="Times New Roman" panose="02020603050405020304" pitchFamily="18" charset="0"/>
                        </a:rPr>
                        <a:t>periods where </a:t>
                      </a:r>
                      <a:r>
                        <a:rPr lang="en-US" sz="1600" dirty="0">
                          <a:effectLst/>
                          <a:latin typeface="Times New Roman" panose="02020603050405020304" pitchFamily="18" charset="0"/>
                          <a:ea typeface="Times New Roman" panose="02020603050405020304" pitchFamily="18" charset="0"/>
                        </a:rPr>
                        <a:t>extension of the lease </a:t>
                      </a:r>
                      <a:r>
                        <a:rPr lang="en-US" sz="1600" dirty="0" smtClean="0">
                          <a:effectLst/>
                          <a:latin typeface="Times New Roman" panose="02020603050405020304" pitchFamily="18" charset="0"/>
                          <a:ea typeface="Times New Roman" panose="02020603050405020304" pitchFamily="18" charset="0"/>
                        </a:rPr>
                        <a:t>is expected</a:t>
                      </a:r>
                      <a:r>
                        <a:rPr lang="en-US" sz="1600" dirty="0">
                          <a:effectLst/>
                          <a:latin typeface="Times New Roman" panose="02020603050405020304" pitchFamily="18" charset="0"/>
                          <a:ea typeface="Times New Roman" panose="02020603050405020304" pitchFamily="18" charset="0"/>
                        </a:rPr>
                        <a:t>.</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2582">
                <a:tc>
                  <a:txBody>
                    <a:bodyPr/>
                    <a:lstStyle/>
                    <a:p>
                      <a:pPr marL="228600" marR="0" algn="just">
                        <a:lnSpc>
                          <a:spcPct val="150000"/>
                        </a:lnSpc>
                        <a:spcBef>
                          <a:spcPts val="0"/>
                        </a:spcBef>
                        <a:spcAft>
                          <a:spcPts val="600"/>
                        </a:spcAft>
                        <a:tabLst>
                          <a:tab pos="1028700" algn="l"/>
                        </a:tabLst>
                      </a:pPr>
                      <a:r>
                        <a:rPr lang="en-US" sz="1600" b="1" dirty="0">
                          <a:effectLst/>
                          <a:latin typeface="Times New Roman" panose="02020603050405020304" pitchFamily="18" charset="0"/>
                          <a:ea typeface="Times New Roman" panose="02020603050405020304" pitchFamily="18" charset="0"/>
                        </a:rPr>
                        <a:t>Service Concession Assets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just">
                        <a:lnSpc>
                          <a:spcPct val="150000"/>
                        </a:lnSpc>
                        <a:spcBef>
                          <a:spcPts val="0"/>
                        </a:spcBef>
                        <a:spcAft>
                          <a:spcPts val="600"/>
                        </a:spcAft>
                        <a:tabLst>
                          <a:tab pos="1028700" algn="l"/>
                        </a:tabLst>
                      </a:pPr>
                      <a:r>
                        <a:rPr lang="en-US" sz="1600" dirty="0">
                          <a:effectLst/>
                          <a:latin typeface="Times New Roman" panose="02020603050405020304" pitchFamily="18" charset="0"/>
                          <a:ea typeface="Times New Roman" panose="02020603050405020304" pitchFamily="18" charset="0"/>
                        </a:rPr>
                        <a:t>Over the useful life of the </a:t>
                      </a:r>
                      <a:r>
                        <a:rPr lang="en-US" sz="1600" dirty="0" smtClean="0">
                          <a:effectLst/>
                          <a:latin typeface="Times New Roman" panose="02020603050405020304" pitchFamily="18" charset="0"/>
                          <a:ea typeface="Times New Roman" panose="02020603050405020304" pitchFamily="18" charset="0"/>
                        </a:rPr>
                        <a:t>service concession </a:t>
                      </a:r>
                      <a:r>
                        <a:rPr lang="en-US" sz="1600" dirty="0">
                          <a:effectLst/>
                          <a:latin typeface="Times New Roman" panose="02020603050405020304" pitchFamily="18" charset="0"/>
                          <a:ea typeface="Times New Roman" panose="02020603050405020304" pitchFamily="18" charset="0"/>
                        </a:rPr>
                        <a:t>asset or the term of </a:t>
                      </a:r>
                      <a:r>
                        <a:rPr lang="en-US" sz="1600" dirty="0" smtClean="0">
                          <a:effectLst/>
                          <a:latin typeface="Times New Roman" panose="02020603050405020304" pitchFamily="18" charset="0"/>
                          <a:ea typeface="Times New Roman" panose="02020603050405020304" pitchFamily="18" charset="0"/>
                        </a:rPr>
                        <a:t>the service </a:t>
                      </a:r>
                      <a:r>
                        <a:rPr lang="en-US" sz="1600" dirty="0">
                          <a:effectLst/>
                          <a:latin typeface="Times New Roman" panose="02020603050405020304" pitchFamily="18" charset="0"/>
                          <a:ea typeface="Times New Roman" panose="02020603050405020304" pitchFamily="18" charset="0"/>
                        </a:rPr>
                        <a:t>concession arrangement</a:t>
                      </a:r>
                      <a:r>
                        <a:rPr lang="en-US" sz="1600" dirty="0" smtClean="0">
                          <a:effectLst/>
                          <a:latin typeface="Times New Roman" panose="02020603050405020304" pitchFamily="18" charset="0"/>
                          <a:ea typeface="Times New Roman" panose="02020603050405020304" pitchFamily="18" charset="0"/>
                        </a:rPr>
                        <a:t>, whichever </a:t>
                      </a:r>
                      <a:r>
                        <a:rPr lang="en-US" sz="1600" dirty="0">
                          <a:effectLst/>
                          <a:latin typeface="Times New Roman" panose="02020603050405020304" pitchFamily="18" charset="0"/>
                          <a:ea typeface="Times New Roman" panose="02020603050405020304" pitchFamily="18" charset="0"/>
                        </a:rPr>
                        <a:t>is shorter. The term </a:t>
                      </a:r>
                      <a:r>
                        <a:rPr lang="en-US" sz="1600" dirty="0" smtClean="0">
                          <a:effectLst/>
                          <a:latin typeface="Times New Roman" panose="02020603050405020304" pitchFamily="18" charset="0"/>
                          <a:ea typeface="Times New Roman" panose="02020603050405020304" pitchFamily="18" charset="0"/>
                        </a:rPr>
                        <a:t>of the </a:t>
                      </a:r>
                      <a:r>
                        <a:rPr lang="en-US" sz="1600" dirty="0">
                          <a:effectLst/>
                          <a:latin typeface="Times New Roman" panose="02020603050405020304" pitchFamily="18" charset="0"/>
                          <a:ea typeface="Times New Roman" panose="02020603050405020304" pitchFamily="18" charset="0"/>
                        </a:rPr>
                        <a:t>service concession arrangement would include any renewal </a:t>
                      </a:r>
                      <a:r>
                        <a:rPr lang="en-US" sz="1600" dirty="0" smtClean="0">
                          <a:effectLst/>
                          <a:latin typeface="Times New Roman" panose="02020603050405020304" pitchFamily="18" charset="0"/>
                          <a:ea typeface="Times New Roman" panose="02020603050405020304" pitchFamily="18" charset="0"/>
                        </a:rPr>
                        <a:t>option periods </a:t>
                      </a:r>
                      <a:r>
                        <a:rPr lang="en-US" sz="1600" dirty="0">
                          <a:effectLst/>
                          <a:latin typeface="Times New Roman" panose="02020603050405020304" pitchFamily="18" charset="0"/>
                          <a:ea typeface="Times New Roman" panose="02020603050405020304" pitchFamily="18" charset="0"/>
                        </a:rPr>
                        <a:t>where extension of </a:t>
                      </a:r>
                      <a:r>
                        <a:rPr lang="en-US" sz="1600" dirty="0" smtClean="0">
                          <a:effectLst/>
                          <a:latin typeface="Times New Roman" panose="02020603050405020304" pitchFamily="18" charset="0"/>
                          <a:ea typeface="Times New Roman" panose="02020603050405020304" pitchFamily="18" charset="0"/>
                        </a:rPr>
                        <a:t>the service </a:t>
                      </a:r>
                      <a:r>
                        <a:rPr lang="en-US" sz="1600" dirty="0">
                          <a:effectLst/>
                          <a:latin typeface="Times New Roman" panose="02020603050405020304" pitchFamily="18" charset="0"/>
                          <a:ea typeface="Times New Roman" panose="02020603050405020304" pitchFamily="18" charset="0"/>
                        </a:rPr>
                        <a:t>concession arrangement </a:t>
                      </a:r>
                      <a:r>
                        <a:rPr lang="en-US" sz="1600" dirty="0" smtClean="0">
                          <a:effectLst/>
                          <a:latin typeface="Times New Roman" panose="02020603050405020304" pitchFamily="18" charset="0"/>
                          <a:ea typeface="Times New Roman" panose="02020603050405020304" pitchFamily="18" charset="0"/>
                        </a:rPr>
                        <a:t>is expected</a:t>
                      </a:r>
                      <a:r>
                        <a:rPr lang="en-US" sz="1600" dirty="0">
                          <a:effectLst/>
                          <a:latin typeface="Times New Roman" panose="02020603050405020304" pitchFamily="18" charset="0"/>
                          <a:ea typeface="Times New Roman" panose="02020603050405020304" pitchFamily="18" charset="0"/>
                        </a:rPr>
                        <a:t>.</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99701">
                <a:tc>
                  <a:txBody>
                    <a:bodyPr/>
                    <a:lstStyle/>
                    <a:p>
                      <a:pPr marL="228600" marR="0" algn="just">
                        <a:lnSpc>
                          <a:spcPct val="150000"/>
                        </a:lnSpc>
                        <a:spcBef>
                          <a:spcPts val="0"/>
                        </a:spcBef>
                        <a:spcAft>
                          <a:spcPts val="600"/>
                        </a:spcAft>
                        <a:tabLst>
                          <a:tab pos="1028700" algn="l"/>
                        </a:tabLst>
                      </a:pPr>
                      <a:r>
                        <a:rPr lang="en-US" sz="1600" b="1" dirty="0">
                          <a:effectLst/>
                          <a:latin typeface="Times New Roman" panose="02020603050405020304" pitchFamily="18" charset="0"/>
                          <a:ea typeface="Times New Roman" panose="02020603050405020304" pitchFamily="18" charset="0"/>
                        </a:rPr>
                        <a:t>Other Property, Plant and Equipment</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just">
                        <a:lnSpc>
                          <a:spcPct val="150000"/>
                        </a:lnSpc>
                        <a:spcBef>
                          <a:spcPts val="0"/>
                        </a:spcBef>
                        <a:spcAft>
                          <a:spcPts val="600"/>
                        </a:spcAft>
                        <a:tabLst>
                          <a:tab pos="1028700" algn="l"/>
                        </a:tabLst>
                      </a:pPr>
                      <a:r>
                        <a:rPr lang="en-US" sz="1600" dirty="0">
                          <a:effectLst/>
                          <a:latin typeface="Times New Roman" panose="02020603050405020304" pitchFamily="18" charset="0"/>
                          <a:ea typeface="Times New Roman" panose="02020603050405020304" pitchFamily="18" charset="0"/>
                        </a:rPr>
                        <a:t>2 to 15 years</a:t>
                      </a:r>
                    </a:p>
                  </a:txBody>
                  <a:tcPr marL="53671" marR="536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4" name="Rectangle 5"/>
          <p:cNvSpPr>
            <a:spLocks noChangeArrowheads="1"/>
          </p:cNvSpPr>
          <p:nvPr/>
        </p:nvSpPr>
        <p:spPr bwMode="auto">
          <a:xfrm>
            <a:off x="2679700" y="1844675"/>
            <a:ext cx="806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455662057"/>
      </p:ext>
    </p:extLst>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ext Box 2"/>
          <p:cNvSpPr txBox="1">
            <a:spLocks noChangeArrowheads="1"/>
          </p:cNvSpPr>
          <p:nvPr/>
        </p:nvSpPr>
        <p:spPr bwMode="auto">
          <a:xfrm>
            <a:off x="2362200" y="1676400"/>
            <a:ext cx="60960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20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JUNK VALUE</a:t>
            </a:r>
          </a:p>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BY LOT</a:t>
            </a:r>
          </a:p>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BY WEIGHT</a:t>
            </a:r>
          </a:p>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BY CLASSIFICATION</a:t>
            </a:r>
          </a:p>
        </p:txBody>
      </p:sp>
      <p:sp>
        <p:nvSpPr>
          <p:cNvPr id="335875" name="Text Box 3"/>
          <p:cNvSpPr txBox="1">
            <a:spLocks noChangeArrowheads="1"/>
          </p:cNvSpPr>
          <p:nvPr/>
        </p:nvSpPr>
        <p:spPr bwMode="auto">
          <a:xfrm>
            <a:off x="2362200" y="4114800"/>
            <a:ext cx="52578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20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TWO TYPES OF JUNK VALUE</a:t>
            </a:r>
          </a:p>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NO COMMERCIAL VALUE (NCV)</a:t>
            </a:r>
          </a:p>
          <a:p>
            <a:pPr marL="342900" marR="0" lvl="0" indent="-342900" algn="l" defTabSz="914400" rtl="0" eaLnBrk="1" fontAlgn="base" latinLnBrk="0" hangingPunct="1">
              <a:lnSpc>
                <a:spcPct val="100000"/>
              </a:lnSpc>
              <a:spcBef>
                <a:spcPct val="50000"/>
              </a:spcBef>
              <a:spcAft>
                <a:spcPct val="0"/>
              </a:spcAft>
              <a:buClrTx/>
              <a:buSzTx/>
              <a:buFontTx/>
              <a:buAutoNum type="arabicParen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COMMERCIAL VALUE</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 PER KILO</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 PER PIECE</a:t>
            </a:r>
          </a:p>
        </p:txBody>
      </p:sp>
      <p:sp>
        <p:nvSpPr>
          <p:cNvPr id="335876" name="Rectangle 4"/>
          <p:cNvSpPr>
            <a:spLocks noChangeArrowheads="1"/>
          </p:cNvSpPr>
          <p:nvPr/>
        </p:nvSpPr>
        <p:spPr bwMode="auto">
          <a:xfrm>
            <a:off x="2590800" y="304800"/>
            <a:ext cx="5257800" cy="762000"/>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REFERENCE DATA ON JUNK </a:t>
            </a:r>
          </a:p>
        </p:txBody>
      </p:sp>
    </p:spTree>
    <p:extLst>
      <p:ext uri="{BB962C8B-B14F-4D97-AF65-F5344CB8AC3E}">
        <p14:creationId xmlns:p14="http://schemas.microsoft.com/office/powerpoint/2010/main" val="6714723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28600" y="228600"/>
            <a:ext cx="8610600" cy="7620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Preliminary Activities</a:t>
            </a:r>
          </a:p>
        </p:txBody>
      </p:sp>
      <p:sp>
        <p:nvSpPr>
          <p:cNvPr id="743427" name="Rectangle 3"/>
          <p:cNvSpPr>
            <a:spLocks noGrp="1" noChangeArrowheads="1"/>
          </p:cNvSpPr>
          <p:nvPr>
            <p:ph type="subTitle" idx="1"/>
          </p:nvPr>
        </p:nvSpPr>
        <p:spPr>
          <a:xfrm>
            <a:off x="304800" y="990600"/>
            <a:ext cx="8610600" cy="5486400"/>
          </a:xfrm>
        </p:spPr>
        <p:txBody>
          <a:bodyPr rtlCol="0">
            <a:normAutofit fontScale="77500" lnSpcReduction="20000"/>
          </a:bodyPr>
          <a:lstStyle/>
          <a:p>
            <a:pPr eaLnBrk="1" fontAlgn="auto" hangingPunct="1">
              <a:lnSpc>
                <a:spcPct val="90000"/>
              </a:lnSpc>
              <a:spcAft>
                <a:spcPts val="0"/>
              </a:spcAft>
              <a:defRPr/>
            </a:pPr>
            <a:r>
              <a:rPr lang="en-US" sz="3600" dirty="0" smtClean="0">
                <a:latin typeface="Arial" charset="0"/>
              </a:rPr>
              <a:t>Prior to the conduct of the inventory taking:</a:t>
            </a:r>
          </a:p>
          <a:p>
            <a:pPr marL="393700" lvl="2" indent="-393700" algn="l" eaLnBrk="1" fontAlgn="auto" hangingPunct="1">
              <a:lnSpc>
                <a:spcPct val="90000"/>
              </a:lnSpc>
              <a:spcAft>
                <a:spcPts val="0"/>
              </a:spcAft>
              <a:buFont typeface="Wingdings" pitchFamily="2" charset="2"/>
              <a:buChar char="v"/>
              <a:defRPr/>
            </a:pPr>
            <a:r>
              <a:rPr lang="en-US" sz="3100" dirty="0" smtClean="0">
                <a:solidFill>
                  <a:schemeClr val="tx1"/>
                </a:solidFill>
              </a:rPr>
              <a:t>Both lists and the latest RPCPPE/Physical Inventory Report/Form ‘A’ shall be submitted to the Inventory Committee. These documents shall be considered as inventory working papers and shall be used by the Inventory Committee as basis in preparing the PIP</a:t>
            </a:r>
            <a:r>
              <a:rPr lang="en-US" sz="3600" dirty="0" smtClean="0">
                <a:solidFill>
                  <a:schemeClr val="tx1"/>
                </a:solidFill>
              </a:rPr>
              <a:t>.</a:t>
            </a:r>
          </a:p>
          <a:p>
            <a:pPr marL="393700" lvl="2" indent="-393700" algn="l" eaLnBrk="1" fontAlgn="auto" hangingPunct="1">
              <a:lnSpc>
                <a:spcPct val="90000"/>
              </a:lnSpc>
              <a:spcAft>
                <a:spcPts val="0"/>
              </a:spcAft>
              <a:buFont typeface="Wingdings" pitchFamily="2" charset="2"/>
              <a:buChar char="v"/>
              <a:defRPr/>
            </a:pPr>
            <a:endParaRPr lang="en-US" sz="3100" dirty="0" smtClean="0">
              <a:solidFill>
                <a:schemeClr val="tx1"/>
              </a:solidFill>
            </a:endParaRPr>
          </a:p>
          <a:p>
            <a:pPr marL="393700" lvl="2" indent="-393700" algn="l" eaLnBrk="1" fontAlgn="auto" hangingPunct="1">
              <a:lnSpc>
                <a:spcPct val="90000"/>
              </a:lnSpc>
              <a:spcAft>
                <a:spcPts val="0"/>
              </a:spcAft>
              <a:buFont typeface="Wingdings" pitchFamily="2" charset="2"/>
              <a:buChar char="v"/>
              <a:defRPr/>
            </a:pPr>
            <a:r>
              <a:rPr lang="en-US" sz="3100" dirty="0" smtClean="0">
                <a:solidFill>
                  <a:schemeClr val="tx1"/>
                </a:solidFill>
              </a:rPr>
              <a:t>The Accounting Unit shall update its records of acquisition/ disposal/ transfer of PPEs in the PPE Subsidiary Ledger Cards (PPELCs) and ensure that the total balances of the different PPELCs tally with the balances of the major/controlling PPE accounts in the General Ledger.</a:t>
            </a:r>
            <a:endParaRPr lang="en-US" sz="2300" dirty="0" smtClean="0">
              <a:solidFill>
                <a:schemeClr val="tx1"/>
              </a:solidFill>
            </a:endParaRPr>
          </a:p>
          <a:p>
            <a:pPr marL="393700" indent="-393700" eaLnBrk="1" fontAlgn="auto" hangingPunct="1">
              <a:lnSpc>
                <a:spcPct val="90000"/>
              </a:lnSpc>
              <a:spcAft>
                <a:spcPts val="0"/>
              </a:spcAft>
              <a:buFont typeface="Wingdings" pitchFamily="2" charset="2"/>
              <a:buChar char="v"/>
              <a:defRPr/>
            </a:pPr>
            <a:endParaRPr lang="en-US" sz="3000" dirty="0" smtClean="0">
              <a:latin typeface="Arial" charset="0"/>
            </a:endParaRPr>
          </a:p>
          <a:p>
            <a:pPr eaLnBrk="1" fontAlgn="auto" hangingPunct="1">
              <a:lnSpc>
                <a:spcPct val="90000"/>
              </a:lnSpc>
              <a:spcAft>
                <a:spcPts val="0"/>
              </a:spcAft>
              <a:defRPr/>
            </a:pPr>
            <a:endParaRPr lang="en-US" sz="2800" dirty="0" smtClean="0">
              <a:latin typeface="Arial" charset="0"/>
            </a:endParaRPr>
          </a:p>
          <a:p>
            <a:pPr marL="457200" indent="-457200" eaLnBrk="1" fontAlgn="auto" hangingPunct="1">
              <a:lnSpc>
                <a:spcPct val="90000"/>
              </a:lnSpc>
              <a:spcAft>
                <a:spcPts val="0"/>
              </a:spcAft>
              <a:defRPr/>
            </a:pPr>
            <a:r>
              <a:rPr lang="en-US" sz="2600" dirty="0" smtClean="0">
                <a:latin typeface="Arial" charset="0"/>
              </a:rPr>
              <a:t> </a:t>
            </a:r>
            <a:endParaRPr lang="en-US" sz="2600" b="1" i="1" dirty="0" smtClean="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afterEffect">
                                  <p:stCondLst>
                                    <p:cond delay="3500"/>
                                  </p:stCondLst>
                                  <p:childTnLst>
                                    <p:set>
                                      <p:cBhvr>
                                        <p:cTn id="6" dur="1" fill="hold">
                                          <p:stCondLst>
                                            <p:cond delay="0"/>
                                          </p:stCondLst>
                                        </p:cTn>
                                        <p:tgtEl>
                                          <p:spTgt spid="743427">
                                            <p:txEl>
                                              <p:pRg st="0" end="0"/>
                                            </p:txEl>
                                          </p:spTgt>
                                        </p:tgtEl>
                                        <p:attrNameLst>
                                          <p:attrName>style.visibility</p:attrName>
                                        </p:attrNameLst>
                                      </p:cBhvr>
                                      <p:to>
                                        <p:strVal val="visible"/>
                                      </p:to>
                                    </p:set>
                                    <p:anim calcmode="lin" valueType="num">
                                      <p:cBhvr additive="base">
                                        <p:cTn id="7" dur="500" fill="hold"/>
                                        <p:tgtEl>
                                          <p:spTgt spid="7434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4342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4000"/>
                                  </p:stCondLst>
                                  <p:childTnLst>
                                    <p:set>
                                      <p:cBhvr>
                                        <p:cTn id="10" dur="1" fill="hold">
                                          <p:stCondLst>
                                            <p:cond delay="0"/>
                                          </p:stCondLst>
                                        </p:cTn>
                                        <p:tgtEl>
                                          <p:spTgt spid="743427">
                                            <p:txEl>
                                              <p:pRg st="1" end="1"/>
                                            </p:txEl>
                                          </p:spTgt>
                                        </p:tgtEl>
                                        <p:attrNameLst>
                                          <p:attrName>style.visibility</p:attrName>
                                        </p:attrNameLst>
                                      </p:cBhvr>
                                      <p:to>
                                        <p:strVal val="visible"/>
                                      </p:to>
                                    </p:set>
                                    <p:anim calcmode="lin" valueType="num">
                                      <p:cBhvr additive="base">
                                        <p:cTn id="11" dur="500" fill="hold"/>
                                        <p:tgtEl>
                                          <p:spTgt spid="743427">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74342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4000"/>
                                  </p:stCondLst>
                                  <p:childTnLst>
                                    <p:set>
                                      <p:cBhvr>
                                        <p:cTn id="14" dur="1" fill="hold">
                                          <p:stCondLst>
                                            <p:cond delay="0"/>
                                          </p:stCondLst>
                                        </p:cTn>
                                        <p:tgtEl>
                                          <p:spTgt spid="743427">
                                            <p:txEl>
                                              <p:pRg st="3" end="3"/>
                                            </p:txEl>
                                          </p:spTgt>
                                        </p:tgtEl>
                                        <p:attrNameLst>
                                          <p:attrName>style.visibility</p:attrName>
                                        </p:attrNameLst>
                                      </p:cBhvr>
                                      <p:to>
                                        <p:strVal val="visible"/>
                                      </p:to>
                                    </p:set>
                                    <p:anim calcmode="lin" valueType="num">
                                      <p:cBhvr additive="base">
                                        <p:cTn id="15" dur="500" fill="hold"/>
                                        <p:tgtEl>
                                          <p:spTgt spid="743427">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743427">
                                            <p:txEl>
                                              <p:pRg st="3" end="3"/>
                                            </p:txEl>
                                          </p:spTgt>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4500"/>
                            </p:stCondLst>
                            <p:childTnLst>
                              <p:par>
                                <p:cTn id="18" presetID="2" presetClass="entr" presetSubtype="6" fill="hold" grpId="0" nodeType="afterEffect">
                                  <p:stCondLst>
                                    <p:cond delay="3500"/>
                                  </p:stCondLst>
                                  <p:iterate type="lt">
                                    <p:tmPct val="0"/>
                                  </p:iterate>
                                  <p:childTnLst>
                                    <p:set>
                                      <p:cBhvr>
                                        <p:cTn id="19" dur="1" fill="hold">
                                          <p:stCondLst>
                                            <p:cond delay="0"/>
                                          </p:stCondLst>
                                        </p:cTn>
                                        <p:tgtEl>
                                          <p:spTgt spid="743427">
                                            <p:txEl>
                                              <p:pRg st="6" end="6"/>
                                            </p:txEl>
                                          </p:spTgt>
                                        </p:tgtEl>
                                        <p:attrNameLst>
                                          <p:attrName>style.visibility</p:attrName>
                                        </p:attrNameLst>
                                      </p:cBhvr>
                                      <p:to>
                                        <p:strVal val="visible"/>
                                      </p:to>
                                    </p:set>
                                    <p:anim calcmode="lin" valueType="num">
                                      <p:cBhvr additive="base">
                                        <p:cTn id="20" dur="500" fill="hold"/>
                                        <p:tgtEl>
                                          <p:spTgt spid="743427">
                                            <p:txEl>
                                              <p:pRg st="6" end="6"/>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74342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3427" grpId="0" build="p" autoUpdateAnimBg="0" advAuto="400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ext Box 2"/>
          <p:cNvSpPr txBox="1">
            <a:spLocks noChangeArrowheads="1"/>
          </p:cNvSpPr>
          <p:nvPr/>
        </p:nvSpPr>
        <p:spPr bwMode="auto">
          <a:xfrm>
            <a:off x="3124200" y="1752600"/>
            <a:ext cx="4572000" cy="4400550"/>
          </a:xfrm>
          <a:prstGeom prst="rect">
            <a:avLst/>
          </a:prstGeom>
          <a:solidFill>
            <a:srgbClr val="99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35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1)BUY AND SELL</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35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2)Classified Ads</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35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3)Internet Posts</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40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(INVESTIGATE AND           ANALYZE)</a:t>
            </a:r>
          </a:p>
        </p:txBody>
      </p:sp>
      <p:sp>
        <p:nvSpPr>
          <p:cNvPr id="336899" name="Rectangle 3"/>
          <p:cNvSpPr>
            <a:spLocks noChangeArrowheads="1"/>
          </p:cNvSpPr>
          <p:nvPr/>
        </p:nvSpPr>
        <p:spPr bwMode="auto">
          <a:xfrm>
            <a:off x="2590800" y="304800"/>
            <a:ext cx="5257800" cy="762000"/>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REFERENCE DATA  </a:t>
            </a:r>
          </a:p>
        </p:txBody>
      </p:sp>
    </p:spTree>
    <p:extLst>
      <p:ext uri="{BB962C8B-B14F-4D97-AF65-F5344CB8AC3E}">
        <p14:creationId xmlns:p14="http://schemas.microsoft.com/office/powerpoint/2010/main" val="266877492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Text Box 2"/>
          <p:cNvSpPr txBox="1">
            <a:spLocks noChangeArrowheads="1"/>
          </p:cNvSpPr>
          <p:nvPr/>
        </p:nvSpPr>
        <p:spPr bwMode="auto">
          <a:xfrm>
            <a:off x="2057400" y="2536825"/>
            <a:ext cx="6248400" cy="25685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8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APPRAISAL REPORT</a:t>
            </a:r>
          </a:p>
        </p:txBody>
      </p:sp>
    </p:spTree>
    <p:extLst>
      <p:ext uri="{BB962C8B-B14F-4D97-AF65-F5344CB8AC3E}">
        <p14:creationId xmlns:p14="http://schemas.microsoft.com/office/powerpoint/2010/main" val="4013745949"/>
      </p:ext>
    </p:extLst>
  </p:cSld>
  <p:clrMapOvr>
    <a:masterClrMapping/>
  </p:clrMapOvr>
  <p:transition spd="slow"/>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4" descr="Appraisal Repo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0"/>
            <a:ext cx="7086600" cy="679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0764689"/>
      </p:ext>
    </p:extLst>
  </p:cSld>
  <p:clrMapOvr>
    <a:masterClrMapping/>
  </p:clrMapOvr>
  <p:transition spd="slow"/>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descr="Appraisal Repo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0"/>
            <a:ext cx="7086600" cy="679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6419" name="Text Box 3"/>
          <p:cNvSpPr txBox="1">
            <a:spLocks noChangeArrowheads="1"/>
          </p:cNvSpPr>
          <p:nvPr/>
        </p:nvSpPr>
        <p:spPr bwMode="auto">
          <a:xfrm>
            <a:off x="3352800" y="1919288"/>
            <a:ext cx="5181600" cy="3667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1) SPECIFIC LOCATION OF </a:t>
            </a:r>
            <a:r>
              <a:rPr kumimoji="0" lang="en-US" altLang="en-US" sz="18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EACH PROPERTY</a:t>
            </a:r>
          </a:p>
        </p:txBody>
      </p:sp>
      <p:sp>
        <p:nvSpPr>
          <p:cNvPr id="316420" name="Text Box 4"/>
          <p:cNvSpPr txBox="1">
            <a:spLocks noChangeArrowheads="1"/>
          </p:cNvSpPr>
          <p:nvPr/>
        </p:nvSpPr>
        <p:spPr bwMode="auto">
          <a:xfrm>
            <a:off x="4343400" y="2452688"/>
            <a:ext cx="4267200" cy="366712"/>
          </a:xfrm>
          <a:prstGeom prst="rect">
            <a:avLst/>
          </a:prstGeom>
          <a:solidFill>
            <a:srgbClr val="FFFF00"/>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 </a:t>
            </a:r>
            <a:r>
              <a:rPr kumimoji="0" lang="en-US" altLang="en-US" sz="1800" b="0" i="0" u="none" strike="noStrike" kern="1200" cap="none" spc="0" normalizeH="0" baseline="0" noProof="0">
                <a:ln>
                  <a:noFill/>
                </a:ln>
                <a:solidFill>
                  <a:srgbClr val="FF3300"/>
                </a:solidFill>
                <a:effectLst/>
                <a:uLnTx/>
                <a:uFillTx/>
                <a:latin typeface="Arial" panose="020B0604020202020204" pitchFamily="34" charset="0"/>
                <a:ea typeface="SimSun" panose="02010600030101010101" pitchFamily="2" charset="-122"/>
                <a:cs typeface="+mn-cs"/>
              </a:rPr>
              <a:t>CONDITION</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OF </a:t>
            </a:r>
            <a:r>
              <a:rPr kumimoji="0" lang="en-US" altLang="en-US" sz="18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EACH PROPERTY</a:t>
            </a:r>
          </a:p>
        </p:txBody>
      </p:sp>
      <p:sp>
        <p:nvSpPr>
          <p:cNvPr id="316421" name="Text Box 5"/>
          <p:cNvSpPr txBox="1">
            <a:spLocks noChangeArrowheads="1"/>
          </p:cNvSpPr>
          <p:nvPr/>
        </p:nvSpPr>
        <p:spPr bwMode="auto">
          <a:xfrm>
            <a:off x="4724400" y="3429000"/>
            <a:ext cx="4114800" cy="2566988"/>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3) BASED ON </a:t>
            </a:r>
            <a:r>
              <a:rPr kumimoji="0" lang="en-US" altLang="en-US" sz="1800" b="0" i="0" u="none" strike="noStrike" kern="1200" cap="none" spc="0" normalizeH="0" baseline="0" noProof="0">
                <a:ln>
                  <a:noFill/>
                </a:ln>
                <a:solidFill>
                  <a:srgbClr val="FF3300"/>
                </a:solidFill>
                <a:effectLst/>
                <a:uLnTx/>
                <a:uFillTx/>
                <a:latin typeface="Arial" panose="020B0604020202020204" pitchFamily="34" charset="0"/>
                <a:ea typeface="SimSun" panose="02010600030101010101" pitchFamily="2" charset="-122"/>
                <a:cs typeface="+mn-cs"/>
              </a:rPr>
              <a:t>CONDITION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VALUATION CONSIDERATION FOR </a:t>
            </a:r>
            <a:r>
              <a:rPr kumimoji="0" lang="en-US" altLang="en-US" sz="18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EACH PROPERTY</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a) APPROACH</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b) Formula to be used</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c) Source of comparable data </a:t>
            </a:r>
          </a:p>
          <a:p>
            <a:pPr marL="342900" marR="0" lvl="0" indent="-34290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d) Photo of comparable data</a:t>
            </a:r>
          </a:p>
        </p:txBody>
      </p:sp>
      <p:sp>
        <p:nvSpPr>
          <p:cNvPr id="316423" name="Text Box 7"/>
          <p:cNvSpPr txBox="1">
            <a:spLocks noChangeArrowheads="1"/>
          </p:cNvSpPr>
          <p:nvPr/>
        </p:nvSpPr>
        <p:spPr bwMode="auto">
          <a:xfrm>
            <a:off x="2895600" y="6262688"/>
            <a:ext cx="5715000" cy="366712"/>
          </a:xfrm>
          <a:prstGeom prst="rect">
            <a:avLst/>
          </a:prstGeom>
          <a:solidFill>
            <a:srgbClr val="ECB2E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4) COMPUTATION OF A.V. FOR </a:t>
            </a:r>
            <a:r>
              <a:rPr kumimoji="0" lang="en-US" altLang="en-US" sz="1800" b="0"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EACH PROPERTY</a:t>
            </a:r>
          </a:p>
        </p:txBody>
      </p:sp>
      <p:sp>
        <p:nvSpPr>
          <p:cNvPr id="340999" name="Line 11"/>
          <p:cNvSpPr>
            <a:spLocks noChangeShapeType="1"/>
          </p:cNvSpPr>
          <p:nvPr/>
        </p:nvSpPr>
        <p:spPr bwMode="auto">
          <a:xfrm>
            <a:off x="1752600" y="3200400"/>
            <a:ext cx="7162800" cy="0"/>
          </a:xfrm>
          <a:prstGeom prst="line">
            <a:avLst/>
          </a:prstGeom>
          <a:noFill/>
          <a:ln w="38100">
            <a:solidFill>
              <a:srgbClr val="00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宋体"/>
              <a:cs typeface="+mn-cs"/>
            </a:endParaRPr>
          </a:p>
        </p:txBody>
      </p:sp>
      <p:sp>
        <p:nvSpPr>
          <p:cNvPr id="106504" name="Line 13"/>
          <p:cNvSpPr>
            <a:spLocks noChangeShapeType="1"/>
          </p:cNvSpPr>
          <p:nvPr/>
        </p:nvSpPr>
        <p:spPr bwMode="auto">
          <a:xfrm>
            <a:off x="5410200" y="2743200"/>
            <a:ext cx="1676400" cy="762000"/>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宋体"/>
              <a:cs typeface="+mn-cs"/>
            </a:endParaRPr>
          </a:p>
        </p:txBody>
      </p:sp>
    </p:spTree>
    <p:extLst>
      <p:ext uri="{BB962C8B-B14F-4D97-AF65-F5344CB8AC3E}">
        <p14:creationId xmlns:p14="http://schemas.microsoft.com/office/powerpoint/2010/main" val="178261273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6419"/>
                                        </p:tgtEl>
                                        <p:attrNameLst>
                                          <p:attrName>style.visibility</p:attrName>
                                        </p:attrNameLst>
                                      </p:cBhvr>
                                      <p:to>
                                        <p:strVal val="visible"/>
                                      </p:to>
                                    </p:set>
                                    <p:anim calcmode="lin" valueType="num">
                                      <p:cBhvr additive="base">
                                        <p:cTn id="7" dur="500" fill="hold"/>
                                        <p:tgtEl>
                                          <p:spTgt spid="316419"/>
                                        </p:tgtEl>
                                        <p:attrNameLst>
                                          <p:attrName>ppt_x</p:attrName>
                                        </p:attrNameLst>
                                      </p:cBhvr>
                                      <p:tavLst>
                                        <p:tav tm="0">
                                          <p:val>
                                            <p:strVal val="0-#ppt_w/2"/>
                                          </p:val>
                                        </p:tav>
                                        <p:tav tm="100000">
                                          <p:val>
                                            <p:strVal val="#ppt_x"/>
                                          </p:val>
                                        </p:tav>
                                      </p:tavLst>
                                    </p:anim>
                                    <p:anim calcmode="lin" valueType="num">
                                      <p:cBhvr additive="base">
                                        <p:cTn id="8" dur="500" fill="hold"/>
                                        <p:tgtEl>
                                          <p:spTgt spid="3164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6420"/>
                                        </p:tgtEl>
                                        <p:attrNameLst>
                                          <p:attrName>style.visibility</p:attrName>
                                        </p:attrNameLst>
                                      </p:cBhvr>
                                      <p:to>
                                        <p:strVal val="visible"/>
                                      </p:to>
                                    </p:set>
                                    <p:anim calcmode="lin" valueType="num">
                                      <p:cBhvr additive="base">
                                        <p:cTn id="13" dur="500" fill="hold"/>
                                        <p:tgtEl>
                                          <p:spTgt spid="316420"/>
                                        </p:tgtEl>
                                        <p:attrNameLst>
                                          <p:attrName>ppt_x</p:attrName>
                                        </p:attrNameLst>
                                      </p:cBhvr>
                                      <p:tavLst>
                                        <p:tav tm="0">
                                          <p:val>
                                            <p:strVal val="0-#ppt_w/2"/>
                                          </p:val>
                                        </p:tav>
                                        <p:tav tm="100000">
                                          <p:val>
                                            <p:strVal val="#ppt_x"/>
                                          </p:val>
                                        </p:tav>
                                      </p:tavLst>
                                    </p:anim>
                                    <p:anim calcmode="lin" valueType="num">
                                      <p:cBhvr additive="base">
                                        <p:cTn id="14" dur="500" fill="hold"/>
                                        <p:tgtEl>
                                          <p:spTgt spid="3164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6421"/>
                                        </p:tgtEl>
                                        <p:attrNameLst>
                                          <p:attrName>style.visibility</p:attrName>
                                        </p:attrNameLst>
                                      </p:cBhvr>
                                      <p:to>
                                        <p:strVal val="visible"/>
                                      </p:to>
                                    </p:set>
                                    <p:anim calcmode="lin" valueType="num">
                                      <p:cBhvr additive="base">
                                        <p:cTn id="19" dur="500" fill="hold"/>
                                        <p:tgtEl>
                                          <p:spTgt spid="316421"/>
                                        </p:tgtEl>
                                        <p:attrNameLst>
                                          <p:attrName>ppt_x</p:attrName>
                                        </p:attrNameLst>
                                      </p:cBhvr>
                                      <p:tavLst>
                                        <p:tav tm="0">
                                          <p:val>
                                            <p:strVal val="#ppt_x"/>
                                          </p:val>
                                        </p:tav>
                                        <p:tav tm="100000">
                                          <p:val>
                                            <p:strVal val="#ppt_x"/>
                                          </p:val>
                                        </p:tav>
                                      </p:tavLst>
                                    </p:anim>
                                    <p:anim calcmode="lin" valueType="num">
                                      <p:cBhvr additive="base">
                                        <p:cTn id="20" dur="500" fill="hold"/>
                                        <p:tgtEl>
                                          <p:spTgt spid="31642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6504"/>
                                        </p:tgtEl>
                                        <p:attrNameLst>
                                          <p:attrName>style.visibility</p:attrName>
                                        </p:attrNameLst>
                                      </p:cBhvr>
                                      <p:to>
                                        <p:strVal val="visible"/>
                                      </p:to>
                                    </p:set>
                                    <p:animEffect transition="in" filter="fade">
                                      <p:cBhvr>
                                        <p:cTn id="25" dur="500"/>
                                        <p:tgtEl>
                                          <p:spTgt spid="10650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316423"/>
                                        </p:tgtEl>
                                        <p:attrNameLst>
                                          <p:attrName>style.visibility</p:attrName>
                                        </p:attrNameLst>
                                      </p:cBhvr>
                                      <p:to>
                                        <p:strVal val="visible"/>
                                      </p:to>
                                    </p:set>
                                    <p:anim calcmode="lin" valueType="num">
                                      <p:cBhvr>
                                        <p:cTn id="30" dur="500" fill="hold"/>
                                        <p:tgtEl>
                                          <p:spTgt spid="316423"/>
                                        </p:tgtEl>
                                        <p:attrNameLst>
                                          <p:attrName>ppt_w</p:attrName>
                                        </p:attrNameLst>
                                      </p:cBhvr>
                                      <p:tavLst>
                                        <p:tav tm="0">
                                          <p:val>
                                            <p:fltVal val="0"/>
                                          </p:val>
                                        </p:tav>
                                        <p:tav tm="100000">
                                          <p:val>
                                            <p:strVal val="#ppt_w"/>
                                          </p:val>
                                        </p:tav>
                                      </p:tavLst>
                                    </p:anim>
                                    <p:anim calcmode="lin" valueType="num">
                                      <p:cBhvr>
                                        <p:cTn id="31" dur="500" fill="hold"/>
                                        <p:tgtEl>
                                          <p:spTgt spid="316423"/>
                                        </p:tgtEl>
                                        <p:attrNameLst>
                                          <p:attrName>ppt_h</p:attrName>
                                        </p:attrNameLst>
                                      </p:cBhvr>
                                      <p:tavLst>
                                        <p:tav tm="0">
                                          <p:val>
                                            <p:fltVal val="0"/>
                                          </p:val>
                                        </p:tav>
                                        <p:tav tm="100000">
                                          <p:val>
                                            <p:strVal val="#ppt_h"/>
                                          </p:val>
                                        </p:tav>
                                      </p:tavLst>
                                    </p:anim>
                                    <p:animEffect transition="in" filter="fade">
                                      <p:cBhvr>
                                        <p:cTn id="32" dur="500"/>
                                        <p:tgtEl>
                                          <p:spTgt spid="316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9" grpId="0" animBg="1"/>
      <p:bldP spid="316420" grpId="0" animBg="1"/>
      <p:bldP spid="316421" grpId="0" animBg="1"/>
      <p:bldP spid="316423" grpId="0" animBg="1"/>
      <p:bldP spid="106504"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TextBox 2"/>
          <p:cNvSpPr txBox="1">
            <a:spLocks noChangeArrowheads="1"/>
          </p:cNvSpPr>
          <p:nvPr/>
        </p:nvSpPr>
        <p:spPr bwMode="auto">
          <a:xfrm>
            <a:off x="1981200" y="2667000"/>
            <a:ext cx="6019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40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SAMPLE</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40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FILLED-OUT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40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APPRAISAL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40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REPORT</a:t>
            </a:r>
          </a:p>
        </p:txBody>
      </p:sp>
    </p:spTree>
    <p:extLst>
      <p:ext uri="{BB962C8B-B14F-4D97-AF65-F5344CB8AC3E}">
        <p14:creationId xmlns:p14="http://schemas.microsoft.com/office/powerpoint/2010/main" val="423169306"/>
      </p:ext>
    </p:extLst>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TextBox 2"/>
          <p:cNvSpPr txBox="1">
            <a:spLocks noChangeArrowheads="1"/>
          </p:cNvSpPr>
          <p:nvPr/>
        </p:nvSpPr>
        <p:spPr bwMode="auto">
          <a:xfrm>
            <a:off x="1981200" y="2667000"/>
            <a:ext cx="601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PH"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pic>
        <p:nvPicPr>
          <p:cNvPr id="34304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00200"/>
            <a:ext cx="84201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9618466"/>
      </p:ext>
    </p:extLst>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TextBox 2"/>
          <p:cNvSpPr txBox="1">
            <a:spLocks noChangeArrowheads="1"/>
          </p:cNvSpPr>
          <p:nvPr/>
        </p:nvSpPr>
        <p:spPr bwMode="auto">
          <a:xfrm>
            <a:off x="1981200" y="2667000"/>
            <a:ext cx="601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PH"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pic>
        <p:nvPicPr>
          <p:cNvPr id="34406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390650"/>
            <a:ext cx="7800975"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9203404"/>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TextBox 2"/>
          <p:cNvSpPr txBox="1">
            <a:spLocks noChangeArrowheads="1"/>
          </p:cNvSpPr>
          <p:nvPr/>
        </p:nvSpPr>
        <p:spPr bwMode="auto">
          <a:xfrm>
            <a:off x="1981200" y="2667000"/>
            <a:ext cx="601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PH"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pic>
        <p:nvPicPr>
          <p:cNvPr id="34509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47775" y="2209800"/>
            <a:ext cx="7896225"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117648"/>
      </p:ext>
    </p:extLst>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TextBox 2"/>
          <p:cNvSpPr txBox="1">
            <a:spLocks noChangeArrowheads="1"/>
          </p:cNvSpPr>
          <p:nvPr/>
        </p:nvSpPr>
        <p:spPr bwMode="auto">
          <a:xfrm>
            <a:off x="1981200" y="2667000"/>
            <a:ext cx="601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PH"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pic>
        <p:nvPicPr>
          <p:cNvPr id="34611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775" y="1771650"/>
            <a:ext cx="8934450"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8687221"/>
      </p:ext>
    </p:extLst>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extBox 2"/>
          <p:cNvSpPr txBox="1">
            <a:spLocks noChangeArrowheads="1"/>
          </p:cNvSpPr>
          <p:nvPr/>
        </p:nvSpPr>
        <p:spPr bwMode="auto">
          <a:xfrm>
            <a:off x="1981200" y="2667000"/>
            <a:ext cx="601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PH" altLang="en-US" sz="1200" b="0"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pic>
        <p:nvPicPr>
          <p:cNvPr id="34713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66850"/>
            <a:ext cx="69818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406329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a:xfrm>
            <a:off x="533400" y="228600"/>
            <a:ext cx="7924800" cy="533400"/>
          </a:xfrm>
        </p:spPr>
        <p:txBody>
          <a:bodyPr/>
          <a:lstStyle/>
          <a:p>
            <a:pPr algn="ctr" eaLnBrk="1" hangingPunct="1"/>
            <a:r>
              <a:rPr lang="en-US" sz="3200" b="1" dirty="0" smtClean="0"/>
              <a:t>Conduct of Inventory Taking</a:t>
            </a:r>
            <a:endParaRPr lang="en-US" sz="3200" dirty="0" smtClean="0"/>
          </a:p>
        </p:txBody>
      </p:sp>
      <p:sp>
        <p:nvSpPr>
          <p:cNvPr id="695301" name="Rectangle 5"/>
          <p:cNvSpPr>
            <a:spLocks noGrp="1" noChangeArrowheads="1"/>
          </p:cNvSpPr>
          <p:nvPr>
            <p:ph type="body" sz="half" idx="1"/>
          </p:nvPr>
        </p:nvSpPr>
        <p:spPr>
          <a:xfrm>
            <a:off x="304800" y="990600"/>
            <a:ext cx="8839200" cy="5334000"/>
          </a:xfrm>
        </p:spPr>
        <p:txBody>
          <a:bodyPr/>
          <a:lstStyle/>
          <a:p>
            <a:pPr eaLnBrk="1" hangingPunct="1">
              <a:buFont typeface="Wingdings" pitchFamily="2" charset="2"/>
              <a:buChar char="Ø"/>
            </a:pPr>
            <a:r>
              <a:rPr lang="en-US" sz="2400" b="1" dirty="0" smtClean="0"/>
              <a:t>The Head of the Inventory Committee shall  ensure that the approved Physical Inventory Plan (PIP) is faithfully adhered to by the committee members;</a:t>
            </a:r>
          </a:p>
          <a:p>
            <a:pPr eaLnBrk="1" hangingPunct="1">
              <a:buFont typeface="Wingdings" pitchFamily="2" charset="2"/>
              <a:buChar char="Ø"/>
            </a:pPr>
            <a:r>
              <a:rPr lang="en-US" sz="2400" b="1" dirty="0" smtClean="0"/>
              <a:t>Any necessary deviations/alternative procedures adopted by the Committee shall be properly documented</a:t>
            </a:r>
          </a:p>
          <a:p>
            <a:pPr eaLnBrk="1" hangingPunct="1">
              <a:buFont typeface="Wingdings" pitchFamily="2" charset="2"/>
              <a:buChar char="Ø"/>
            </a:pPr>
            <a:r>
              <a:rPr lang="en-US" sz="2400" b="1" dirty="0" smtClean="0"/>
              <a:t>The Inventory Count Form (ICF-Annex A) shall be used to record daily activities which shall be consolidated for the RPCPPE after completion of the physical count</a:t>
            </a:r>
          </a:p>
          <a:p>
            <a:pPr eaLnBrk="1" hangingPunct="1">
              <a:buFont typeface="Wingdings" pitchFamily="2" charset="2"/>
              <a:buChar char="Ø"/>
            </a:pPr>
            <a:r>
              <a:rPr lang="en-US" sz="2400" b="1" dirty="0" smtClean="0"/>
              <a:t>Separate ICF shall be prepared for each PPE sub-major account group (i.e. Land; Buildings &amp; Other Structures; Machinery Equipment; Transportation Equipment, etc.)</a:t>
            </a:r>
          </a:p>
          <a:p>
            <a:pPr eaLnBrk="1" hangingPunct="1">
              <a:buFont typeface="Wingdings" pitchFamily="2" charset="2"/>
              <a:buChar char="Ø"/>
            </a:pPr>
            <a:endParaRPr lang="en-US" sz="2400" b="1" dirty="0" smtClean="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95301">
                                            <p:txEl>
                                              <p:pRg st="0" end="0"/>
                                            </p:txEl>
                                          </p:spTgt>
                                        </p:tgtEl>
                                        <p:attrNameLst>
                                          <p:attrName>style.visibility</p:attrName>
                                        </p:attrNameLst>
                                      </p:cBhvr>
                                      <p:to>
                                        <p:strVal val="visible"/>
                                      </p:to>
                                    </p:set>
                                    <p:animEffect transition="in" filter="wedge">
                                      <p:cBhvr>
                                        <p:cTn id="7" dur="2000"/>
                                        <p:tgtEl>
                                          <p:spTgt spid="6953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95301">
                                            <p:txEl>
                                              <p:pRg st="1" end="1"/>
                                            </p:txEl>
                                          </p:spTgt>
                                        </p:tgtEl>
                                        <p:attrNameLst>
                                          <p:attrName>style.visibility</p:attrName>
                                        </p:attrNameLst>
                                      </p:cBhvr>
                                      <p:to>
                                        <p:strVal val="visible"/>
                                      </p:to>
                                    </p:set>
                                    <p:animEffect transition="in" filter="wedge">
                                      <p:cBhvr>
                                        <p:cTn id="12" dur="2000"/>
                                        <p:tgtEl>
                                          <p:spTgt spid="6953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95301">
                                            <p:txEl>
                                              <p:pRg st="2" end="2"/>
                                            </p:txEl>
                                          </p:spTgt>
                                        </p:tgtEl>
                                        <p:attrNameLst>
                                          <p:attrName>style.visibility</p:attrName>
                                        </p:attrNameLst>
                                      </p:cBhvr>
                                      <p:to>
                                        <p:strVal val="visible"/>
                                      </p:to>
                                    </p:set>
                                    <p:animEffect transition="in" filter="wedge">
                                      <p:cBhvr>
                                        <p:cTn id="17" dur="2000"/>
                                        <p:tgtEl>
                                          <p:spTgt spid="6953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95301">
                                            <p:txEl>
                                              <p:pRg st="3" end="3"/>
                                            </p:txEl>
                                          </p:spTgt>
                                        </p:tgtEl>
                                        <p:attrNameLst>
                                          <p:attrName>style.visibility</p:attrName>
                                        </p:attrNameLst>
                                      </p:cBhvr>
                                      <p:to>
                                        <p:strVal val="visible"/>
                                      </p:to>
                                    </p:set>
                                    <p:animEffect transition="in" filter="wedge">
                                      <p:cBhvr>
                                        <p:cTn id="22" dur="2000"/>
                                        <p:tgtEl>
                                          <p:spTgt spid="6953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Text Box 2"/>
          <p:cNvSpPr txBox="1">
            <a:spLocks noChangeArrowheads="1"/>
          </p:cNvSpPr>
          <p:nvPr/>
        </p:nvSpPr>
        <p:spPr bwMode="auto">
          <a:xfrm>
            <a:off x="1295400" y="1447800"/>
            <a:ext cx="6781800" cy="3140075"/>
          </a:xfrm>
          <a:prstGeom prst="rect">
            <a:avLst/>
          </a:prstGeom>
          <a:solidFill>
            <a:srgbClr val="FFFF00"/>
          </a:solidFill>
          <a:ln w="38100">
            <a:solidFill>
              <a:schemeClr val="tx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66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FREQUENTLY ASKED QUESTIONS</a:t>
            </a:r>
          </a:p>
        </p:txBody>
      </p:sp>
    </p:spTree>
    <p:extLst>
      <p:ext uri="{BB962C8B-B14F-4D97-AF65-F5344CB8AC3E}">
        <p14:creationId xmlns:p14="http://schemas.microsoft.com/office/powerpoint/2010/main" val="228642900"/>
      </p:ext>
    </p:extLst>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76200"/>
            <a:ext cx="4419600" cy="69342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1800" u="sng" dirty="0">
              <a:solidFill>
                <a:schemeClr val="accent4"/>
              </a:solidFill>
              <a:latin typeface="Comic Sans MS" panose="030F0702030302020204" pitchFamily="66" charset="0"/>
            </a:endParaRPr>
          </a:p>
          <a:p>
            <a:pPr marL="0" indent="0" eaLnBrk="1" hangingPunct="1">
              <a:buFontTx/>
              <a:buNone/>
              <a:defRPr/>
            </a:pPr>
            <a:endParaRPr lang="en-US" sz="1800" u="sng" dirty="0" smtClean="0">
              <a:solidFill>
                <a:schemeClr val="accent4"/>
              </a:solidFill>
              <a:latin typeface="Comic Sans MS" panose="030F0702030302020204" pitchFamily="66" charset="0"/>
            </a:endParaRPr>
          </a:p>
          <a:p>
            <a:pPr marL="0" indent="0" eaLnBrk="1" hangingPunct="1">
              <a:buFontTx/>
              <a:buNone/>
              <a:defRPr/>
            </a:pPr>
            <a:endParaRPr lang="en-US" sz="1800" u="sng" dirty="0" smtClean="0">
              <a:solidFill>
                <a:schemeClr val="accent4"/>
              </a:solidFill>
              <a:latin typeface="Comic Sans MS" panose="030F0702030302020204" pitchFamily="66" charset="0"/>
            </a:endParaRPr>
          </a:p>
          <a:p>
            <a:pPr marL="0" indent="0" eaLnBrk="1" hangingPunct="1">
              <a:buFontTx/>
              <a:buNone/>
              <a:defRPr/>
            </a:pPr>
            <a:r>
              <a:rPr lang="en-US" sz="2400" dirty="0" smtClean="0">
                <a:solidFill>
                  <a:schemeClr val="accent4"/>
                </a:solidFill>
                <a:latin typeface="Comic Sans MS" panose="030F0702030302020204" pitchFamily="66" charset="0"/>
              </a:rPr>
              <a:t>a)Sale thru Negotiation</a:t>
            </a:r>
          </a:p>
          <a:p>
            <a:pPr marL="0" indent="0" eaLnBrk="1" hangingPunct="1">
              <a:buFontTx/>
              <a:buNone/>
              <a:defRPr/>
            </a:pPr>
            <a:r>
              <a:rPr lang="en-US" sz="2400" dirty="0" smtClean="0">
                <a:solidFill>
                  <a:schemeClr val="accent4"/>
                </a:solidFill>
                <a:latin typeface="Comic Sans MS" panose="030F0702030302020204" pitchFamily="66" charset="0"/>
              </a:rPr>
              <a:t>   There was failure of      </a:t>
            </a:r>
          </a:p>
          <a:p>
            <a:pPr marL="0" indent="0" eaLnBrk="1" hangingPunct="1">
              <a:buFontTx/>
              <a:buNone/>
              <a:defRPr/>
            </a:pPr>
            <a:r>
              <a:rPr lang="en-US" sz="2400" dirty="0">
                <a:solidFill>
                  <a:schemeClr val="accent4"/>
                </a:solidFill>
                <a:latin typeface="Comic Sans MS" panose="030F0702030302020204" pitchFamily="66" charset="0"/>
              </a:rPr>
              <a:t> </a:t>
            </a:r>
            <a:r>
              <a:rPr lang="en-US" sz="2400" dirty="0" smtClean="0">
                <a:solidFill>
                  <a:schemeClr val="accent4"/>
                </a:solidFill>
                <a:latin typeface="Comic Sans MS" panose="030F0702030302020204" pitchFamily="66" charset="0"/>
              </a:rPr>
              <a:t>  two (2) failed public   </a:t>
            </a:r>
          </a:p>
          <a:p>
            <a:pPr marL="0" indent="0" eaLnBrk="1" hangingPunct="1">
              <a:buFontTx/>
              <a:buNone/>
              <a:defRPr/>
            </a:pPr>
            <a:r>
              <a:rPr lang="en-US" sz="2400" dirty="0">
                <a:solidFill>
                  <a:schemeClr val="accent4"/>
                </a:solidFill>
                <a:latin typeface="Comic Sans MS" panose="030F0702030302020204" pitchFamily="66" charset="0"/>
              </a:rPr>
              <a:t> </a:t>
            </a:r>
            <a:r>
              <a:rPr lang="en-US" sz="2400" dirty="0" smtClean="0">
                <a:solidFill>
                  <a:schemeClr val="accent4"/>
                </a:solidFill>
                <a:latin typeface="Comic Sans MS" panose="030F0702030302020204" pitchFamily="66" charset="0"/>
              </a:rPr>
              <a:t>  auctions.</a:t>
            </a:r>
          </a:p>
          <a:p>
            <a:pPr marL="0" indent="0" eaLnBrk="1" hangingPunct="1">
              <a:buFontTx/>
              <a:buNone/>
              <a:defRPr/>
            </a:pPr>
            <a:endParaRPr lang="en-US" sz="1800" dirty="0">
              <a:solidFill>
                <a:schemeClr val="accent4"/>
              </a:solidFill>
              <a:latin typeface="Comic Sans MS" panose="030F0702030302020204" pitchFamily="66" charset="0"/>
            </a:endParaRPr>
          </a:p>
          <a:p>
            <a:pPr marL="0" indent="0" eaLnBrk="1" hangingPunct="1">
              <a:buFontTx/>
              <a:buNone/>
              <a:defRPr/>
            </a:pPr>
            <a:endParaRPr lang="en-US" sz="1800" dirty="0" smtClean="0">
              <a:solidFill>
                <a:schemeClr val="accent4"/>
              </a:solidFill>
              <a:latin typeface="Comic Sans MS" panose="030F0702030302020204" pitchFamily="66" charset="0"/>
            </a:endParaRPr>
          </a:p>
          <a:p>
            <a:pPr marL="0" indent="0" eaLnBrk="1" hangingPunct="1">
              <a:buFontTx/>
              <a:buNone/>
              <a:defRPr/>
            </a:pPr>
            <a:endParaRPr lang="en-US" sz="1800" dirty="0" smtClean="0">
              <a:solidFill>
                <a:schemeClr val="accent4"/>
              </a:solidFill>
              <a:latin typeface="Comic Sans MS" panose="030F0702030302020204" pitchFamily="66" charset="0"/>
            </a:endParaRPr>
          </a:p>
          <a:p>
            <a:pPr marL="0" indent="0" eaLnBrk="1" hangingPunct="1">
              <a:buFontTx/>
              <a:buNone/>
              <a:defRPr/>
            </a:pPr>
            <a:r>
              <a:rPr lang="en-US" sz="2400" dirty="0">
                <a:solidFill>
                  <a:schemeClr val="accent4"/>
                </a:solidFill>
                <a:latin typeface="Comic Sans MS" panose="030F0702030302020204" pitchFamily="66" charset="0"/>
              </a:rPr>
              <a:t>b</a:t>
            </a:r>
            <a:r>
              <a:rPr lang="en-US" sz="2400" dirty="0" smtClean="0">
                <a:solidFill>
                  <a:schemeClr val="accent4"/>
                </a:solidFill>
                <a:latin typeface="Comic Sans MS" panose="030F0702030302020204" pitchFamily="66" charset="0"/>
              </a:rPr>
              <a:t>)At least two (2) bidders</a:t>
            </a:r>
          </a:p>
        </p:txBody>
      </p:sp>
      <p:sp>
        <p:nvSpPr>
          <p:cNvPr id="5" name="Rectangle 3"/>
          <p:cNvSpPr txBox="1">
            <a:spLocks noChangeArrowheads="1"/>
          </p:cNvSpPr>
          <p:nvPr/>
        </p:nvSpPr>
        <p:spPr bwMode="auto">
          <a:xfrm>
            <a:off x="4572000" y="76200"/>
            <a:ext cx="44196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Basis/Reference</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457200" marR="0" lvl="0" indent="-457200" algn="l" defTabSz="914400" rtl="0" eaLnBrk="1" fontAlgn="base" latinLnBrk="0" hangingPunct="1">
              <a:lnSpc>
                <a:spcPct val="100000"/>
              </a:lnSpc>
              <a:spcBef>
                <a:spcPct val="20000"/>
              </a:spcBef>
              <a:spcAft>
                <a:spcPct val="0"/>
              </a:spcAft>
              <a:buClrTx/>
              <a:buSzTx/>
              <a:buFontTx/>
              <a:buAutoNum type="alphaLcParenR"/>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COA Memo  98-569A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 </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(Section 9.3)</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 COA </a:t>
            </a:r>
            <a:r>
              <a:rPr kumimoji="0" lang="en-US" sz="2400" b="0" i="0" u="none" strike="noStrike" kern="0" cap="none" spc="0" normalizeH="0" baseline="0" noProof="0" dirty="0" err="1" smtClean="0">
                <a:ln>
                  <a:noFill/>
                </a:ln>
                <a:solidFill>
                  <a:srgbClr val="000000"/>
                </a:solidFill>
                <a:effectLst/>
                <a:uLnTx/>
                <a:uFillTx/>
                <a:latin typeface="Comic Sans MS" panose="030F0702030302020204" pitchFamily="66" charset="0"/>
                <a:ea typeface="+mn-ea"/>
                <a:cs typeface="+mn-cs"/>
              </a:rPr>
              <a:t>Circ</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89-296 (Section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 </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V.2a)</a:t>
            </a: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34933448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4" end="4"/>
                                            </p:txEl>
                                          </p:spTgt>
                                        </p:tgtEl>
                                        <p:attrNameLst>
                                          <p:attrName>style.visibility</p:attrName>
                                        </p:attrNameLst>
                                      </p:cBhvr>
                                      <p:to>
                                        <p:strVal val="visible"/>
                                      </p:to>
                                    </p:set>
                                    <p:animEffect transition="in" filter="checkerboard(down)">
                                      <p:cBhvr>
                                        <p:cTn id="12" dur="500"/>
                                        <p:tgtEl>
                                          <p:spTgt spid="136195">
                                            <p:txEl>
                                              <p:pRg st="4" end="4"/>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136195">
                                            <p:txEl>
                                              <p:pRg st="5" end="5"/>
                                            </p:txEl>
                                          </p:spTgt>
                                        </p:tgtEl>
                                        <p:attrNameLst>
                                          <p:attrName>style.visibility</p:attrName>
                                        </p:attrNameLst>
                                      </p:cBhvr>
                                      <p:to>
                                        <p:strVal val="visible"/>
                                      </p:to>
                                    </p:set>
                                    <p:animEffect transition="in" filter="checkerboard(down)">
                                      <p:cBhvr>
                                        <p:cTn id="17" dur="500"/>
                                        <p:tgtEl>
                                          <p:spTgt spid="136195">
                                            <p:txEl>
                                              <p:pRg st="5" end="5"/>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136195">
                                            <p:txEl>
                                              <p:pRg st="6" end="6"/>
                                            </p:txEl>
                                          </p:spTgt>
                                        </p:tgtEl>
                                        <p:attrNameLst>
                                          <p:attrName>style.visibility</p:attrName>
                                        </p:attrNameLst>
                                      </p:cBhvr>
                                      <p:to>
                                        <p:strVal val="visible"/>
                                      </p:to>
                                    </p:set>
                                    <p:animEffect transition="in" filter="checkerboard(down)">
                                      <p:cBhvr>
                                        <p:cTn id="22" dur="500"/>
                                        <p:tgtEl>
                                          <p:spTgt spid="136195">
                                            <p:txEl>
                                              <p:pRg st="6" end="6"/>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136195">
                                            <p:txEl>
                                              <p:pRg st="7" end="7"/>
                                            </p:txEl>
                                          </p:spTgt>
                                        </p:tgtEl>
                                        <p:attrNameLst>
                                          <p:attrName>style.visibility</p:attrName>
                                        </p:attrNameLst>
                                      </p:cBhvr>
                                      <p:to>
                                        <p:strVal val="visible"/>
                                      </p:to>
                                    </p:set>
                                    <p:animEffect transition="in" filter="checkerboard(down)">
                                      <p:cBhvr>
                                        <p:cTn id="27" dur="500"/>
                                        <p:tgtEl>
                                          <p:spTgt spid="136195">
                                            <p:txEl>
                                              <p:pRg st="7" end="7"/>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ROLL.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136195">
                                            <p:txEl>
                                              <p:pRg st="11" end="11"/>
                                            </p:txEl>
                                          </p:spTgt>
                                        </p:tgtEl>
                                        <p:attrNameLst>
                                          <p:attrName>style.visibility</p:attrName>
                                        </p:attrNameLst>
                                      </p:cBhvr>
                                      <p:to>
                                        <p:strVal val="visible"/>
                                      </p:to>
                                    </p:set>
                                    <p:animEffect transition="in" filter="checkerboard(down)">
                                      <p:cBhvr>
                                        <p:cTn id="32" dur="500"/>
                                        <p:tgtEl>
                                          <p:spTgt spid="136195">
                                            <p:txEl>
                                              <p:pRg st="11" end="11"/>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DRUMROLL.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checkerboard(down)">
                                      <p:cBhvr>
                                        <p:cTn id="37" dur="500"/>
                                        <p:tgtEl>
                                          <p:spTgt spid="5">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DRUMROLL.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checkerboard(down)">
                                      <p:cBhvr>
                                        <p:cTn id="42" dur="500"/>
                                        <p:tgtEl>
                                          <p:spTgt spid="5">
                                            <p:txEl>
                                              <p:pRg st="4" end="4"/>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DRUMROLL.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5" fill="hold" grpId="0"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checkerboard(down)">
                                      <p:cBhvr>
                                        <p:cTn id="47" dur="500"/>
                                        <p:tgtEl>
                                          <p:spTgt spid="5">
                                            <p:txEl>
                                              <p:pRg st="5" end="5"/>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DRUMROLL.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5" fill="hold" grpId="0" nodeType="clickEffect">
                                  <p:stCondLst>
                                    <p:cond delay="0"/>
                                  </p:stCondLst>
                                  <p:childTnLst>
                                    <p:set>
                                      <p:cBhvr>
                                        <p:cTn id="51" dur="1" fill="hold">
                                          <p:stCondLst>
                                            <p:cond delay="0"/>
                                          </p:stCondLst>
                                        </p:cTn>
                                        <p:tgtEl>
                                          <p:spTgt spid="5">
                                            <p:txEl>
                                              <p:pRg st="10" end="10"/>
                                            </p:txEl>
                                          </p:spTgt>
                                        </p:tgtEl>
                                        <p:attrNameLst>
                                          <p:attrName>style.visibility</p:attrName>
                                        </p:attrNameLst>
                                      </p:cBhvr>
                                      <p:to>
                                        <p:strVal val="visible"/>
                                      </p:to>
                                    </p:set>
                                    <p:animEffect transition="in" filter="checkerboard(down)">
                                      <p:cBhvr>
                                        <p:cTn id="52" dur="500"/>
                                        <p:tgtEl>
                                          <p:spTgt spid="5">
                                            <p:txEl>
                                              <p:pRg st="10" end="1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DRUMROLL.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5" fill="hold" grpId="0" nodeType="clickEffect">
                                  <p:stCondLst>
                                    <p:cond delay="0"/>
                                  </p:stCondLst>
                                  <p:childTnLst>
                                    <p:set>
                                      <p:cBhvr>
                                        <p:cTn id="56" dur="1" fill="hold">
                                          <p:stCondLst>
                                            <p:cond delay="0"/>
                                          </p:stCondLst>
                                        </p:cTn>
                                        <p:tgtEl>
                                          <p:spTgt spid="5">
                                            <p:txEl>
                                              <p:pRg st="11" end="11"/>
                                            </p:txEl>
                                          </p:spTgt>
                                        </p:tgtEl>
                                        <p:attrNameLst>
                                          <p:attrName>style.visibility</p:attrName>
                                        </p:attrNameLst>
                                      </p:cBhvr>
                                      <p:to>
                                        <p:strVal val="visible"/>
                                      </p:to>
                                    </p:set>
                                    <p:animEffect transition="in" filter="checkerboard(down)">
                                      <p:cBhvr>
                                        <p:cTn id="57" dur="500"/>
                                        <p:tgtEl>
                                          <p:spTgt spid="5">
                                            <p:txEl>
                                              <p:pRg st="11" end="11"/>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76200"/>
            <a:ext cx="4419600" cy="66294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r>
              <a:rPr lang="en-US" sz="2400" dirty="0" smtClean="0">
                <a:solidFill>
                  <a:schemeClr val="accent4"/>
                </a:solidFill>
                <a:latin typeface="Comic Sans MS" panose="030F0702030302020204" pitchFamily="66" charset="0"/>
              </a:rPr>
              <a:t>c) If 1</a:t>
            </a:r>
            <a:r>
              <a:rPr lang="en-US" sz="2400" baseline="30000" dirty="0" smtClean="0">
                <a:solidFill>
                  <a:schemeClr val="accent4"/>
                </a:solidFill>
                <a:latin typeface="Comic Sans MS" panose="030F0702030302020204" pitchFamily="66" charset="0"/>
              </a:rPr>
              <a:t>st</a:t>
            </a:r>
            <a:r>
              <a:rPr lang="en-US" sz="2400" dirty="0" smtClean="0">
                <a:solidFill>
                  <a:schemeClr val="accent4"/>
                </a:solidFill>
                <a:latin typeface="Comic Sans MS" panose="030F0702030302020204" pitchFamily="66" charset="0"/>
              </a:rPr>
              <a:t> Bidding fails, </a:t>
            </a:r>
          </a:p>
          <a:p>
            <a:pPr marL="0" indent="0" eaLnBrk="1" hangingPunct="1">
              <a:buFontTx/>
              <a:buNone/>
              <a:defRPr/>
            </a:pPr>
            <a:r>
              <a:rPr lang="en-US" sz="2400" dirty="0" smtClean="0">
                <a:solidFill>
                  <a:schemeClr val="accent4"/>
                </a:solidFill>
                <a:latin typeface="Comic Sans MS" panose="030F0702030302020204" pitchFamily="66" charset="0"/>
              </a:rPr>
              <a:t>Reduce </a:t>
            </a:r>
            <a:r>
              <a:rPr lang="en-US" sz="2400" dirty="0">
                <a:solidFill>
                  <a:schemeClr val="accent4"/>
                </a:solidFill>
                <a:latin typeface="Comic Sans MS" panose="030F0702030302020204" pitchFamily="66" charset="0"/>
              </a:rPr>
              <a:t>F</a:t>
            </a:r>
            <a:r>
              <a:rPr lang="en-US" sz="2400" dirty="0" smtClean="0">
                <a:solidFill>
                  <a:schemeClr val="accent4"/>
                </a:solidFill>
                <a:latin typeface="Comic Sans MS" panose="030F0702030302020204" pitchFamily="66" charset="0"/>
              </a:rPr>
              <a:t>loor Price by 10% before calling for the 2</a:t>
            </a:r>
            <a:r>
              <a:rPr lang="en-US" sz="2400" baseline="30000" dirty="0" smtClean="0">
                <a:solidFill>
                  <a:schemeClr val="accent4"/>
                </a:solidFill>
                <a:latin typeface="Comic Sans MS" panose="030F0702030302020204" pitchFamily="66" charset="0"/>
              </a:rPr>
              <a:t>nd</a:t>
            </a:r>
            <a:r>
              <a:rPr lang="en-US" sz="2400" dirty="0" smtClean="0">
                <a:solidFill>
                  <a:schemeClr val="accent4"/>
                </a:solidFill>
                <a:latin typeface="Comic Sans MS" panose="030F0702030302020204" pitchFamily="66" charset="0"/>
              </a:rPr>
              <a:t> Bidding</a:t>
            </a:r>
          </a:p>
          <a:p>
            <a:pPr marL="0" indent="0" eaLnBrk="1" hangingPunct="1">
              <a:buFontTx/>
              <a:buNone/>
              <a:defRPr/>
            </a:pPr>
            <a:r>
              <a:rPr lang="en-US" sz="2400" dirty="0" smtClean="0">
                <a:solidFill>
                  <a:schemeClr val="accent4"/>
                </a:solidFill>
                <a:latin typeface="Comic Sans MS" panose="030F0702030302020204" pitchFamily="66" charset="0"/>
              </a:rPr>
              <a:t>d) Determine whether the  </a:t>
            </a:r>
          </a:p>
          <a:p>
            <a:pPr marL="0" indent="0" eaLnBrk="1" hangingPunct="1">
              <a:buFontTx/>
              <a:buNone/>
              <a:defRPr/>
            </a:pPr>
            <a:r>
              <a:rPr lang="en-US" sz="2400" dirty="0" smtClean="0">
                <a:solidFill>
                  <a:schemeClr val="accent4"/>
                </a:solidFill>
                <a:latin typeface="Comic Sans MS" panose="030F0702030302020204" pitchFamily="66" charset="0"/>
              </a:rPr>
              <a:t>difference is excessive…..</a:t>
            </a:r>
          </a:p>
          <a:p>
            <a:pPr marL="0" indent="0" eaLnBrk="1" hangingPunct="1">
              <a:buFontTx/>
              <a:buNone/>
              <a:defRPr/>
            </a:pPr>
            <a:r>
              <a:rPr lang="en-US" sz="2400" dirty="0" smtClean="0">
                <a:solidFill>
                  <a:schemeClr val="accent4"/>
                </a:solidFill>
                <a:latin typeface="Comic Sans MS" panose="030F0702030302020204" pitchFamily="66" charset="0"/>
              </a:rPr>
              <a:t>The amount of deviation of the highest bid from the </a:t>
            </a:r>
          </a:p>
          <a:p>
            <a:pPr marL="0" indent="0" eaLnBrk="1" hangingPunct="1">
              <a:buFontTx/>
              <a:buNone/>
              <a:defRPr/>
            </a:pPr>
            <a:r>
              <a:rPr lang="en-US" sz="2400" dirty="0" smtClean="0">
                <a:solidFill>
                  <a:schemeClr val="accent4"/>
                </a:solidFill>
                <a:latin typeface="Comic Sans MS" panose="030F0702030302020204" pitchFamily="66" charset="0"/>
              </a:rPr>
              <a:t>floor/reference value is </a:t>
            </a:r>
          </a:p>
          <a:p>
            <a:pPr marL="0" indent="0" eaLnBrk="1" hangingPunct="1">
              <a:buFontTx/>
              <a:buNone/>
              <a:defRPr/>
            </a:pPr>
            <a:r>
              <a:rPr lang="en-US" sz="2400" dirty="0" smtClean="0">
                <a:solidFill>
                  <a:schemeClr val="accent4"/>
                </a:solidFill>
                <a:latin typeface="Comic Sans MS" panose="030F0702030302020204" pitchFamily="66" charset="0"/>
              </a:rPr>
              <a:t>considered excessive when it is greater than 10% of the </a:t>
            </a:r>
          </a:p>
          <a:p>
            <a:pPr marL="0" indent="0" eaLnBrk="1" hangingPunct="1">
              <a:buFontTx/>
              <a:buNone/>
              <a:defRPr/>
            </a:pPr>
            <a:r>
              <a:rPr lang="en-US" sz="2400" dirty="0" smtClean="0">
                <a:solidFill>
                  <a:schemeClr val="accent4"/>
                </a:solidFill>
                <a:latin typeface="Comic Sans MS" panose="030F0702030302020204" pitchFamily="66" charset="0"/>
              </a:rPr>
              <a:t>floor/reference value plus the cost of calling another public auction.</a:t>
            </a:r>
            <a:r>
              <a:rPr lang="en-US" sz="1800" dirty="0" smtClean="0">
                <a:solidFill>
                  <a:schemeClr val="accent4"/>
                </a:solidFill>
                <a:latin typeface="Comic Sans MS" panose="030F0702030302020204" pitchFamily="66" charset="0"/>
              </a:rPr>
              <a:t> </a:t>
            </a:r>
          </a:p>
        </p:txBody>
      </p:sp>
      <p:sp>
        <p:nvSpPr>
          <p:cNvPr id="5" name="Rectangle 3"/>
          <p:cNvSpPr txBox="1">
            <a:spLocks noChangeArrowheads="1"/>
          </p:cNvSpPr>
          <p:nvPr/>
        </p:nvSpPr>
        <p:spPr bwMode="auto">
          <a:xfrm>
            <a:off x="4572000" y="76200"/>
            <a:ext cx="44196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c)COA Memo 98-569 A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 </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(Section 9.2)</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d)COA Memo 98-569 A  </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 </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(Section 9.1)</a:t>
            </a:r>
          </a:p>
        </p:txBody>
      </p:sp>
    </p:spTree>
    <p:extLst>
      <p:ext uri="{BB962C8B-B14F-4D97-AF65-F5344CB8AC3E}">
        <p14:creationId xmlns:p14="http://schemas.microsoft.com/office/powerpoint/2010/main" val="1430209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2" end="2"/>
                                            </p:txEl>
                                          </p:spTgt>
                                        </p:tgtEl>
                                        <p:attrNameLst>
                                          <p:attrName>style.visibility</p:attrName>
                                        </p:attrNameLst>
                                      </p:cBhvr>
                                      <p:to>
                                        <p:strVal val="visible"/>
                                      </p:to>
                                    </p:set>
                                    <p:animEffect transition="in" filter="checkerboard(down)">
                                      <p:cBhvr>
                                        <p:cTn id="12" dur="500"/>
                                        <p:tgtEl>
                                          <p:spTgt spid="13619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136195">
                                            <p:txEl>
                                              <p:pRg st="3" end="3"/>
                                            </p:txEl>
                                          </p:spTgt>
                                        </p:tgtEl>
                                        <p:attrNameLst>
                                          <p:attrName>style.visibility</p:attrName>
                                        </p:attrNameLst>
                                      </p:cBhvr>
                                      <p:to>
                                        <p:strVal val="visible"/>
                                      </p:to>
                                    </p:set>
                                    <p:animEffect transition="in" filter="checkerboard(down)">
                                      <p:cBhvr>
                                        <p:cTn id="17" dur="500"/>
                                        <p:tgtEl>
                                          <p:spTgt spid="13619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136195">
                                            <p:txEl>
                                              <p:pRg st="4" end="4"/>
                                            </p:txEl>
                                          </p:spTgt>
                                        </p:tgtEl>
                                        <p:attrNameLst>
                                          <p:attrName>style.visibility</p:attrName>
                                        </p:attrNameLst>
                                      </p:cBhvr>
                                      <p:to>
                                        <p:strVal val="visible"/>
                                      </p:to>
                                    </p:set>
                                    <p:animEffect transition="in" filter="checkerboard(down)">
                                      <p:cBhvr>
                                        <p:cTn id="22" dur="500"/>
                                        <p:tgtEl>
                                          <p:spTgt spid="136195">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136195">
                                            <p:txEl>
                                              <p:pRg st="5" end="5"/>
                                            </p:txEl>
                                          </p:spTgt>
                                        </p:tgtEl>
                                        <p:attrNameLst>
                                          <p:attrName>style.visibility</p:attrName>
                                        </p:attrNameLst>
                                      </p:cBhvr>
                                      <p:to>
                                        <p:strVal val="visible"/>
                                      </p:to>
                                    </p:set>
                                    <p:animEffect transition="in" filter="checkerboard(down)">
                                      <p:cBhvr>
                                        <p:cTn id="27" dur="500"/>
                                        <p:tgtEl>
                                          <p:spTgt spid="13619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ROLL.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136195">
                                            <p:txEl>
                                              <p:pRg st="6" end="6"/>
                                            </p:txEl>
                                          </p:spTgt>
                                        </p:tgtEl>
                                        <p:attrNameLst>
                                          <p:attrName>style.visibility</p:attrName>
                                        </p:attrNameLst>
                                      </p:cBhvr>
                                      <p:to>
                                        <p:strVal val="visible"/>
                                      </p:to>
                                    </p:set>
                                    <p:animEffect transition="in" filter="checkerboard(down)">
                                      <p:cBhvr>
                                        <p:cTn id="32" dur="500"/>
                                        <p:tgtEl>
                                          <p:spTgt spid="136195">
                                            <p:txEl>
                                              <p:pRg st="6" end="6"/>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DRUMROLL.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136195">
                                            <p:txEl>
                                              <p:pRg st="7" end="7"/>
                                            </p:txEl>
                                          </p:spTgt>
                                        </p:tgtEl>
                                        <p:attrNameLst>
                                          <p:attrName>style.visibility</p:attrName>
                                        </p:attrNameLst>
                                      </p:cBhvr>
                                      <p:to>
                                        <p:strVal val="visible"/>
                                      </p:to>
                                    </p:set>
                                    <p:animEffect transition="in" filter="checkerboard(down)">
                                      <p:cBhvr>
                                        <p:cTn id="37" dur="500"/>
                                        <p:tgtEl>
                                          <p:spTgt spid="136195">
                                            <p:txEl>
                                              <p:pRg st="7" end="7"/>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DRUMROLL.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136195">
                                            <p:txEl>
                                              <p:pRg st="8" end="8"/>
                                            </p:txEl>
                                          </p:spTgt>
                                        </p:tgtEl>
                                        <p:attrNameLst>
                                          <p:attrName>style.visibility</p:attrName>
                                        </p:attrNameLst>
                                      </p:cBhvr>
                                      <p:to>
                                        <p:strVal val="visible"/>
                                      </p:to>
                                    </p:set>
                                    <p:animEffect transition="in" filter="checkerboard(down)">
                                      <p:cBhvr>
                                        <p:cTn id="42" dur="500"/>
                                        <p:tgtEl>
                                          <p:spTgt spid="136195">
                                            <p:txEl>
                                              <p:pRg st="8" end="8"/>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DRUMROLL.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5" fill="hold" grpId="0" nodeType="clickEffect">
                                  <p:stCondLst>
                                    <p:cond delay="0"/>
                                  </p:stCondLst>
                                  <p:childTnLst>
                                    <p:set>
                                      <p:cBhvr>
                                        <p:cTn id="46" dur="1" fill="hold">
                                          <p:stCondLst>
                                            <p:cond delay="0"/>
                                          </p:stCondLst>
                                        </p:cTn>
                                        <p:tgtEl>
                                          <p:spTgt spid="136195">
                                            <p:txEl>
                                              <p:pRg st="9" end="9"/>
                                            </p:txEl>
                                          </p:spTgt>
                                        </p:tgtEl>
                                        <p:attrNameLst>
                                          <p:attrName>style.visibility</p:attrName>
                                        </p:attrNameLst>
                                      </p:cBhvr>
                                      <p:to>
                                        <p:strVal val="visible"/>
                                      </p:to>
                                    </p:set>
                                    <p:animEffect transition="in" filter="checkerboard(down)">
                                      <p:cBhvr>
                                        <p:cTn id="47" dur="500"/>
                                        <p:tgtEl>
                                          <p:spTgt spid="136195">
                                            <p:txEl>
                                              <p:pRg st="9" end="9"/>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DRUMROLL.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5" fill="hold" grpId="0" nodeType="clickEffect">
                                  <p:stCondLst>
                                    <p:cond delay="0"/>
                                  </p:stCondLst>
                                  <p:childTnLst>
                                    <p:set>
                                      <p:cBhvr>
                                        <p:cTn id="51" dur="1" fill="hold">
                                          <p:stCondLst>
                                            <p:cond delay="0"/>
                                          </p:stCondLst>
                                        </p:cTn>
                                        <p:tgtEl>
                                          <p:spTgt spid="5">
                                            <p:txEl>
                                              <p:pRg st="0" end="0"/>
                                            </p:txEl>
                                          </p:spTgt>
                                        </p:tgtEl>
                                        <p:attrNameLst>
                                          <p:attrName>style.visibility</p:attrName>
                                        </p:attrNameLst>
                                      </p:cBhvr>
                                      <p:to>
                                        <p:strVal val="visible"/>
                                      </p:to>
                                    </p:set>
                                    <p:animEffect transition="in" filter="checkerboard(down)">
                                      <p:cBhvr>
                                        <p:cTn id="52" dur="500"/>
                                        <p:tgtEl>
                                          <p:spTgt spid="5">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DRUMROLL.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5" fill="hold" grpId="0" nodeType="clickEffect">
                                  <p:stCondLst>
                                    <p:cond delay="0"/>
                                  </p:stCondLst>
                                  <p:childTnLst>
                                    <p:set>
                                      <p:cBhvr>
                                        <p:cTn id="56" dur="1" fill="hold">
                                          <p:stCondLst>
                                            <p:cond delay="0"/>
                                          </p:stCondLst>
                                        </p:cTn>
                                        <p:tgtEl>
                                          <p:spTgt spid="5">
                                            <p:txEl>
                                              <p:pRg st="2" end="2"/>
                                            </p:txEl>
                                          </p:spTgt>
                                        </p:tgtEl>
                                        <p:attrNameLst>
                                          <p:attrName>style.visibility</p:attrName>
                                        </p:attrNameLst>
                                      </p:cBhvr>
                                      <p:to>
                                        <p:strVal val="visible"/>
                                      </p:to>
                                    </p:set>
                                    <p:animEffect transition="in" filter="checkerboard(down)">
                                      <p:cBhvr>
                                        <p:cTn id="57" dur="500"/>
                                        <p:tgtEl>
                                          <p:spTgt spid="5">
                                            <p:txEl>
                                              <p:pRg st="2" end="2"/>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DRUMROLL.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5" fill="hold" grpId="0" nodeType="clickEffect">
                                  <p:stCondLst>
                                    <p:cond delay="0"/>
                                  </p:stCondLst>
                                  <p:childTnLst>
                                    <p:set>
                                      <p:cBhvr>
                                        <p:cTn id="61" dur="1" fill="hold">
                                          <p:stCondLst>
                                            <p:cond delay="0"/>
                                          </p:stCondLst>
                                        </p:cTn>
                                        <p:tgtEl>
                                          <p:spTgt spid="5">
                                            <p:txEl>
                                              <p:pRg st="3" end="3"/>
                                            </p:txEl>
                                          </p:spTgt>
                                        </p:tgtEl>
                                        <p:attrNameLst>
                                          <p:attrName>style.visibility</p:attrName>
                                        </p:attrNameLst>
                                      </p:cBhvr>
                                      <p:to>
                                        <p:strVal val="visible"/>
                                      </p:to>
                                    </p:set>
                                    <p:animEffect transition="in" filter="checkerboard(down)">
                                      <p:cBhvr>
                                        <p:cTn id="62" dur="500"/>
                                        <p:tgtEl>
                                          <p:spTgt spid="5">
                                            <p:txEl>
                                              <p:pRg st="3" end="3"/>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2" name="DRUMROLL.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5" presetClass="entr" presetSubtype="5" fill="hold" grpId="0" nodeType="clickEffect">
                                  <p:stCondLst>
                                    <p:cond delay="0"/>
                                  </p:stCondLst>
                                  <p:childTnLst>
                                    <p:set>
                                      <p:cBhvr>
                                        <p:cTn id="66" dur="1" fill="hold">
                                          <p:stCondLst>
                                            <p:cond delay="0"/>
                                          </p:stCondLst>
                                        </p:cTn>
                                        <p:tgtEl>
                                          <p:spTgt spid="5">
                                            <p:txEl>
                                              <p:pRg st="6" end="6"/>
                                            </p:txEl>
                                          </p:spTgt>
                                        </p:tgtEl>
                                        <p:attrNameLst>
                                          <p:attrName>style.visibility</p:attrName>
                                        </p:attrNameLst>
                                      </p:cBhvr>
                                      <p:to>
                                        <p:strVal val="visible"/>
                                      </p:to>
                                    </p:set>
                                    <p:animEffect transition="in" filter="checkerboard(down)">
                                      <p:cBhvr>
                                        <p:cTn id="67" dur="500"/>
                                        <p:tgtEl>
                                          <p:spTgt spid="5">
                                            <p:txEl>
                                              <p:pRg st="6" end="6"/>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2" name="DRUMROLL.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5" presetClass="entr" presetSubtype="5" fill="hold" grpId="0" nodeType="clickEffect">
                                  <p:stCondLst>
                                    <p:cond delay="0"/>
                                  </p:stCondLst>
                                  <p:childTnLst>
                                    <p:set>
                                      <p:cBhvr>
                                        <p:cTn id="71" dur="1" fill="hold">
                                          <p:stCondLst>
                                            <p:cond delay="0"/>
                                          </p:stCondLst>
                                        </p:cTn>
                                        <p:tgtEl>
                                          <p:spTgt spid="5">
                                            <p:txEl>
                                              <p:pRg st="7" end="7"/>
                                            </p:txEl>
                                          </p:spTgt>
                                        </p:tgtEl>
                                        <p:attrNameLst>
                                          <p:attrName>style.visibility</p:attrName>
                                        </p:attrNameLst>
                                      </p:cBhvr>
                                      <p:to>
                                        <p:strVal val="visible"/>
                                      </p:to>
                                    </p:set>
                                    <p:animEffect transition="in" filter="checkerboard(down)">
                                      <p:cBhvr>
                                        <p:cTn id="72" dur="500"/>
                                        <p:tgtEl>
                                          <p:spTgt spid="5">
                                            <p:txEl>
                                              <p:pRg st="7" end="7"/>
                                            </p:txEl>
                                          </p:spTgt>
                                        </p:tgtEl>
                                      </p:cBhvr>
                                    </p:animEffect>
                                  </p:childTnLst>
                                  <p:subTnLst>
                                    <p:audio>
                                      <p:cMediaNode>
                                        <p:cTn display="0" masterRel="sameClick">
                                          <p:stCondLst>
                                            <p:cond evt="begin" delay="0">
                                              <p:tn val="70"/>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0"/>
            <a:ext cx="4419600" cy="66294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r>
              <a:rPr lang="en-US" sz="2400" dirty="0" smtClean="0">
                <a:solidFill>
                  <a:schemeClr val="accent4"/>
                </a:solidFill>
                <a:latin typeface="Comic Sans MS" panose="030F0702030302020204" pitchFamily="66" charset="0"/>
              </a:rPr>
              <a:t>g) Disposal Committee Composition (for Local </a:t>
            </a:r>
            <a:r>
              <a:rPr lang="en-US" sz="2400" dirty="0" err="1" smtClean="0">
                <a:solidFill>
                  <a:schemeClr val="accent4"/>
                </a:solidFill>
                <a:latin typeface="Comic Sans MS" panose="030F0702030302020204" pitchFamily="66" charset="0"/>
              </a:rPr>
              <a:t>Govt</a:t>
            </a:r>
            <a:r>
              <a:rPr lang="en-US" sz="2400" dirty="0" smtClean="0">
                <a:solidFill>
                  <a:schemeClr val="accent4"/>
                </a:solidFill>
                <a:latin typeface="Comic Sans MS" panose="030F0702030302020204" pitchFamily="66" charset="0"/>
              </a:rPr>
              <a:t> – Committee on Awards)</a:t>
            </a:r>
            <a:endParaRPr lang="en-US" sz="1800" dirty="0" smtClean="0">
              <a:solidFill>
                <a:schemeClr val="accent4"/>
              </a:solidFill>
              <a:latin typeface="Comic Sans MS" panose="030F0702030302020204" pitchFamily="66" charset="0"/>
            </a:endParaRPr>
          </a:p>
        </p:txBody>
      </p:sp>
      <p:sp>
        <p:nvSpPr>
          <p:cNvPr id="5" name="Rectangle 3"/>
          <p:cNvSpPr txBox="1">
            <a:spLocks noChangeArrowheads="1"/>
          </p:cNvSpPr>
          <p:nvPr/>
        </p:nvSpPr>
        <p:spPr bwMode="auto">
          <a:xfrm>
            <a:off x="4572000" y="0"/>
            <a:ext cx="44196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g)COA Circular No. 92 – 386 dated Oct. 20, 1992</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Subject: Prescribing Rules and Regulations on Supply and Property Management in the Local Governments pursuant to the provisions of Section 383, Title VI, Book II, of RA 7160.</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Rule 22, Sec. 170 – Appraisal of property by the Committee on Awards</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Rule 5 Sec. 31 – Composition of Committee on Awards </a:t>
            </a: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1355669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2" end="2"/>
                                            </p:txEl>
                                          </p:spTgt>
                                        </p:tgtEl>
                                        <p:attrNameLst>
                                          <p:attrName>style.visibility</p:attrName>
                                        </p:attrNameLst>
                                      </p:cBhvr>
                                      <p:to>
                                        <p:strVal val="visible"/>
                                      </p:to>
                                    </p:set>
                                    <p:animEffect transition="in" filter="checkerboard(down)">
                                      <p:cBhvr>
                                        <p:cTn id="12" dur="500"/>
                                        <p:tgtEl>
                                          <p:spTgt spid="13619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heckerboard(down)">
                                      <p:cBhvr>
                                        <p:cTn id="17" dur="500"/>
                                        <p:tgtEl>
                                          <p:spTgt spid="5">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down)">
                                      <p:cBhvr>
                                        <p:cTn id="22" dur="500"/>
                                        <p:tgtEl>
                                          <p:spTgt spid="5">
                                            <p:txEl>
                                              <p:pRg st="2" end="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down)">
                                      <p:cBhvr>
                                        <p:cTn id="27" dur="500"/>
                                        <p:tgtEl>
                                          <p:spTgt spid="5">
                                            <p:txEl>
                                              <p:pRg st="3" end="3"/>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ROLL.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checkerboard(down)">
                                      <p:cBhvr>
                                        <p:cTn id="32" dur="500"/>
                                        <p:tgtEl>
                                          <p:spTgt spid="5">
                                            <p:txEl>
                                              <p:pRg st="4" end="4"/>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DRUMROLL.WAV"/>
                                        </p:tgtEl>
                                      </p:cMediaNode>
                                    </p:audio>
                                  </p:sub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checkerboard(down)">
                                      <p:cBhvr>
                                        <p:cTn id="37" dur="500"/>
                                        <p:tgtEl>
                                          <p:spTgt spid="5">
                                            <p:txEl>
                                              <p:pRg st="5" end="5"/>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0"/>
            <a:ext cx="4419600" cy="6629400"/>
          </a:xfrm>
        </p:spPr>
        <p:txBody>
          <a:bodyPr/>
          <a:lstStyle/>
          <a:p>
            <a:pPr eaLnBrk="1" hangingPunct="1">
              <a:defRPr/>
            </a:pPr>
            <a:r>
              <a:rPr lang="en-US" sz="2400" u="sng" dirty="0" smtClean="0">
                <a:latin typeface="Comic Sans MS" panose="030F0702030302020204" pitchFamily="66" charset="0"/>
              </a:rPr>
              <a:t>ISSUE:</a:t>
            </a:r>
          </a:p>
          <a:p>
            <a:pPr marL="0" indent="0" eaLnBrk="1" hangingPunct="1">
              <a:buFontTx/>
              <a:buNone/>
              <a:defRPr/>
            </a:pPr>
            <a:r>
              <a:rPr lang="en-US" sz="2400" dirty="0">
                <a:latin typeface="Comic Sans MS" panose="030F0702030302020204" pitchFamily="66" charset="0"/>
              </a:rPr>
              <a:t>h) For LGU</a:t>
            </a:r>
          </a:p>
          <a:p>
            <a:pPr marL="0" indent="0" eaLnBrk="1" hangingPunct="1">
              <a:buFontTx/>
              <a:buNone/>
              <a:defRPr/>
            </a:pPr>
            <a:endParaRPr lang="en-US" sz="2400" dirty="0">
              <a:latin typeface="Comic Sans MS" panose="030F0702030302020204" pitchFamily="66" charset="0"/>
            </a:endParaRPr>
          </a:p>
          <a:p>
            <a:pPr marL="0" indent="0" eaLnBrk="1" hangingPunct="1">
              <a:buNone/>
              <a:defRPr/>
            </a:pPr>
            <a:r>
              <a:rPr lang="en-US" sz="2400" dirty="0">
                <a:latin typeface="Comic Sans MS" panose="030F0702030302020204" pitchFamily="66" charset="0"/>
              </a:rPr>
              <a:t>“Beyond Economical Repair”</a:t>
            </a:r>
          </a:p>
          <a:p>
            <a:pPr marL="0" indent="0" eaLnBrk="1" hangingPunct="1">
              <a:buFontTx/>
              <a:buNone/>
              <a:defRPr/>
            </a:pPr>
            <a:endParaRPr lang="en-US" sz="2400" dirty="0">
              <a:latin typeface="Comic Sans MS" panose="030F0702030302020204" pitchFamily="66" charset="0"/>
            </a:endParaRPr>
          </a:p>
          <a:p>
            <a:pPr marL="0" indent="0" eaLnBrk="1" hangingPunct="1">
              <a:buFontTx/>
              <a:buNone/>
              <a:defRPr/>
            </a:pPr>
            <a:r>
              <a:rPr lang="en-US" sz="2400" dirty="0">
                <a:latin typeface="Comic Sans MS" panose="030F0702030302020204" pitchFamily="66" charset="0"/>
              </a:rPr>
              <a:t>Repair Cost &gt; 60% of the Acquisition Cost</a:t>
            </a:r>
          </a:p>
          <a:p>
            <a:pPr marL="0" indent="0" eaLnBrk="1" hangingPunct="1">
              <a:buFontTx/>
              <a:buNone/>
              <a:defRPr/>
            </a:pPr>
            <a:endParaRPr lang="en-US" sz="2400" dirty="0">
              <a:latin typeface="Comic Sans MS" panose="030F0702030302020204" pitchFamily="66" charset="0"/>
            </a:endParaRPr>
          </a:p>
          <a:p>
            <a:pPr marL="0" indent="0" eaLnBrk="1" hangingPunct="1">
              <a:buFontTx/>
              <a:buNone/>
              <a:defRPr/>
            </a:pPr>
            <a:endParaRPr lang="en-US" sz="2400" dirty="0">
              <a:latin typeface="Comic Sans MS" panose="030F0702030302020204" pitchFamily="66" charset="0"/>
            </a:endParaRPr>
          </a:p>
          <a:p>
            <a:pPr marL="0" indent="0" eaLnBrk="1" hangingPunct="1">
              <a:buFontTx/>
              <a:buNone/>
              <a:defRPr/>
            </a:pPr>
            <a:endParaRPr lang="en-US" sz="1800" dirty="0" smtClean="0">
              <a:latin typeface="Comic Sans MS" panose="030F0702030302020204" pitchFamily="66" charset="0"/>
            </a:endParaRPr>
          </a:p>
        </p:txBody>
      </p:sp>
      <p:sp>
        <p:nvSpPr>
          <p:cNvPr id="5" name="Rectangle 3"/>
          <p:cNvSpPr txBox="1">
            <a:spLocks noChangeArrowheads="1"/>
          </p:cNvSpPr>
          <p:nvPr/>
        </p:nvSpPr>
        <p:spPr bwMode="auto">
          <a:xfrm>
            <a:off x="4572000" y="0"/>
            <a:ext cx="44196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h)COA Circular No. 92 – 386 dated Oct. 20, 1992</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Subject: Prescribing Rules and Regulations on Supply and Property Management in the Local Governments </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Title I – General Provisions </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Rule 1. Title and Definitions</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Section 4. Definitions of Abbreviations and Terms</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“Beyond Economical Repair” refers to the condition of the supplies when the cost of repairing becomes prohibitive and disadvantageous to the government or when the cost to repair an item is over sixty percent (60%) of the acquisition cost.</a:t>
            </a:r>
            <a:endParaRPr kumimoji="0" lang="en-US" sz="18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28337212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down)">
                                      <p:cBhvr>
                                        <p:cTn id="12" dur="500"/>
                                        <p:tgtEl>
                                          <p:spTgt spid="5">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down)">
                                      <p:cBhvr>
                                        <p:cTn id="17" dur="500"/>
                                        <p:tgtEl>
                                          <p:spTgt spid="5">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down)">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checkerboard(down)">
                                      <p:cBhvr>
                                        <p:cTn id="27" dur="500"/>
                                        <p:tgtEl>
                                          <p:spTgt spid="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ROLL.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5">
                                            <p:txEl>
                                              <p:pRg st="7" end="7"/>
                                            </p:txEl>
                                          </p:spTgt>
                                        </p:tgtEl>
                                        <p:attrNameLst>
                                          <p:attrName>style.visibility</p:attrName>
                                        </p:attrNameLst>
                                      </p:cBhvr>
                                      <p:to>
                                        <p:strVal val="visible"/>
                                      </p:to>
                                    </p:set>
                                    <p:animEffect transition="in" filter="checkerboard(down)">
                                      <p:cBhvr>
                                        <p:cTn id="32" dur="500"/>
                                        <p:tgtEl>
                                          <p:spTgt spid="5">
                                            <p:txEl>
                                              <p:pRg st="7" end="7"/>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DRUMROLL.WAV"/>
                                        </p:tgtEl>
                                      </p:cMediaNode>
                                    </p:audio>
                                  </p:subTnLst>
                                </p:cTn>
                              </p:par>
                            </p:childTnLst>
                          </p:cTn>
                        </p:par>
                      </p:childTnLst>
                    </p:cTn>
                  </p:par>
                  <p:par>
                    <p:cTn id="33" fill="hold">
                      <p:stCondLst>
                        <p:cond delay="indefinite"/>
                      </p:stCondLst>
                      <p:childTnLst>
                        <p:par>
                          <p:cTn id="34" fill="hold">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Effect transition="in" filter="checkerboard(down)">
                                      <p:cBhvr>
                                        <p:cTn id="37" dur="500"/>
                                        <p:tgtEl>
                                          <p:spTgt spid="5">
                                            <p:txEl>
                                              <p:pRg st="9" end="9"/>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DRUMROLL.WAV"/>
                                        </p:tgtEl>
                                      </p:cMediaNode>
                                    </p:audio>
                                  </p:subTnLst>
                                </p:cTn>
                              </p:par>
                            </p:childTnLst>
                          </p:cTn>
                        </p:par>
                      </p:childTnLst>
                    </p:cTn>
                  </p:par>
                  <p:par>
                    <p:cTn id="38" fill="hold">
                      <p:stCondLst>
                        <p:cond delay="indefinite"/>
                      </p:stCondLst>
                      <p:childTnLst>
                        <p:par>
                          <p:cTn id="39" fill="hold">
                            <p:stCondLst>
                              <p:cond delay="0"/>
                            </p:stCondLst>
                            <p:childTnLst>
                              <p:par>
                                <p:cTn id="40" presetID="5" presetClass="entr" presetSubtype="5" fill="hold" grpId="0" nodeType="clickEffect">
                                  <p:stCondLst>
                                    <p:cond delay="0"/>
                                  </p:stCondLst>
                                  <p:childTnLst>
                                    <p:set>
                                      <p:cBhvr>
                                        <p:cTn id="41" dur="1" fill="hold">
                                          <p:stCondLst>
                                            <p:cond delay="0"/>
                                          </p:stCondLst>
                                        </p:cTn>
                                        <p:tgtEl>
                                          <p:spTgt spid="5">
                                            <p:txEl>
                                              <p:pRg st="11" end="11"/>
                                            </p:txEl>
                                          </p:spTgt>
                                        </p:tgtEl>
                                        <p:attrNameLst>
                                          <p:attrName>style.visibility</p:attrName>
                                        </p:attrNameLst>
                                      </p:cBhvr>
                                      <p:to>
                                        <p:strVal val="visible"/>
                                      </p:to>
                                    </p:set>
                                    <p:animEffect transition="in" filter="checkerboard(down)">
                                      <p:cBhvr>
                                        <p:cTn id="42" dur="500"/>
                                        <p:tgtEl>
                                          <p:spTgt spid="5">
                                            <p:txEl>
                                              <p:pRg st="11" end="11"/>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0"/>
            <a:ext cx="4419600" cy="66294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r>
              <a:rPr lang="en-US" sz="2400" dirty="0">
                <a:solidFill>
                  <a:schemeClr val="accent4"/>
                </a:solidFill>
                <a:latin typeface="Comic Sans MS" panose="030F0702030302020204" pitchFamily="66" charset="0"/>
              </a:rPr>
              <a:t>k</a:t>
            </a:r>
            <a:r>
              <a:rPr lang="en-US" sz="2400" dirty="0" smtClean="0">
                <a:solidFill>
                  <a:schemeClr val="accent4"/>
                </a:solidFill>
                <a:latin typeface="Comic Sans MS" panose="030F0702030302020204" pitchFamily="66" charset="0"/>
              </a:rPr>
              <a:t>) Lowest Canvassed/advertised price</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1800" dirty="0" smtClean="0">
              <a:solidFill>
                <a:schemeClr val="accent4"/>
              </a:solidFill>
              <a:latin typeface="Comic Sans MS" panose="030F0702030302020204" pitchFamily="66" charset="0"/>
            </a:endParaRPr>
          </a:p>
        </p:txBody>
      </p:sp>
      <p:sp>
        <p:nvSpPr>
          <p:cNvPr id="5" name="Rectangle 3"/>
          <p:cNvSpPr txBox="1">
            <a:spLocks noChangeArrowheads="1"/>
          </p:cNvSpPr>
          <p:nvPr/>
        </p:nvSpPr>
        <p:spPr bwMode="auto">
          <a:xfrm>
            <a:off x="4572000" y="0"/>
            <a:ext cx="44196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i</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 COA </a:t>
            </a: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Memo 98-569 </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A</a:t>
            </a: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Section 8.1.1 “… The CMV shall be taken from advertised prices of used equipment of the same make and model or similar models from newspapers, publications of associations, etc. </a:t>
            </a:r>
            <a:r>
              <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rPr>
              <a:t>o</a:t>
            </a: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f general circulation. There should be at least two (2) advertised prices for similar properties,      </a:t>
            </a: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The lowest of which shall be considered as CMV in the computation of the AV.</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766601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2" end="2"/>
                                            </p:txEl>
                                          </p:spTgt>
                                        </p:tgtEl>
                                        <p:attrNameLst>
                                          <p:attrName>style.visibility</p:attrName>
                                        </p:attrNameLst>
                                      </p:cBhvr>
                                      <p:to>
                                        <p:strVal val="visible"/>
                                      </p:to>
                                    </p:set>
                                    <p:animEffect transition="in" filter="checkerboard(down)">
                                      <p:cBhvr>
                                        <p:cTn id="12" dur="500"/>
                                        <p:tgtEl>
                                          <p:spTgt spid="13619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heckerboard(down)">
                                      <p:cBhvr>
                                        <p:cTn id="17" dur="500"/>
                                        <p:tgtEl>
                                          <p:spTgt spid="5">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down)">
                                      <p:cBhvr>
                                        <p:cTn id="22" dur="500"/>
                                        <p:tgtEl>
                                          <p:spTgt spid="5">
                                            <p:txEl>
                                              <p:pRg st="2" end="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down)">
                                      <p:cBhvr>
                                        <p:cTn id="27" dur="500"/>
                                        <p:tgtEl>
                                          <p:spTgt spid="5">
                                            <p:txEl>
                                              <p:pRg st="3" end="3"/>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DRUMROLL.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checkerboard(down)">
                                      <p:cBhvr>
                                        <p:cTn id="32" dur="500"/>
                                        <p:tgtEl>
                                          <p:spTgt spid="5">
                                            <p:txEl>
                                              <p:pRg st="4" end="4"/>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0"/>
            <a:ext cx="4419600" cy="66294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r>
              <a:rPr lang="en-US" sz="2400" dirty="0" smtClean="0">
                <a:solidFill>
                  <a:schemeClr val="accent4"/>
                </a:solidFill>
                <a:latin typeface="Comic Sans MS" panose="030F0702030302020204" pitchFamily="66" charset="0"/>
              </a:rPr>
              <a:t>l)Guidelines prescribing the submission of the Property Inventory Form as basis for the assessment of general insurance coverage over all insurable assets, properties, and interests of the government with the General Insurance Fund of the GSIS</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1800" dirty="0" smtClean="0">
              <a:solidFill>
                <a:schemeClr val="accent4"/>
              </a:solidFill>
              <a:latin typeface="Comic Sans MS" panose="030F0702030302020204" pitchFamily="66" charset="0"/>
            </a:endParaRPr>
          </a:p>
        </p:txBody>
      </p:sp>
      <p:sp>
        <p:nvSpPr>
          <p:cNvPr id="5" name="Rectangle 3"/>
          <p:cNvSpPr txBox="1">
            <a:spLocks noChangeArrowheads="1"/>
          </p:cNvSpPr>
          <p:nvPr/>
        </p:nvSpPr>
        <p:spPr bwMode="auto">
          <a:xfrm>
            <a:off x="4648200" y="0"/>
            <a:ext cx="44196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2400" b="0" i="0" u="sng"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COA Circular No. 2018-002 dated May 31, 2018</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745980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2" end="2"/>
                                            </p:txEl>
                                          </p:spTgt>
                                        </p:tgtEl>
                                        <p:attrNameLst>
                                          <p:attrName>style.visibility</p:attrName>
                                        </p:attrNameLst>
                                      </p:cBhvr>
                                      <p:to>
                                        <p:strVal val="visible"/>
                                      </p:to>
                                    </p:set>
                                    <p:animEffect transition="in" filter="checkerboard(down)">
                                      <p:cBhvr>
                                        <p:cTn id="12" dur="500"/>
                                        <p:tgtEl>
                                          <p:spTgt spid="13619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heckerboard(down)">
                                      <p:cBhvr>
                                        <p:cTn id="17" dur="500"/>
                                        <p:tgtEl>
                                          <p:spTgt spid="5">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down)">
                                      <p:cBhvr>
                                        <p:cTn id="22" dur="500"/>
                                        <p:tgtEl>
                                          <p:spTgt spid="5">
                                            <p:txEl>
                                              <p:pRg st="2" end="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6195" name="Rectangle 3"/>
          <p:cNvSpPr>
            <a:spLocks noGrp="1" noChangeArrowheads="1"/>
          </p:cNvSpPr>
          <p:nvPr>
            <p:ph type="body" idx="1"/>
          </p:nvPr>
        </p:nvSpPr>
        <p:spPr>
          <a:xfrm>
            <a:off x="76200" y="0"/>
            <a:ext cx="4419600" cy="6629400"/>
          </a:xfrm>
        </p:spPr>
        <p:txBody>
          <a:bodyPr/>
          <a:lstStyle/>
          <a:p>
            <a:pPr eaLnBrk="1" hangingPunct="1">
              <a:defRPr/>
            </a:pPr>
            <a:r>
              <a:rPr lang="en-US" sz="2400" u="sng" dirty="0" smtClean="0">
                <a:solidFill>
                  <a:schemeClr val="accent4"/>
                </a:solidFill>
                <a:latin typeface="Comic Sans MS" panose="030F0702030302020204" pitchFamily="66" charset="0"/>
              </a:rPr>
              <a:t>ISSUE:</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r>
              <a:rPr lang="en-US" sz="2400" dirty="0" smtClean="0">
                <a:solidFill>
                  <a:schemeClr val="accent4"/>
                </a:solidFill>
                <a:latin typeface="Comic Sans MS" panose="030F0702030302020204" pitchFamily="66" charset="0"/>
              </a:rPr>
              <a:t>m)Guidelines and Procedures in the Conduct of Physical Count of Property, Plant, and Equipment (PPE), Recognition of PPE Items, for the One-Time Cleansing of PPE Account Balances of Government Agencies</a:t>
            </a: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2400" dirty="0" smtClean="0">
              <a:solidFill>
                <a:schemeClr val="accent4"/>
              </a:solidFill>
              <a:latin typeface="Comic Sans MS" panose="030F0702030302020204" pitchFamily="66" charset="0"/>
            </a:endParaRPr>
          </a:p>
          <a:p>
            <a:pPr marL="0" indent="0" eaLnBrk="1" hangingPunct="1">
              <a:buFontTx/>
              <a:buNone/>
              <a:defRPr/>
            </a:pPr>
            <a:endParaRPr lang="en-US" sz="1800" dirty="0" smtClean="0">
              <a:solidFill>
                <a:schemeClr val="accent4"/>
              </a:solidFill>
              <a:latin typeface="Comic Sans MS" panose="030F0702030302020204" pitchFamily="66" charset="0"/>
            </a:endParaRPr>
          </a:p>
        </p:txBody>
      </p:sp>
      <p:sp>
        <p:nvSpPr>
          <p:cNvPr id="5" name="Rectangle 3"/>
          <p:cNvSpPr txBox="1">
            <a:spLocks noChangeArrowheads="1"/>
          </p:cNvSpPr>
          <p:nvPr/>
        </p:nvSpPr>
        <p:spPr bwMode="auto">
          <a:xfrm>
            <a:off x="4648200" y="0"/>
            <a:ext cx="44196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sng"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Basis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2400" b="0" i="0" u="sng"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rPr>
              <a:t>COA Circular No. 2020-006 dated January 31, 2020</a:t>
            </a: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19667841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checkerboard(down)">
                                      <p:cBhvr>
                                        <p:cTn id="7" dur="500"/>
                                        <p:tgtEl>
                                          <p:spTgt spid="136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36195">
                                            <p:txEl>
                                              <p:pRg st="2" end="2"/>
                                            </p:txEl>
                                          </p:spTgt>
                                        </p:tgtEl>
                                        <p:attrNameLst>
                                          <p:attrName>style.visibility</p:attrName>
                                        </p:attrNameLst>
                                      </p:cBhvr>
                                      <p:to>
                                        <p:strVal val="visible"/>
                                      </p:to>
                                    </p:set>
                                    <p:animEffect transition="in" filter="checkerboard(down)">
                                      <p:cBhvr>
                                        <p:cTn id="12" dur="500"/>
                                        <p:tgtEl>
                                          <p:spTgt spid="13619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DRUMROLL.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checkerboard(down)">
                                      <p:cBhvr>
                                        <p:cTn id="17" dur="500"/>
                                        <p:tgtEl>
                                          <p:spTgt spid="5">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DRUMROLL.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down)">
                                      <p:cBhvr>
                                        <p:cTn id="22" dur="500"/>
                                        <p:tgtEl>
                                          <p:spTgt spid="5">
                                            <p:txEl>
                                              <p:pRg st="2" end="2"/>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p:bldP spid="5" grpId="0" build="p" autoUpdateAnimBg="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Text Box 2"/>
          <p:cNvSpPr txBox="1">
            <a:spLocks noChangeArrowheads="1"/>
          </p:cNvSpPr>
          <p:nvPr/>
        </p:nvSpPr>
        <p:spPr bwMode="auto">
          <a:xfrm>
            <a:off x="1600200" y="2667000"/>
            <a:ext cx="6248400" cy="1323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80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UPDATES</a:t>
            </a:r>
          </a:p>
        </p:txBody>
      </p:sp>
    </p:spTree>
    <p:extLst>
      <p:ext uri="{BB962C8B-B14F-4D97-AF65-F5344CB8AC3E}">
        <p14:creationId xmlns:p14="http://schemas.microsoft.com/office/powerpoint/2010/main" val="2962479686"/>
      </p:ext>
    </p:extLst>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2"/>
          <p:cNvSpPr txBox="1">
            <a:spLocks noChangeArrowheads="1"/>
          </p:cNvSpPr>
          <p:nvPr/>
        </p:nvSpPr>
        <p:spPr bwMode="auto">
          <a:xfrm>
            <a:off x="457200" y="1600200"/>
            <a:ext cx="8456612" cy="317009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2000" b="1" i="0" u="sng"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UPDATES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sng"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“MUST READ”</a:t>
            </a:r>
          </a:p>
          <a:p>
            <a:pPr marL="514350" marR="0" lvl="0" indent="-514350" algn="l" defTabSz="914400" rtl="0" eaLnBrk="1" fontAlgn="base" latinLnBrk="0" hangingPunct="1">
              <a:lnSpc>
                <a:spcPct val="100000"/>
              </a:lnSpc>
              <a:spcBef>
                <a:spcPct val="50000"/>
              </a:spcBef>
              <a:spcAft>
                <a:spcPct val="0"/>
              </a:spcAft>
              <a:buClrTx/>
              <a:buSzTx/>
              <a:buFontTx/>
              <a:buAutoNum type="arabicParenR"/>
              <a:tabLst/>
              <a:defRPr/>
            </a:pP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DENR DAO re Hazardous Waste</a:t>
            </a:r>
          </a:p>
          <a:p>
            <a:pPr marL="514350" marR="0" lvl="0" indent="-514350" algn="l" defTabSz="914400" rtl="0" eaLnBrk="1" fontAlgn="base" latinLnBrk="0" hangingPunct="1">
              <a:lnSpc>
                <a:spcPct val="100000"/>
              </a:lnSpc>
              <a:spcBef>
                <a:spcPct val="50000"/>
              </a:spcBef>
              <a:spcAft>
                <a:spcPct val="0"/>
              </a:spcAft>
              <a:buClrTx/>
              <a:buSzTx/>
              <a:buFontTx/>
              <a:buAutoNum type="arabicParenR"/>
              <a:tabLst/>
              <a:defRPr/>
            </a:pP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Disposal of Firearms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sng"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“Inventory Taking”</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3</a:t>
            </a: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Use of Bar Coding Scanner</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152555567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a:xfrm>
            <a:off x="304800" y="0"/>
            <a:ext cx="8305800" cy="1143000"/>
          </a:xfrm>
        </p:spPr>
        <p:txBody>
          <a:bodyPr/>
          <a:lstStyle/>
          <a:p>
            <a:pPr algn="ctr" eaLnBrk="1" hangingPunct="1"/>
            <a:r>
              <a:rPr lang="en-US" b="1" dirty="0" smtClean="0"/>
              <a:t>Conduct of  Inventory Taking</a:t>
            </a:r>
            <a:endParaRPr lang="en-US" dirty="0" smtClean="0"/>
          </a:p>
        </p:txBody>
      </p:sp>
      <p:sp>
        <p:nvSpPr>
          <p:cNvPr id="695301" name="Rectangle 5"/>
          <p:cNvSpPr>
            <a:spLocks noGrp="1" noChangeArrowheads="1"/>
          </p:cNvSpPr>
          <p:nvPr>
            <p:ph type="body" sz="half" idx="1"/>
          </p:nvPr>
        </p:nvSpPr>
        <p:spPr>
          <a:xfrm>
            <a:off x="228600" y="762000"/>
            <a:ext cx="8686800" cy="5867400"/>
          </a:xfrm>
        </p:spPr>
        <p:txBody>
          <a:bodyPr/>
          <a:lstStyle/>
          <a:p>
            <a:pPr marL="520700" indent="-520700" eaLnBrk="1" hangingPunct="1">
              <a:buFont typeface="Wingdings" pitchFamily="2" charset="2"/>
              <a:buChar char="v"/>
            </a:pPr>
            <a:r>
              <a:rPr lang="en-US" sz="2400" dirty="0" smtClean="0">
                <a:solidFill>
                  <a:schemeClr val="tx1"/>
                </a:solidFill>
                <a:latin typeface="Arial" charset="0"/>
              </a:rPr>
              <a:t>All PPE items counted shall be tagged with new property stickers containing the required data;</a:t>
            </a:r>
          </a:p>
          <a:p>
            <a:pPr marL="520700" indent="-520700" eaLnBrk="1" hangingPunct="1">
              <a:buFont typeface="Wingdings" pitchFamily="2" charset="2"/>
              <a:buChar char="v"/>
            </a:pPr>
            <a:r>
              <a:rPr lang="en-US" sz="2400" dirty="0" smtClean="0">
                <a:solidFill>
                  <a:schemeClr val="tx1"/>
                </a:solidFill>
                <a:latin typeface="Arial" charset="0"/>
              </a:rPr>
              <a:t> To be clearly indicated in the </a:t>
            </a:r>
            <a:r>
              <a:rPr lang="en-US" sz="2400" dirty="0" err="1" smtClean="0">
                <a:solidFill>
                  <a:schemeClr val="tx1"/>
                </a:solidFill>
                <a:latin typeface="Arial" charset="0"/>
              </a:rPr>
              <a:t>lCF</a:t>
            </a:r>
            <a:r>
              <a:rPr lang="en-US" sz="2400" dirty="0" smtClean="0">
                <a:solidFill>
                  <a:schemeClr val="tx1"/>
                </a:solidFill>
                <a:latin typeface="Arial" charset="0"/>
              </a:rPr>
              <a:t> is the condition of each item inventoried, such as: </a:t>
            </a:r>
            <a:r>
              <a:rPr lang="en-US" sz="2400" b="1" i="1" dirty="0" smtClean="0">
                <a:solidFill>
                  <a:schemeClr val="tx1"/>
                </a:solidFill>
                <a:latin typeface="Arial" charset="0"/>
              </a:rPr>
              <a:t>in good condition, needing repair, unserviceable, obsolete, no longer needed, not used since purchase</a:t>
            </a:r>
            <a:r>
              <a:rPr lang="en-US" sz="2400" dirty="0" smtClean="0">
                <a:solidFill>
                  <a:schemeClr val="tx1"/>
                </a:solidFill>
                <a:latin typeface="Arial" charset="0"/>
              </a:rPr>
              <a:t>, etc</a:t>
            </a:r>
          </a:p>
          <a:p>
            <a:pPr marL="520700" lvl="2" indent="-520700" eaLnBrk="1" hangingPunct="1">
              <a:buFont typeface="Wingdings" pitchFamily="2" charset="2"/>
              <a:buChar char="v"/>
            </a:pPr>
            <a:r>
              <a:rPr lang="en-US" sz="2400" dirty="0" smtClean="0">
                <a:solidFill>
                  <a:schemeClr val="tx1"/>
                </a:solidFill>
                <a:latin typeface="Arial" charset="0"/>
              </a:rPr>
              <a:t>PPEs found at station or items not included in the inventory working papers, but there is reasonable basis to consider the same as owned by the agency, shall be added to/ included in the physical count and tagged with property stickers. </a:t>
            </a:r>
          </a:p>
          <a:p>
            <a:pPr marL="520700" lvl="2" indent="-520700" eaLnBrk="1" hangingPunct="1">
              <a:buFont typeface="Wingdings" pitchFamily="2" charset="2"/>
              <a:buChar char="v"/>
            </a:pPr>
            <a:r>
              <a:rPr lang="en-US" sz="2400" dirty="0" smtClean="0">
                <a:solidFill>
                  <a:schemeClr val="tx1"/>
                </a:solidFill>
                <a:latin typeface="Arial" charset="0"/>
              </a:rPr>
              <a:t>These items shall be described as "found at station" which shall be indicated under the "Remarks" column of the ICF. And included in Annex B form (List of PPEs Found at Station)</a:t>
            </a:r>
            <a:endParaRPr lang="en-US" sz="1800" dirty="0" smtClean="0">
              <a:solidFill>
                <a:schemeClr val="tx1"/>
              </a:solidFill>
              <a:latin typeface="Arial" charset="0"/>
            </a:endParaRPr>
          </a:p>
          <a:p>
            <a:pPr marL="520700" indent="-520700" eaLnBrk="1" hangingPunct="1">
              <a:buFont typeface="Wingdings" pitchFamily="2" charset="2"/>
              <a:buChar char="v"/>
            </a:pPr>
            <a:endParaRPr lang="en-US" sz="2400" dirty="0" smtClean="0">
              <a:solidFill>
                <a:schemeClr val="tx1"/>
              </a:solidFill>
              <a:latin typeface="Arial" charset="0"/>
            </a:endParaRPr>
          </a:p>
          <a:p>
            <a:pPr marL="520700" indent="-520700" eaLnBrk="1" hangingPunct="1">
              <a:buFont typeface="Wingdings" pitchFamily="2" charset="2"/>
              <a:buChar char="v"/>
            </a:pPr>
            <a:endParaRPr lang="en-US" sz="2400" dirty="0" smtClean="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95301">
                                            <p:txEl>
                                              <p:pRg st="0" end="0"/>
                                            </p:txEl>
                                          </p:spTgt>
                                        </p:tgtEl>
                                        <p:attrNameLst>
                                          <p:attrName>style.visibility</p:attrName>
                                        </p:attrNameLst>
                                      </p:cBhvr>
                                      <p:to>
                                        <p:strVal val="visible"/>
                                      </p:to>
                                    </p:set>
                                    <p:animEffect transition="in" filter="wedge">
                                      <p:cBhvr>
                                        <p:cTn id="7" dur="2000"/>
                                        <p:tgtEl>
                                          <p:spTgt spid="6953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95301">
                                            <p:txEl>
                                              <p:pRg st="1" end="1"/>
                                            </p:txEl>
                                          </p:spTgt>
                                        </p:tgtEl>
                                        <p:attrNameLst>
                                          <p:attrName>style.visibility</p:attrName>
                                        </p:attrNameLst>
                                      </p:cBhvr>
                                      <p:to>
                                        <p:strVal val="visible"/>
                                      </p:to>
                                    </p:set>
                                    <p:animEffect transition="in" filter="wedge">
                                      <p:cBhvr>
                                        <p:cTn id="12" dur="2000"/>
                                        <p:tgtEl>
                                          <p:spTgt spid="6953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95301">
                                            <p:txEl>
                                              <p:pRg st="2" end="2"/>
                                            </p:txEl>
                                          </p:spTgt>
                                        </p:tgtEl>
                                        <p:attrNameLst>
                                          <p:attrName>style.visibility</p:attrName>
                                        </p:attrNameLst>
                                      </p:cBhvr>
                                      <p:to>
                                        <p:strVal val="visible"/>
                                      </p:to>
                                    </p:set>
                                    <p:animEffect transition="in" filter="wedge">
                                      <p:cBhvr>
                                        <p:cTn id="17" dur="2000"/>
                                        <p:tgtEl>
                                          <p:spTgt spid="6953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95301">
                                            <p:txEl>
                                              <p:pRg st="3" end="3"/>
                                            </p:txEl>
                                          </p:spTgt>
                                        </p:tgtEl>
                                        <p:attrNameLst>
                                          <p:attrName>style.visibility</p:attrName>
                                        </p:attrNameLst>
                                      </p:cBhvr>
                                      <p:to>
                                        <p:strVal val="visible"/>
                                      </p:to>
                                    </p:set>
                                    <p:animEffect transition="in" filter="wedge">
                                      <p:cBhvr>
                                        <p:cTn id="22" dur="2000"/>
                                        <p:tgtEl>
                                          <p:spTgt spid="6953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2"/>
          <p:cNvSpPr txBox="1">
            <a:spLocks noChangeArrowheads="1"/>
          </p:cNvSpPr>
          <p:nvPr/>
        </p:nvSpPr>
        <p:spPr bwMode="auto">
          <a:xfrm>
            <a:off x="381000" y="1316038"/>
            <a:ext cx="8456613" cy="455612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2000" b="1" i="0" u="sng"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UPDATES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sng"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“MUST READ”</a:t>
            </a:r>
          </a:p>
          <a:p>
            <a:pPr marL="514350" marR="0" lvl="0" indent="-514350" algn="l" defTabSz="914400" rtl="0" eaLnBrk="1" fontAlgn="base" latinLnBrk="0" hangingPunct="1">
              <a:lnSpc>
                <a:spcPct val="100000"/>
              </a:lnSpc>
              <a:spcBef>
                <a:spcPct val="50000"/>
              </a:spcBef>
              <a:spcAft>
                <a:spcPct val="0"/>
              </a:spcAft>
              <a:buClrTx/>
              <a:buSzTx/>
              <a:buFontTx/>
              <a:buAutoNum type="arabicParenR"/>
              <a:tabLst/>
              <a:defRPr/>
            </a:pP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DENR ADMINISTRATIVE ORDER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 </a:t>
            </a: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NO. 2013 – 22       dated      December 4, 2013</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 </a:t>
            </a: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Subject:  Revised Procedures and Standards for the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 </a:t>
            </a: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Management of Hazardous Wastes (Revising</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 </a:t>
            </a: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DAO 2004 – 36)</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        </a:t>
            </a: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20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727956278"/>
      </p:ext>
    </p:extLst>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Text Box 2"/>
          <p:cNvSpPr txBox="1">
            <a:spLocks noChangeArrowheads="1"/>
          </p:cNvSpPr>
          <p:nvPr/>
        </p:nvSpPr>
        <p:spPr bwMode="auto">
          <a:xfrm>
            <a:off x="381000" y="723900"/>
            <a:ext cx="8456613" cy="54483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UPDATES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“MUST READ”</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2)    Disposal of Firearms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Implementing of Rules and Regulations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of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Republic Act No. 10591</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Otherwise known as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“Comprehensive Firearms and Ammunition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          Regulation Act”</a:t>
            </a:r>
          </a:p>
        </p:txBody>
      </p:sp>
    </p:spTree>
    <p:extLst>
      <p:ext uri="{BB962C8B-B14F-4D97-AF65-F5344CB8AC3E}">
        <p14:creationId xmlns:p14="http://schemas.microsoft.com/office/powerpoint/2010/main" val="791396015"/>
      </p:ext>
    </p:extLst>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Text Box 2"/>
          <p:cNvSpPr txBox="1">
            <a:spLocks noChangeArrowheads="1"/>
          </p:cNvSpPr>
          <p:nvPr/>
        </p:nvSpPr>
        <p:spPr bwMode="auto">
          <a:xfrm>
            <a:off x="1144588" y="1423988"/>
            <a:ext cx="7008812" cy="2462212"/>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UPDATES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“Inventory Taking”</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rPr>
              <a:t>3)     Use of Bar Coding Scanner</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800" b="1" i="0" u="none" strike="noStrike" kern="1200" cap="none" spc="0" normalizeH="0" baseline="0" noProof="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233941528"/>
      </p:ext>
    </p:extLst>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95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68300"/>
            <a:ext cx="8077200" cy="603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991989"/>
      </p:ext>
    </p:extLst>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533400"/>
            <a:ext cx="7772400" cy="5829300"/>
          </a:xfrm>
          <a:prstGeom prst="rect">
            <a:avLst/>
          </a:prstGeom>
        </p:spPr>
      </p:pic>
    </p:spTree>
    <p:extLst>
      <p:ext uri="{BB962C8B-B14F-4D97-AF65-F5344CB8AC3E}">
        <p14:creationId xmlns:p14="http://schemas.microsoft.com/office/powerpoint/2010/main" val="672978563"/>
      </p:ext>
    </p:extLst>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Text Box 2"/>
          <p:cNvSpPr txBox="1">
            <a:spLocks noChangeArrowheads="1"/>
          </p:cNvSpPr>
          <p:nvPr/>
        </p:nvSpPr>
        <p:spPr bwMode="auto">
          <a:xfrm>
            <a:off x="381000" y="1222950"/>
            <a:ext cx="8456613" cy="433965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UPDATES</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rPr>
              <a:t>“MUST READ”</a:t>
            </a: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sng"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endParaRPr>
          </a:p>
          <a:p>
            <a:pPr marL="0" marR="0" lvl="0" indent="0" algn="l" defTabSz="914400" rtl="0" eaLnBrk="1" fontAlgn="base" latinLnBrk="0" hangingPunct="1">
              <a:lnSpc>
                <a:spcPct val="100000"/>
              </a:lnSpc>
              <a:spcBef>
                <a:spcPct val="50000"/>
              </a:spcBef>
              <a:spcAft>
                <a:spcPct val="0"/>
              </a:spcAft>
              <a:buClrTx/>
              <a:buSzTx/>
              <a:buFontTx/>
              <a:buNone/>
              <a:tabLst/>
              <a:defRPr/>
            </a:pPr>
            <a:r>
              <a:rPr lang="en-US" altLang="en-US" sz="2400" b="1" dirty="0">
                <a:solidFill>
                  <a:srgbClr val="000000"/>
                </a:solidFill>
                <a:latin typeface="Arial" panose="020B0604020202020204" pitchFamily="34" charset="0"/>
                <a:ea typeface="SimSun" panose="02010600030101010101" pitchFamily="2" charset="-122"/>
              </a:rPr>
              <a:t>3</a:t>
            </a:r>
            <a:r>
              <a:rPr kumimoji="0" lang="en-US" altLang="en-US" sz="2400" b="1" i="0" u="none" strike="noStrike" kern="1200" cap="none" spc="0" normalizeH="0" baseline="0" noProof="0" dirty="0" smtClean="0">
                <a:ln>
                  <a:noFill/>
                </a:ln>
                <a:solidFill>
                  <a:srgbClr val="000000"/>
                </a:solidFill>
                <a:effectLst/>
                <a:uLnTx/>
                <a:uFillTx/>
                <a:latin typeface="Arial" panose="020B0604020202020204" pitchFamily="34" charset="0"/>
                <a:ea typeface="SimSun" panose="02010600030101010101" pitchFamily="2" charset="-122"/>
                <a:cs typeface="+mn-cs"/>
              </a:rPr>
              <a:t>)COA CIRCULAR 2012 – 003 DATED OCT. 29, 2012</a:t>
            </a:r>
          </a:p>
          <a:p>
            <a:pPr marL="0" marR="0" lvl="0" indent="0" algn="l" defTabSz="914400" rtl="0" eaLnBrk="1" fontAlgn="base" latinLnBrk="0" hangingPunct="1">
              <a:lnSpc>
                <a:spcPct val="100000"/>
              </a:lnSpc>
              <a:spcBef>
                <a:spcPct val="50000"/>
              </a:spcBef>
              <a:spcAft>
                <a:spcPct val="0"/>
              </a:spcAft>
              <a:buClrTx/>
              <a:buSzTx/>
              <a:buFontTx/>
              <a:buNone/>
              <a:tabLst/>
              <a:defRPr/>
            </a:pPr>
            <a:r>
              <a:rPr lang="en-US" altLang="en-US" sz="2400" b="1" dirty="0" smtClean="0">
                <a:solidFill>
                  <a:srgbClr val="000000"/>
                </a:solidFill>
                <a:latin typeface="Arial" panose="020B0604020202020204" pitchFamily="34" charset="0"/>
                <a:ea typeface="SimSun" panose="02010600030101010101" pitchFamily="2" charset="-122"/>
              </a:rPr>
              <a:t>SUBJECT: UPDATED GUIDELINES FOR THE PREVENTION OF DISALLOWANCE OF IRREGULAR, UNNECESSARY, EXCESSIVE, EXTRAVAGANT, AND UNCONSCIONABLE EXPENDITURES</a:t>
            </a:r>
            <a:endParaRPr lang="en-US" altLang="en-US" sz="2400" b="1" dirty="0">
              <a:solidFill>
                <a:srgbClr val="000000"/>
              </a:solidFill>
              <a:latin typeface="Arial" panose="020B0604020202020204" pitchFamily="34" charset="0"/>
              <a:ea typeface="SimSun" panose="02010600030101010101" pitchFamily="2" charset="-122"/>
            </a:endParaRPr>
          </a:p>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SimSun" panose="02010600030101010101" pitchFamily="2" charset="-122"/>
              <a:cs typeface="+mn-cs"/>
            </a:endParaRPr>
          </a:p>
        </p:txBody>
      </p:sp>
    </p:spTree>
    <p:extLst>
      <p:ext uri="{BB962C8B-B14F-4D97-AF65-F5344CB8AC3E}">
        <p14:creationId xmlns:p14="http://schemas.microsoft.com/office/powerpoint/2010/main" val="764636706"/>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19200" y="2590800"/>
            <a:ext cx="6781800" cy="990600"/>
          </a:xfrm>
        </p:spPr>
        <p:txBody>
          <a:bodyPr rtlCol="0">
            <a:noAutofit/>
          </a:bodyPr>
          <a:lstStyle/>
          <a:p>
            <a:pPr algn="ctr" eaLnBrk="1" fontAlgn="auto" hangingPunct="1">
              <a:spcAft>
                <a:spcPts val="0"/>
              </a:spcAft>
              <a:defRPr/>
            </a:pPr>
            <a:r>
              <a:rPr lang="en-US" sz="6000" dirty="0" smtClean="0">
                <a:latin typeface="Berlin Sans FB Demi" pitchFamily="34" charset="0"/>
              </a:rPr>
              <a:t> </a:t>
            </a:r>
            <a:r>
              <a:rPr lang="en-US" sz="6000" dirty="0" smtClean="0">
                <a:solidFill>
                  <a:srgbClr val="FF0000"/>
                </a:solidFill>
                <a:latin typeface="Berlin Sans FB Demi" pitchFamily="34" charset="0"/>
              </a:rPr>
              <a:t>END OF TOPIC 2</a:t>
            </a:r>
            <a:endParaRPr lang="en-US" sz="6000" dirty="0" smtClean="0">
              <a:solidFill>
                <a:srgbClr val="FF0000"/>
              </a:solidFill>
            </a:endParaRPr>
          </a:p>
        </p:txBody>
      </p:sp>
    </p:spTree>
    <p:extLst>
      <p:ext uri="{BB962C8B-B14F-4D97-AF65-F5344CB8AC3E}">
        <p14:creationId xmlns:p14="http://schemas.microsoft.com/office/powerpoint/2010/main" val="1818212635"/>
      </p:ext>
    </p:extLst>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4962" name="Rectangle 2"/>
          <p:cNvSpPr>
            <a:spLocks noChangeArrowheads="1"/>
          </p:cNvSpPr>
          <p:nvPr/>
        </p:nvSpPr>
        <p:spPr bwMode="auto">
          <a:xfrm>
            <a:off x="1600200" y="2133600"/>
            <a:ext cx="6019800" cy="1949450"/>
          </a:xfrm>
          <a:prstGeom prst="rect">
            <a:avLst/>
          </a:prstGeom>
          <a:solidFill>
            <a:srgbClr val="FFFF00"/>
          </a:solidFill>
          <a:ln w="28575">
            <a:solidFill>
              <a:schemeClr val="tx1"/>
            </a:solidFill>
            <a:miter lim="800000"/>
            <a:headEnd/>
            <a:tailEnd/>
          </a:ln>
          <a:effectLst/>
          <a:extLst/>
        </p:spPr>
        <p:txBody>
          <a:bodyPr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4000" b="1" u="sng" dirty="0"/>
              <a:t>ONE MORE TIME </a:t>
            </a:r>
          </a:p>
          <a:p>
            <a:pPr algn="ctr" eaLnBrk="1" hangingPunct="1">
              <a:spcBef>
                <a:spcPct val="0"/>
              </a:spcBef>
              <a:buFontTx/>
              <a:buNone/>
            </a:pPr>
            <a:r>
              <a:rPr lang="en-US" altLang="en-US" sz="4000" b="1" u="sng" dirty="0"/>
              <a:t>ABOUT </a:t>
            </a:r>
          </a:p>
          <a:p>
            <a:pPr algn="ctr" eaLnBrk="1" hangingPunct="1">
              <a:spcBef>
                <a:spcPct val="0"/>
              </a:spcBef>
              <a:buFontTx/>
              <a:buNone/>
            </a:pPr>
            <a:r>
              <a:rPr lang="en-US" altLang="en-US" sz="4000" b="1" u="sng" dirty="0"/>
              <a:t>GOOD GOVERNANCE</a:t>
            </a:r>
            <a:endParaRPr lang="en-US" altLang="en-US" sz="4000" b="1" dirty="0"/>
          </a:p>
        </p:txBody>
      </p:sp>
    </p:spTree>
    <p:extLst>
      <p:ext uri="{BB962C8B-B14F-4D97-AF65-F5344CB8AC3E}">
        <p14:creationId xmlns:p14="http://schemas.microsoft.com/office/powerpoint/2010/main" val="1786472112"/>
      </p:ext>
    </p:extLst>
  </p:cSld>
  <p:clrMapOvr>
    <a:masterClrMapping/>
  </p:clrMapOvr>
  <p:transition>
    <p:cover dir="rd"/>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5986" name="Rectangle 2"/>
          <p:cNvSpPr>
            <a:spLocks noChangeArrowheads="1"/>
          </p:cNvSpPr>
          <p:nvPr/>
        </p:nvSpPr>
        <p:spPr bwMode="auto">
          <a:xfrm>
            <a:off x="838200" y="2362200"/>
            <a:ext cx="7467600" cy="1938992"/>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6000" b="1" u="sng" dirty="0" smtClean="0">
                <a:solidFill>
                  <a:srgbClr val="333399"/>
                </a:solidFill>
              </a:rPr>
              <a:t>COMPETENCY</a:t>
            </a:r>
          </a:p>
          <a:p>
            <a:pPr algn="ctr" eaLnBrk="1" hangingPunct="1">
              <a:spcBef>
                <a:spcPct val="0"/>
              </a:spcBef>
              <a:buFontTx/>
              <a:buNone/>
            </a:pPr>
            <a:r>
              <a:rPr lang="en-US" altLang="en-US" sz="6000" b="1" u="sng" dirty="0" smtClean="0">
                <a:solidFill>
                  <a:srgbClr val="333399"/>
                </a:solidFill>
              </a:rPr>
              <a:t>ENCHANCEMENT</a:t>
            </a:r>
            <a:endParaRPr lang="en-US" altLang="en-US" sz="6000" b="1" dirty="0">
              <a:solidFill>
                <a:srgbClr val="333399"/>
              </a:solidFill>
            </a:endParaRPr>
          </a:p>
        </p:txBody>
      </p:sp>
    </p:spTree>
    <p:extLst>
      <p:ext uri="{BB962C8B-B14F-4D97-AF65-F5344CB8AC3E}">
        <p14:creationId xmlns:p14="http://schemas.microsoft.com/office/powerpoint/2010/main" val="1773745828"/>
      </p:ext>
    </p:extLst>
  </p:cSld>
  <p:clrMapOvr>
    <a:masterClrMapping/>
  </p:clrMapOvr>
  <p:transition>
    <p:cover dir="rd"/>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5986" name="Rectangle 2"/>
          <p:cNvSpPr>
            <a:spLocks noChangeArrowheads="1"/>
          </p:cNvSpPr>
          <p:nvPr/>
        </p:nvSpPr>
        <p:spPr bwMode="auto">
          <a:xfrm>
            <a:off x="762000" y="1828800"/>
            <a:ext cx="7467600" cy="2863850"/>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6000" b="1" u="sng">
                <a:solidFill>
                  <a:srgbClr val="333399"/>
                </a:solidFill>
              </a:rPr>
              <a:t>TRANSPARENCY</a:t>
            </a:r>
          </a:p>
          <a:p>
            <a:pPr algn="ctr" eaLnBrk="1" hangingPunct="1">
              <a:spcBef>
                <a:spcPct val="0"/>
              </a:spcBef>
              <a:buFontTx/>
              <a:buNone/>
            </a:pPr>
            <a:r>
              <a:rPr lang="en-US" altLang="en-US" sz="6000" b="1" u="sng">
                <a:solidFill>
                  <a:srgbClr val="333399"/>
                </a:solidFill>
              </a:rPr>
              <a:t>AND</a:t>
            </a:r>
          </a:p>
          <a:p>
            <a:pPr algn="ctr" eaLnBrk="1" hangingPunct="1">
              <a:spcBef>
                <a:spcPct val="0"/>
              </a:spcBef>
              <a:buFontTx/>
              <a:buNone/>
            </a:pPr>
            <a:r>
              <a:rPr lang="en-US" altLang="en-US" sz="6000" b="1" u="sng">
                <a:solidFill>
                  <a:srgbClr val="333399"/>
                </a:solidFill>
              </a:rPr>
              <a:t>ACCOUNTABILITY</a:t>
            </a:r>
            <a:endParaRPr lang="en-US" altLang="en-US" sz="6000" b="1">
              <a:solidFill>
                <a:srgbClr val="333399"/>
              </a:solidFill>
            </a:endParaRPr>
          </a:p>
        </p:txBody>
      </p:sp>
    </p:spTree>
    <p:extLst>
      <p:ext uri="{BB962C8B-B14F-4D97-AF65-F5344CB8AC3E}">
        <p14:creationId xmlns:p14="http://schemas.microsoft.com/office/powerpoint/2010/main" val="177233268"/>
      </p:ext>
    </p:extLst>
  </p:cSld>
  <p:clrMapOvr>
    <a:masterClrMapping/>
  </p:clrMapOvr>
  <p:transition>
    <p:cover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28600" y="228600"/>
            <a:ext cx="8610600" cy="6096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Inventory  Taking Reports</a:t>
            </a:r>
          </a:p>
        </p:txBody>
      </p:sp>
      <p:sp>
        <p:nvSpPr>
          <p:cNvPr id="1025" name="Rectangle 1"/>
          <p:cNvSpPr>
            <a:spLocks noChangeArrowheads="1"/>
          </p:cNvSpPr>
          <p:nvPr/>
        </p:nvSpPr>
        <p:spPr bwMode="auto">
          <a:xfrm>
            <a:off x="228600" y="1143000"/>
            <a:ext cx="8610600" cy="8617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55700" algn="l"/>
                <a:tab pos="2200275" algn="l"/>
                <a:tab pos="6321425" algn="l"/>
                <a:tab pos="6843713" algn="l"/>
              </a:tabLst>
            </a:pPr>
            <a:r>
              <a:rPr kumimoji="0" lang="en-US" sz="11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                                                                                                                                                                                        An</a:t>
            </a:r>
            <a:r>
              <a:rPr kumimoji="0" lang="en-US" sz="11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nex </a:t>
            </a:r>
            <a:r>
              <a:rPr lang="en-US" sz="1100" dirty="0" smtClean="0">
                <a:solidFill>
                  <a:srgbClr val="313333"/>
                </a:solidFill>
                <a:latin typeface="Arial" pitchFamily="34" charset="0"/>
                <a:ea typeface="Calibri" pitchFamily="34" charset="0"/>
                <a:cs typeface="Arial" pitchFamily="34" charset="0"/>
              </a:rPr>
              <a:t>B</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400" b="1" i="0" u="none" strike="noStrike" cap="none" normalizeH="0" baseline="0" dirty="0" smtClean="0">
                <a:ln>
                  <a:noFill/>
                </a:ln>
                <a:solidFill>
                  <a:srgbClr val="626666"/>
                </a:solidFill>
                <a:effectLst/>
                <a:latin typeface="Arial" pitchFamily="34" charset="0"/>
                <a:ea typeface="Calibri" pitchFamily="34" charset="0"/>
                <a:cs typeface="Arial" pitchFamily="34" charset="0"/>
              </a:rPr>
              <a:t>Agency </a:t>
            </a:r>
            <a:r>
              <a:rPr kumimoji="0" lang="en-US" sz="1400" b="1" i="0" u="none" strike="noStrike" cap="none" normalizeH="0" baseline="0" dirty="0" smtClean="0">
                <a:ln>
                  <a:noFill/>
                </a:ln>
                <a:solidFill>
                  <a:srgbClr val="4F5050"/>
                </a:solidFill>
                <a:effectLst/>
                <a:latin typeface="Arial" pitchFamily="34" charset="0"/>
                <a:ea typeface="Calibri" pitchFamily="34" charset="0"/>
                <a:cs typeface="Arial" pitchFamily="34" charset="0"/>
              </a:rPr>
              <a:t>Name </a:t>
            </a: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lang="en-US" sz="1400" b="1" dirty="0" smtClean="0">
                <a:solidFill>
                  <a:srgbClr val="4F5050"/>
                </a:solidFill>
                <a:latin typeface="Arial" pitchFamily="34" charset="0"/>
                <a:cs typeface="Arial" pitchFamily="34" charset="0"/>
              </a:rPr>
              <a:t>List of PPEs Found at Station</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100" b="1" i="0" u="none" strike="noStrike" cap="none" normalizeH="0" baseline="0" dirty="0" smtClean="0">
                <a:ln>
                  <a:noFill/>
                </a:ln>
                <a:solidFill>
                  <a:srgbClr val="4F5050"/>
                </a:solidFill>
                <a:effectLst/>
                <a:latin typeface="Arial" pitchFamily="34" charset="0"/>
                <a:ea typeface="Calibri" pitchFamily="34" charset="0"/>
                <a:cs typeface="Arial" pitchFamily="34" charset="0"/>
              </a:rPr>
              <a:t>PPE Account Group</a:t>
            </a:r>
            <a:r>
              <a:rPr kumimoji="0" lang="en-US" sz="1100" b="1"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1" i="0" u="sng"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1219200" y="4267200"/>
            <a:ext cx="7467600" cy="338554"/>
          </a:xfrm>
          <a:prstGeom prst="rect">
            <a:avLst/>
          </a:prstGeom>
        </p:spPr>
        <p:txBody>
          <a:bodyPr wrap="square">
            <a:spAutoFit/>
          </a:bodyPr>
          <a:lstStyle/>
          <a:p>
            <a:r>
              <a:rPr lang="en-US" sz="1600" dirty="0" smtClean="0">
                <a:latin typeface="Arial" charset="0"/>
              </a:rPr>
              <a:t>Prepared by:	                                                Reviewed by:</a:t>
            </a:r>
          </a:p>
        </p:txBody>
      </p:sp>
      <p:sp>
        <p:nvSpPr>
          <p:cNvPr id="8" name="Rectangle 7"/>
          <p:cNvSpPr/>
          <p:nvPr/>
        </p:nvSpPr>
        <p:spPr>
          <a:xfrm>
            <a:off x="1143000" y="4876800"/>
            <a:ext cx="2443298" cy="492443"/>
          </a:xfrm>
          <a:prstGeom prst="rect">
            <a:avLst/>
          </a:prstGeom>
        </p:spPr>
        <p:txBody>
          <a:bodyPr wrap="none">
            <a:spAutoFit/>
          </a:bodyPr>
          <a:lstStyle/>
          <a:p>
            <a:r>
              <a:rPr lang="en-US" sz="1400" u="sng" dirty="0" smtClean="0">
                <a:latin typeface="Arial" charset="0"/>
              </a:rPr>
              <a:t>Printed Name and Signature</a:t>
            </a:r>
          </a:p>
          <a:p>
            <a:pPr algn="ctr"/>
            <a:r>
              <a:rPr lang="en-US" sz="1200" dirty="0" smtClean="0">
                <a:latin typeface="Arial" charset="0"/>
              </a:rPr>
              <a:t>Property Personnel</a:t>
            </a:r>
            <a:endParaRPr lang="en-US" sz="1400" dirty="0"/>
          </a:p>
        </p:txBody>
      </p:sp>
      <p:sp>
        <p:nvSpPr>
          <p:cNvPr id="9" name="Rectangle 8"/>
          <p:cNvSpPr/>
          <p:nvPr/>
        </p:nvSpPr>
        <p:spPr>
          <a:xfrm>
            <a:off x="5867400" y="4800600"/>
            <a:ext cx="2443298" cy="523220"/>
          </a:xfrm>
          <a:prstGeom prst="rect">
            <a:avLst/>
          </a:prstGeom>
        </p:spPr>
        <p:txBody>
          <a:bodyPr wrap="none">
            <a:spAutoFit/>
          </a:bodyPr>
          <a:lstStyle/>
          <a:p>
            <a:r>
              <a:rPr lang="en-US" sz="1400" u="sng" dirty="0" smtClean="0">
                <a:latin typeface="Arial" charset="0"/>
              </a:rPr>
              <a:t>Printed Name and Signature</a:t>
            </a:r>
          </a:p>
          <a:p>
            <a:pPr algn="ctr"/>
            <a:r>
              <a:rPr lang="en-US" sz="1400" dirty="0" smtClean="0">
                <a:latin typeface="Arial" charset="0"/>
              </a:rPr>
              <a:t>Head-property Unit</a:t>
            </a:r>
            <a:endParaRPr lang="en-US" sz="1400" dirty="0"/>
          </a:p>
        </p:txBody>
      </p:sp>
      <p:sp>
        <p:nvSpPr>
          <p:cNvPr id="10" name="Rectangle 9"/>
          <p:cNvSpPr/>
          <p:nvPr/>
        </p:nvSpPr>
        <p:spPr>
          <a:xfrm>
            <a:off x="1295400" y="5791200"/>
            <a:ext cx="1854995" cy="523220"/>
          </a:xfrm>
          <a:prstGeom prst="rect">
            <a:avLst/>
          </a:prstGeom>
        </p:spPr>
        <p:txBody>
          <a:bodyPr wrap="none">
            <a:spAutoFit/>
          </a:bodyPr>
          <a:lstStyle/>
          <a:p>
            <a:r>
              <a:rPr lang="en-US" sz="1400" dirty="0" smtClean="0">
                <a:latin typeface="Arial" charset="0"/>
              </a:rPr>
              <a:t>Date: ____________</a:t>
            </a:r>
          </a:p>
          <a:p>
            <a:endParaRPr lang="en-US" sz="1400" dirty="0" smtClean="0">
              <a:latin typeface="Arial" charset="0"/>
            </a:endParaRPr>
          </a:p>
        </p:txBody>
      </p:sp>
      <p:graphicFrame>
        <p:nvGraphicFramePr>
          <p:cNvPr id="11" name="Table 10"/>
          <p:cNvGraphicFramePr>
            <a:graphicFrameLocks noGrp="1"/>
          </p:cNvGraphicFramePr>
          <p:nvPr/>
        </p:nvGraphicFramePr>
        <p:xfrm>
          <a:off x="381000" y="2362200"/>
          <a:ext cx="8305800" cy="1289379"/>
        </p:xfrm>
        <a:graphic>
          <a:graphicData uri="http://schemas.openxmlformats.org/drawingml/2006/table">
            <a:tbl>
              <a:tblPr/>
              <a:tblGrid>
                <a:gridCol w="1423852">
                  <a:extLst>
                    <a:ext uri="{9D8B030D-6E8A-4147-A177-3AD203B41FA5}">
                      <a16:colId xmlns:a16="http://schemas.microsoft.com/office/drawing/2014/main" val="20000"/>
                    </a:ext>
                  </a:extLst>
                </a:gridCol>
                <a:gridCol w="949234">
                  <a:extLst>
                    <a:ext uri="{9D8B030D-6E8A-4147-A177-3AD203B41FA5}">
                      <a16:colId xmlns:a16="http://schemas.microsoft.com/office/drawing/2014/main" val="20001"/>
                    </a:ext>
                  </a:extLst>
                </a:gridCol>
                <a:gridCol w="823222">
                  <a:extLst>
                    <a:ext uri="{9D8B030D-6E8A-4147-A177-3AD203B41FA5}">
                      <a16:colId xmlns:a16="http://schemas.microsoft.com/office/drawing/2014/main" val="20002"/>
                    </a:ext>
                  </a:extLst>
                </a:gridCol>
                <a:gridCol w="996144">
                  <a:extLst>
                    <a:ext uri="{9D8B030D-6E8A-4147-A177-3AD203B41FA5}">
                      <a16:colId xmlns:a16="http://schemas.microsoft.com/office/drawing/2014/main" val="20003"/>
                    </a:ext>
                  </a:extLst>
                </a:gridCol>
                <a:gridCol w="1344749">
                  <a:extLst>
                    <a:ext uri="{9D8B030D-6E8A-4147-A177-3AD203B41FA5}">
                      <a16:colId xmlns:a16="http://schemas.microsoft.com/office/drawing/2014/main" val="20004"/>
                    </a:ext>
                  </a:extLst>
                </a:gridCol>
                <a:gridCol w="1021086">
                  <a:extLst>
                    <a:ext uri="{9D8B030D-6E8A-4147-A177-3AD203B41FA5}">
                      <a16:colId xmlns:a16="http://schemas.microsoft.com/office/drawing/2014/main" val="20005"/>
                    </a:ext>
                  </a:extLst>
                </a:gridCol>
                <a:gridCol w="1747513">
                  <a:extLst>
                    <a:ext uri="{9D8B030D-6E8A-4147-A177-3AD203B41FA5}">
                      <a16:colId xmlns:a16="http://schemas.microsoft.com/office/drawing/2014/main" val="20006"/>
                    </a:ext>
                  </a:extLst>
                </a:gridCol>
              </a:tblGrid>
              <a:tr h="486835">
                <a:tc>
                  <a:txBody>
                    <a:bodyPr/>
                    <a:lstStyle/>
                    <a:p>
                      <a:pPr marL="0" marR="0">
                        <a:spcBef>
                          <a:spcPts val="0"/>
                        </a:spcBef>
                        <a:spcAft>
                          <a:spcPts val="0"/>
                        </a:spcAft>
                      </a:pPr>
                      <a:endParaRPr lang="en-US" sz="1050" dirty="0">
                        <a:latin typeface="Arial"/>
                        <a:ea typeface="Arial"/>
                        <a:cs typeface="Times New Roman"/>
                      </a:endParaRPr>
                    </a:p>
                    <a:p>
                      <a:pPr marL="473075" marR="0">
                        <a:spcBef>
                          <a:spcPts val="0"/>
                        </a:spcBef>
                        <a:spcAft>
                          <a:spcPts val="0"/>
                        </a:spcAft>
                      </a:pPr>
                      <a:r>
                        <a:rPr lang="en-US" sz="1050" spc="-5" dirty="0">
                          <a:solidFill>
                            <a:srgbClr val="181818"/>
                          </a:solidFill>
                          <a:latin typeface="Arial"/>
                          <a:ea typeface="Calibri"/>
                          <a:cs typeface="Times New Roman"/>
                        </a:rPr>
                        <a:t>Article/I</a:t>
                      </a:r>
                      <a:r>
                        <a:rPr lang="en-US" sz="1050" spc="-10" dirty="0">
                          <a:solidFill>
                            <a:srgbClr val="181818"/>
                          </a:solidFill>
                          <a:latin typeface="Arial"/>
                          <a:ea typeface="Calibri"/>
                          <a:cs typeface="Times New Roman"/>
                        </a:rPr>
                        <a:t>tem</a:t>
                      </a:r>
                      <a:endParaRPr lang="en-US" sz="12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239395" marR="0">
                        <a:spcBef>
                          <a:spcPts val="0"/>
                        </a:spcBef>
                        <a:spcAft>
                          <a:spcPts val="0"/>
                        </a:spcAft>
                      </a:pPr>
                      <a:r>
                        <a:rPr lang="en-US" sz="1050" spc="-10" dirty="0">
                          <a:solidFill>
                            <a:srgbClr val="181818"/>
                          </a:solidFill>
                          <a:latin typeface="Arial"/>
                          <a:ea typeface="Calibri"/>
                          <a:cs typeface="Times New Roman"/>
                        </a:rPr>
                        <a:t>Descri</a:t>
                      </a:r>
                      <a:r>
                        <a:rPr lang="en-US" sz="1050" spc="-5" dirty="0">
                          <a:solidFill>
                            <a:srgbClr val="181818"/>
                          </a:solidFill>
                          <a:latin typeface="Arial"/>
                          <a:ea typeface="Calibri"/>
                          <a:cs typeface="Times New Roman"/>
                        </a:rPr>
                        <a:t>ption</a:t>
                      </a:r>
                      <a:endParaRPr lang="en-US" sz="1200" dirty="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106045" marR="85725" indent="17780" algn="ctr">
                        <a:lnSpc>
                          <a:spcPct val="132000"/>
                        </a:lnSpc>
                        <a:spcBef>
                          <a:spcPts val="420"/>
                        </a:spcBef>
                        <a:spcAft>
                          <a:spcPts val="0"/>
                        </a:spcAft>
                      </a:pPr>
                      <a:r>
                        <a:rPr lang="en-US" sz="1050" dirty="0">
                          <a:solidFill>
                            <a:srgbClr val="181818"/>
                          </a:solidFill>
                          <a:latin typeface="Arial"/>
                          <a:ea typeface="Calibri"/>
                          <a:cs typeface="Times New Roman"/>
                        </a:rPr>
                        <a:t>New Property </a:t>
                      </a:r>
                      <a:r>
                        <a:rPr lang="en-US" sz="1050" spc="-5" dirty="0">
                          <a:solidFill>
                            <a:srgbClr val="181818"/>
                          </a:solidFill>
                          <a:latin typeface="Arial"/>
                          <a:ea typeface="Calibri"/>
                          <a:cs typeface="Times New Roman"/>
                        </a:rPr>
                        <a:t>No</a:t>
                      </a:r>
                      <a:r>
                        <a:rPr lang="en-US" sz="1050" spc="-5" dirty="0">
                          <a:solidFill>
                            <a:srgbClr val="464949"/>
                          </a:solidFill>
                          <a:latin typeface="Arial"/>
                          <a:ea typeface="Calibri"/>
                          <a:cs typeface="Times New Roman"/>
                        </a:rPr>
                        <a:t>.</a:t>
                      </a:r>
                      <a:endParaRPr lang="en-US" sz="1200" dirty="0">
                        <a:latin typeface="Calibri"/>
                        <a:ea typeface="Calibri"/>
                        <a:cs typeface="Times New Roman"/>
                      </a:endParaRPr>
                    </a:p>
                    <a:p>
                      <a:pPr marL="18415" marR="0" algn="ctr">
                        <a:spcBef>
                          <a:spcPts val="45"/>
                        </a:spcBef>
                        <a:spcAft>
                          <a:spcPts val="0"/>
                        </a:spcAft>
                      </a:pPr>
                      <a:r>
                        <a:rPr lang="en-US" sz="1050" dirty="0">
                          <a:solidFill>
                            <a:srgbClr val="2D2F2F"/>
                          </a:solidFill>
                          <a:latin typeface="Arial"/>
                          <a:ea typeface="Calibri"/>
                          <a:cs typeface="Times New Roman"/>
                        </a:rPr>
                        <a:t>assigned</a:t>
                      </a:r>
                      <a:endParaRPr lang="en-US" sz="1200" dirty="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139065" marR="110490" indent="146050">
                        <a:lnSpc>
                          <a:spcPct val="136000"/>
                        </a:lnSpc>
                        <a:spcBef>
                          <a:spcPts val="685"/>
                        </a:spcBef>
                        <a:spcAft>
                          <a:spcPts val="0"/>
                        </a:spcAft>
                      </a:pPr>
                      <a:r>
                        <a:rPr lang="en-US" sz="1050" dirty="0">
                          <a:solidFill>
                            <a:srgbClr val="181818"/>
                          </a:solidFill>
                          <a:latin typeface="Arial"/>
                          <a:ea typeface="Calibri"/>
                          <a:cs typeface="Times New Roman"/>
                        </a:rPr>
                        <a:t>Person Accountable</a:t>
                      </a:r>
                      <a:endParaRPr lang="en-US" sz="1200" dirty="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28575" cap="flat" cmpd="sng" algn="ctr">
                      <a:solidFill>
                        <a:srgbClr val="34383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245110" marR="0" algn="l">
                        <a:spcBef>
                          <a:spcPts val="0"/>
                        </a:spcBef>
                        <a:spcAft>
                          <a:spcPts val="0"/>
                        </a:spcAft>
                      </a:pPr>
                      <a:endParaRPr lang="en-US" sz="1050" dirty="0" smtClean="0">
                        <a:solidFill>
                          <a:schemeClr val="tx1"/>
                        </a:solidFill>
                        <a:latin typeface="Arial"/>
                        <a:ea typeface="Calibri"/>
                        <a:cs typeface="Times New Roman"/>
                      </a:endParaRPr>
                    </a:p>
                    <a:p>
                      <a:pPr marL="245110" marR="0" algn="l">
                        <a:spcBef>
                          <a:spcPts val="0"/>
                        </a:spcBef>
                        <a:spcAft>
                          <a:spcPts val="0"/>
                        </a:spcAft>
                      </a:pPr>
                      <a:r>
                        <a:rPr lang="en-US" sz="1050" dirty="0" smtClean="0">
                          <a:solidFill>
                            <a:srgbClr val="181818"/>
                          </a:solidFill>
                          <a:latin typeface="Arial"/>
                          <a:ea typeface="Calibri"/>
                          <a:cs typeface="Times New Roman"/>
                        </a:rPr>
                        <a:t>Unit</a:t>
                      </a:r>
                      <a:r>
                        <a:rPr lang="en-US" sz="1050" spc="-100" dirty="0" smtClean="0">
                          <a:solidFill>
                            <a:srgbClr val="181818"/>
                          </a:solidFill>
                          <a:latin typeface="Arial"/>
                          <a:ea typeface="Calibri"/>
                          <a:cs typeface="Times New Roman"/>
                        </a:rPr>
                        <a:t> </a:t>
                      </a:r>
                      <a:r>
                        <a:rPr lang="en-US" sz="1050" spc="5" dirty="0">
                          <a:solidFill>
                            <a:srgbClr val="2D2F2F"/>
                          </a:solidFill>
                          <a:latin typeface="Arial"/>
                          <a:ea typeface="Calibri"/>
                          <a:cs typeface="Times New Roman"/>
                        </a:rPr>
                        <a:t>Cost/Value</a:t>
                      </a:r>
                      <a:endParaRPr lang="en-US" sz="1200" dirty="0">
                        <a:latin typeface="Calibri"/>
                        <a:ea typeface="Calibri"/>
                        <a:cs typeface="Times New Roman"/>
                      </a:endParaRPr>
                    </a:p>
                  </a:txBody>
                  <a:tcPr marL="0" marR="0" marT="0" marB="0">
                    <a:lnL w="28575" cap="flat" cmpd="sng" algn="ctr">
                      <a:solidFill>
                        <a:srgbClr val="343834"/>
                      </a:solidFill>
                      <a:prstDash val="solid"/>
                      <a:round/>
                      <a:headEnd type="none" w="med" len="med"/>
                      <a:tailEnd type="none" w="med" len="med"/>
                    </a:lnL>
                    <a:lnR w="28575" cap="flat" cmpd="sng" algn="ctr">
                      <a:solidFill>
                        <a:srgbClr val="34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173355" marR="0">
                        <a:spcBef>
                          <a:spcPts val="0"/>
                        </a:spcBef>
                        <a:spcAft>
                          <a:spcPts val="0"/>
                        </a:spcAft>
                      </a:pPr>
                      <a:r>
                        <a:rPr lang="en-US" sz="1050" dirty="0">
                          <a:solidFill>
                            <a:srgbClr val="2D2F2F"/>
                          </a:solidFill>
                          <a:latin typeface="Arial"/>
                          <a:ea typeface="Calibri"/>
                          <a:cs typeface="Times New Roman"/>
                        </a:rPr>
                        <a:t>Total</a:t>
                      </a:r>
                      <a:r>
                        <a:rPr lang="en-US" sz="1050" spc="-90" dirty="0">
                          <a:solidFill>
                            <a:srgbClr val="2D2F2F"/>
                          </a:solidFill>
                          <a:latin typeface="Arial"/>
                          <a:ea typeface="Calibri"/>
                          <a:cs typeface="Times New Roman"/>
                        </a:rPr>
                        <a:t> </a:t>
                      </a:r>
                      <a:r>
                        <a:rPr lang="en-US" sz="1050" dirty="0">
                          <a:solidFill>
                            <a:srgbClr val="181818"/>
                          </a:solidFill>
                          <a:latin typeface="Arial"/>
                          <a:ea typeface="Calibri"/>
                          <a:cs typeface="Times New Roman"/>
                        </a:rPr>
                        <a:t>Cost/Value</a:t>
                      </a:r>
                      <a:endParaRPr lang="en-US" sz="1200" dirty="0">
                        <a:latin typeface="Calibri"/>
                        <a:ea typeface="Calibri"/>
                        <a:cs typeface="Times New Roman"/>
                      </a:endParaRPr>
                    </a:p>
                  </a:txBody>
                  <a:tcPr marL="0" marR="0" marT="0" marB="0">
                    <a:lnL w="28575" cap="flat" cmpd="sng" algn="ctr">
                      <a:solidFill>
                        <a:srgbClr val="343838"/>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0" marR="1270" algn="ctr">
                        <a:spcBef>
                          <a:spcPts val="0"/>
                        </a:spcBef>
                        <a:spcAft>
                          <a:spcPts val="0"/>
                        </a:spcAft>
                      </a:pPr>
                      <a:r>
                        <a:rPr lang="en-US" sz="1050" dirty="0">
                          <a:solidFill>
                            <a:srgbClr val="181818"/>
                          </a:solidFill>
                          <a:latin typeface="Arial"/>
                          <a:ea typeface="Calibri"/>
                          <a:cs typeface="Times New Roman"/>
                        </a:rPr>
                        <a:t>Remarks</a:t>
                      </a:r>
                      <a:endParaRPr lang="en-US" sz="1200" dirty="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w="12700" cap="flat" cmpd="sng" algn="ctr">
                      <a:solidFill>
                        <a:srgbClr val="2F2F2F"/>
                      </a:solidFill>
                      <a:prstDash val="solid"/>
                      <a:round/>
                      <a:headEnd type="none" w="med" len="med"/>
                      <a:tailEnd type="none" w="med" len="med"/>
                    </a:lnR>
                    <a:lnT w="12700" cap="flat" cmpd="sng" algn="ctr">
                      <a:solidFill>
                        <a:srgbClr val="C3C3C3"/>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extLst>
                  <a:ext uri="{0D108BD9-81ED-4DB2-BD59-A6C34878D82A}">
                    <a16:rowId xmlns:a16="http://schemas.microsoft.com/office/drawing/2014/main" val="10000"/>
                  </a:ext>
                </a:extLst>
              </a:tr>
              <a:tr h="123939">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8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838"/>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28575" cap="flat" cmpd="sng" algn="ctr">
                      <a:solidFill>
                        <a:srgbClr val="34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28575" cap="flat" cmpd="sng" algn="ctr">
                      <a:solidFill>
                        <a:srgbClr val="343838"/>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a:noFill/>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1"/>
                  </a:ext>
                </a:extLst>
              </a:tr>
              <a:tr h="123939">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83B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B38"/>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28575"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28575" cap="flat" cmpd="sng" algn="ctr">
                      <a:solidFill>
                        <a:srgbClr val="343838"/>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a:noFill/>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2"/>
                  </a:ext>
                </a:extLst>
              </a:tr>
              <a:tr h="123939">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83B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B38"/>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28575"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28575" cap="flat" cmpd="sng" algn="ctr">
                      <a:solidFill>
                        <a:srgbClr val="343838"/>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a:noFill/>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3"/>
                  </a:ext>
                </a:extLst>
              </a:tr>
              <a:tr h="123939">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2700" cap="flat" cmpd="sng" algn="ctr">
                      <a:solidFill>
                        <a:srgbClr val="383B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83B38"/>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28575"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28575" cap="flat" cmpd="sng" algn="ctr">
                      <a:solidFill>
                        <a:srgbClr val="343838"/>
                      </a:solidFill>
                      <a:prstDash val="solid"/>
                      <a:round/>
                      <a:headEnd type="none" w="med" len="med"/>
                      <a:tailEnd type="none" w="med" len="med"/>
                    </a:lnL>
                    <a:lnR w="19050" cap="flat" cmpd="sng" algn="ctr">
                      <a:solidFill>
                        <a:srgbClr val="38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9050" cap="flat" cmpd="sng" algn="ctr">
                      <a:solidFill>
                        <a:srgbClr val="383838"/>
                      </a:solidFill>
                      <a:prstDash val="solid"/>
                      <a:round/>
                      <a:headEnd type="none" w="med" len="med"/>
                      <a:tailEnd type="none" w="med" len="med"/>
                    </a:lnL>
                    <a:lnR>
                      <a:noFill/>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7010" name="Rectangle 2"/>
          <p:cNvSpPr>
            <a:spLocks noChangeArrowheads="1"/>
          </p:cNvSpPr>
          <p:nvPr/>
        </p:nvSpPr>
        <p:spPr bwMode="auto">
          <a:xfrm>
            <a:off x="1981200" y="2590800"/>
            <a:ext cx="5410200" cy="1035050"/>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6000" b="1" u="sng">
                <a:solidFill>
                  <a:srgbClr val="333399"/>
                </a:solidFill>
              </a:rPr>
              <a:t>DISCLOSURE</a:t>
            </a:r>
            <a:endParaRPr lang="en-US" altLang="en-US" sz="6000" b="1">
              <a:solidFill>
                <a:srgbClr val="333399"/>
              </a:solidFill>
            </a:endParaRPr>
          </a:p>
        </p:txBody>
      </p:sp>
    </p:spTree>
    <p:extLst>
      <p:ext uri="{BB962C8B-B14F-4D97-AF65-F5344CB8AC3E}">
        <p14:creationId xmlns:p14="http://schemas.microsoft.com/office/powerpoint/2010/main" val="3570790071"/>
      </p:ext>
    </p:extLst>
  </p:cSld>
  <p:clrMapOvr>
    <a:masterClrMapping/>
  </p:clrMapOvr>
  <p:transition>
    <p:cover dir="rd"/>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8034" name="Rectangle 2"/>
          <p:cNvSpPr>
            <a:spLocks noChangeArrowheads="1"/>
          </p:cNvSpPr>
          <p:nvPr/>
        </p:nvSpPr>
        <p:spPr bwMode="auto">
          <a:xfrm>
            <a:off x="1752600" y="2286000"/>
            <a:ext cx="5410200" cy="1949450"/>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6000" b="1" u="sng">
                <a:solidFill>
                  <a:srgbClr val="333399"/>
                </a:solidFill>
              </a:rPr>
              <a:t>DUE DILIGENCE</a:t>
            </a:r>
            <a:endParaRPr lang="en-US" altLang="en-US" sz="6000" b="1">
              <a:solidFill>
                <a:srgbClr val="333399"/>
              </a:solidFill>
            </a:endParaRPr>
          </a:p>
        </p:txBody>
      </p:sp>
    </p:spTree>
    <p:extLst>
      <p:ext uri="{BB962C8B-B14F-4D97-AF65-F5344CB8AC3E}">
        <p14:creationId xmlns:p14="http://schemas.microsoft.com/office/powerpoint/2010/main" val="1130157132"/>
      </p:ext>
    </p:extLst>
  </p:cSld>
  <p:clrMapOvr>
    <a:masterClrMapping/>
  </p:clrMapOvr>
  <p:transition>
    <p:cover dir="rd"/>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9058" name="Rectangle 2"/>
          <p:cNvSpPr>
            <a:spLocks noChangeArrowheads="1"/>
          </p:cNvSpPr>
          <p:nvPr/>
        </p:nvSpPr>
        <p:spPr bwMode="auto">
          <a:xfrm>
            <a:off x="330200" y="2998788"/>
            <a:ext cx="8458200" cy="1014412"/>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6000" b="1" u="sng">
                <a:solidFill>
                  <a:srgbClr val="333399"/>
                </a:solidFill>
                <a:ea typeface="SimSun" panose="02010600030101010101" pitchFamily="2" charset="-122"/>
              </a:rPr>
              <a:t>AND FINALLY…</a:t>
            </a:r>
            <a:endParaRPr lang="en-US" altLang="en-US" sz="6000" b="1">
              <a:solidFill>
                <a:srgbClr val="FF0000"/>
              </a:solidFill>
              <a:ea typeface="SimSun" panose="02010600030101010101" pitchFamily="2" charset="-122"/>
            </a:endParaRPr>
          </a:p>
        </p:txBody>
      </p:sp>
    </p:spTree>
    <p:extLst>
      <p:ext uri="{BB962C8B-B14F-4D97-AF65-F5344CB8AC3E}">
        <p14:creationId xmlns:p14="http://schemas.microsoft.com/office/powerpoint/2010/main" val="3976031545"/>
      </p:ext>
    </p:extLst>
  </p:cSld>
  <p:clrMapOvr>
    <a:masterClrMapping/>
  </p:clrMapOvr>
  <p:transition spd="slow">
    <p:checke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8034" name="Rectangle 2"/>
          <p:cNvSpPr>
            <a:spLocks noChangeArrowheads="1"/>
          </p:cNvSpPr>
          <p:nvPr/>
        </p:nvSpPr>
        <p:spPr bwMode="auto">
          <a:xfrm>
            <a:off x="1143000" y="838200"/>
            <a:ext cx="6934200" cy="5016758"/>
          </a:xfrm>
          <a:prstGeom prst="rect">
            <a:avLst/>
          </a:prstGeom>
          <a:gradFill rotWithShape="1">
            <a:gsLst>
              <a:gs pos="0">
                <a:srgbClr val="CCFF66"/>
              </a:gs>
              <a:gs pos="100000">
                <a:schemeClr val="bg1"/>
              </a:gs>
            </a:gsLst>
            <a:lin ang="5400000" scaled="1"/>
          </a:gra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eaLnBrk="1" hangingPunct="1">
              <a:spcBef>
                <a:spcPct val="0"/>
              </a:spcBef>
              <a:buFontTx/>
              <a:buNone/>
            </a:pPr>
            <a:r>
              <a:rPr lang="en-US" altLang="en-US" sz="4000" b="1" u="sng" dirty="0" smtClean="0">
                <a:solidFill>
                  <a:srgbClr val="333399"/>
                </a:solidFill>
              </a:rPr>
              <a:t>The COA is there “not only to catch, but also to teach,” COA Chair Mike Aguinaldo told </a:t>
            </a:r>
            <a:r>
              <a:rPr lang="en-US" altLang="en-US" sz="4000" b="1" u="sng" dirty="0" err="1" smtClean="0">
                <a:solidFill>
                  <a:srgbClr val="333399"/>
                </a:solidFill>
              </a:rPr>
              <a:t>GovInsider</a:t>
            </a:r>
            <a:r>
              <a:rPr lang="en-US" altLang="en-US" sz="4000" b="1" u="sng" dirty="0">
                <a:solidFill>
                  <a:srgbClr val="333399"/>
                </a:solidFill>
              </a:rPr>
              <a:t>.</a:t>
            </a:r>
            <a:r>
              <a:rPr lang="en-US" altLang="en-US" sz="4000" b="1" u="sng" dirty="0" smtClean="0">
                <a:solidFill>
                  <a:srgbClr val="333399"/>
                </a:solidFill>
              </a:rPr>
              <a:t> “It’s not enough to tell them that what they’re doing is wrong. You have to tell them how to do it right”.</a:t>
            </a:r>
            <a:endParaRPr lang="en-US" altLang="en-US" sz="4000" b="1" dirty="0">
              <a:solidFill>
                <a:srgbClr val="333399"/>
              </a:solidFill>
            </a:endParaRPr>
          </a:p>
        </p:txBody>
      </p:sp>
    </p:spTree>
    <p:extLst>
      <p:ext uri="{BB962C8B-B14F-4D97-AF65-F5344CB8AC3E}">
        <p14:creationId xmlns:p14="http://schemas.microsoft.com/office/powerpoint/2010/main" val="872863136"/>
      </p:ext>
    </p:extLst>
  </p:cSld>
  <p:clrMapOvr>
    <a:masterClrMapping/>
  </p:clrMapOvr>
  <p:transition>
    <p:cover dir="rd"/>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8691" name="Rectangle 3"/>
          <p:cNvSpPr>
            <a:spLocks noChangeArrowheads="1"/>
          </p:cNvSpPr>
          <p:nvPr/>
        </p:nvSpPr>
        <p:spPr bwMode="auto">
          <a:xfrm>
            <a:off x="538163" y="2535238"/>
            <a:ext cx="6265862" cy="822325"/>
          </a:xfrm>
          <a:prstGeom prst="rect">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333399"/>
                </a:solidFill>
                <a:effectLst>
                  <a:outerShdw blurRad="38100" dist="38100" dir="2700000" algn="tl">
                    <a:srgbClr val="000000"/>
                  </a:outerShdw>
                </a:effectLst>
                <a:uLnTx/>
                <a:uFillTx/>
                <a:latin typeface="Arial" charset="0"/>
                <a:ea typeface="宋体"/>
                <a:cs typeface="+mn-cs"/>
              </a:rPr>
              <a:t>BY OUR STANDARD OF LIFE, NOT BY OUR STANDARD OF LIVING;</a:t>
            </a:r>
          </a:p>
        </p:txBody>
      </p:sp>
      <p:sp>
        <p:nvSpPr>
          <p:cNvPr id="498692" name="Rectangle 4"/>
          <p:cNvSpPr>
            <a:spLocks noChangeArrowheads="1"/>
          </p:cNvSpPr>
          <p:nvPr/>
        </p:nvSpPr>
        <p:spPr bwMode="auto">
          <a:xfrm>
            <a:off x="539750" y="3789363"/>
            <a:ext cx="6265863" cy="82232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333399"/>
                </a:solidFill>
                <a:effectLst>
                  <a:outerShdw blurRad="38100" dist="38100" dir="2700000" algn="tl">
                    <a:srgbClr val="000000"/>
                  </a:outerShdw>
                </a:effectLst>
                <a:uLnTx/>
                <a:uFillTx/>
                <a:latin typeface="Arial" charset="0"/>
                <a:ea typeface="宋体"/>
                <a:cs typeface="+mn-cs"/>
              </a:rPr>
              <a:t>BY OUR MEASURE OF GIVING, NOT BY OUR MEASURE OF WEALTH;</a:t>
            </a:r>
          </a:p>
        </p:txBody>
      </p:sp>
      <p:sp>
        <p:nvSpPr>
          <p:cNvPr id="498693" name="Rectangle 5"/>
          <p:cNvSpPr>
            <a:spLocks noChangeArrowheads="1"/>
          </p:cNvSpPr>
          <p:nvPr/>
        </p:nvSpPr>
        <p:spPr bwMode="auto">
          <a:xfrm>
            <a:off x="682625" y="5199063"/>
            <a:ext cx="6265863" cy="82232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333399"/>
                </a:solidFill>
                <a:effectLst>
                  <a:outerShdw blurRad="38100" dist="38100" dir="2700000" algn="tl">
                    <a:srgbClr val="000000"/>
                  </a:outerShdw>
                </a:effectLst>
                <a:uLnTx/>
                <a:uFillTx/>
                <a:latin typeface="Arial" charset="0"/>
                <a:ea typeface="宋体"/>
                <a:cs typeface="+mn-cs"/>
              </a:rPr>
              <a:t>AND BY OUR SIMPLE GOODNESS, NOT BY OUR SEEMING GREATNESS ……</a:t>
            </a:r>
          </a:p>
        </p:txBody>
      </p:sp>
      <p:sp>
        <p:nvSpPr>
          <p:cNvPr id="498694" name="Rectangle 6"/>
          <p:cNvSpPr>
            <a:spLocks noChangeArrowheads="1"/>
          </p:cNvSpPr>
          <p:nvPr/>
        </p:nvSpPr>
        <p:spPr bwMode="auto">
          <a:xfrm>
            <a:off x="539750" y="1412875"/>
            <a:ext cx="7920038" cy="5794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a:ln>
                  <a:noFill/>
                </a:ln>
                <a:solidFill>
                  <a:srgbClr val="333399"/>
                </a:solidFill>
                <a:effectLst>
                  <a:outerShdw blurRad="38100" dist="38100" dir="2700000" algn="tl">
                    <a:srgbClr val="000000"/>
                  </a:outerShdw>
                </a:effectLst>
                <a:uLnTx/>
                <a:uFillTx/>
                <a:latin typeface="Arial" charset="0"/>
                <a:ea typeface="宋体"/>
                <a:cs typeface="+mn-cs"/>
              </a:rPr>
              <a:t>EACH ONE OF US WILL BE JUDGED ---</a:t>
            </a:r>
          </a:p>
        </p:txBody>
      </p:sp>
      <p:sp>
        <p:nvSpPr>
          <p:cNvPr id="498695" name="Rectangle 7"/>
          <p:cNvSpPr>
            <a:spLocks noChangeArrowheads="1"/>
          </p:cNvSpPr>
          <p:nvPr/>
        </p:nvSpPr>
        <p:spPr bwMode="auto">
          <a:xfrm>
            <a:off x="-84138" y="188913"/>
            <a:ext cx="6408738" cy="457200"/>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3333CC"/>
                </a:solidFill>
                <a:effectLst>
                  <a:outerShdw blurRad="38100" dist="38100" dir="2700000" algn="tl">
                    <a:srgbClr val="000000"/>
                  </a:outerShdw>
                </a:effectLst>
                <a:uLnTx/>
                <a:uFillTx/>
                <a:latin typeface="Arial" charset="0"/>
                <a:ea typeface="宋体"/>
                <a:cs typeface="+mn-cs"/>
              </a:rPr>
              <a:t>SPIRITUAL VALUATION STANDARDS (SVS)</a:t>
            </a:r>
          </a:p>
        </p:txBody>
      </p:sp>
    </p:spTree>
    <p:controls>
      <mc:AlternateContent xmlns:mc="http://schemas.openxmlformats.org/markup-compatibility/2006">
        <mc:Choice xmlns:v="urn:schemas-microsoft-com:vml" Requires="v">
          <p:control spid="14369" r:id="rId2" imgW="2793960" imgH="1003320"/>
        </mc:Choice>
        <mc:Fallback>
          <p:control r:id="rId2" imgW="2793960" imgH="1003320">
            <p:pic>
              <p:nvPicPr>
                <p:cNvPr id="430087" name="ShockwaveFlash1"/>
                <p:cNvPicPr preferRelativeResize="0">
                  <a:picLocks noChangeArrowheads="1" noChangeShapeType="1"/>
                </p:cNvPicPr>
                <p:nvPr/>
              </p:nvPicPr>
              <p:blipFill>
                <a:blip r:embed="rId4"/>
                <a:srcRect/>
                <a:stretch>
                  <a:fillRect/>
                </a:stretch>
              </p:blipFill>
              <p:spPr bwMode="auto">
                <a:xfrm>
                  <a:off x="6313488" y="-26988"/>
                  <a:ext cx="2794000" cy="1003301"/>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761406290"/>
      </p:ext>
    </p:extLst>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98695">
                                            <p:txEl>
                                              <p:pRg st="0" end="0"/>
                                            </p:txEl>
                                          </p:spTgt>
                                        </p:tgtEl>
                                        <p:attrNameLst>
                                          <p:attrName>style.visibility</p:attrName>
                                        </p:attrNameLst>
                                      </p:cBhvr>
                                      <p:to>
                                        <p:strVal val="visible"/>
                                      </p:to>
                                    </p:set>
                                    <p:anim calcmode="lin" valueType="num">
                                      <p:cBhvr>
                                        <p:cTn id="7" dur="1000" fill="hold"/>
                                        <p:tgtEl>
                                          <p:spTgt spid="49869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9869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9869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98695">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498694">
                                            <p:txEl>
                                              <p:pRg st="0" end="0"/>
                                            </p:txEl>
                                          </p:spTgt>
                                        </p:tgtEl>
                                        <p:attrNameLst>
                                          <p:attrName>style.visibility</p:attrName>
                                        </p:attrNameLst>
                                      </p:cBhvr>
                                      <p:to>
                                        <p:strVal val="visible"/>
                                      </p:to>
                                    </p:set>
                                    <p:anim calcmode="lin" valueType="num">
                                      <p:cBhvr>
                                        <p:cTn id="15" dur="1000" fill="hold"/>
                                        <p:tgtEl>
                                          <p:spTgt spid="49869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9869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9869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98694">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498691">
                                            <p:txEl>
                                              <p:pRg st="0" end="0"/>
                                            </p:txEl>
                                          </p:spTgt>
                                        </p:tgtEl>
                                        <p:attrNameLst>
                                          <p:attrName>style.visibility</p:attrName>
                                        </p:attrNameLst>
                                      </p:cBhvr>
                                      <p:to>
                                        <p:strVal val="visible"/>
                                      </p:to>
                                    </p:set>
                                    <p:anim calcmode="lin" valueType="num">
                                      <p:cBhvr>
                                        <p:cTn id="23" dur="1000" fill="hold"/>
                                        <p:tgtEl>
                                          <p:spTgt spid="498691">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498691">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498691">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498691">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iterate type="lt">
                                    <p:tmPct val="5000"/>
                                  </p:iterate>
                                  <p:childTnLst>
                                    <p:set>
                                      <p:cBhvr>
                                        <p:cTn id="30" dur="1" fill="hold">
                                          <p:stCondLst>
                                            <p:cond delay="0"/>
                                          </p:stCondLst>
                                        </p:cTn>
                                        <p:tgtEl>
                                          <p:spTgt spid="498692">
                                            <p:txEl>
                                              <p:pRg st="0" end="0"/>
                                            </p:txEl>
                                          </p:spTgt>
                                        </p:tgtEl>
                                        <p:attrNameLst>
                                          <p:attrName>style.visibility</p:attrName>
                                        </p:attrNameLst>
                                      </p:cBhvr>
                                      <p:to>
                                        <p:strVal val="visible"/>
                                      </p:to>
                                    </p:set>
                                    <p:anim calcmode="lin" valueType="num">
                                      <p:cBhvr>
                                        <p:cTn id="31" dur="1000" fill="hold"/>
                                        <p:tgtEl>
                                          <p:spTgt spid="498692">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498692">
                                            <p:txEl>
                                              <p:pRg st="0" end="0"/>
                                            </p:txEl>
                                          </p:spTgt>
                                        </p:tgtEl>
                                        <p:attrNameLst>
                                          <p:attrName>ppt_h</p:attrName>
                                        </p:attrNameLst>
                                      </p:cBhvr>
                                      <p:tavLst>
                                        <p:tav tm="0">
                                          <p:val>
                                            <p:fltVal val="0"/>
                                          </p:val>
                                        </p:tav>
                                        <p:tav tm="100000">
                                          <p:val>
                                            <p:strVal val="#ppt_h"/>
                                          </p:val>
                                        </p:tav>
                                      </p:tavLst>
                                    </p:anim>
                                    <p:anim calcmode="lin" valueType="num">
                                      <p:cBhvr>
                                        <p:cTn id="33" dur="1000" fill="hold"/>
                                        <p:tgtEl>
                                          <p:spTgt spid="498692">
                                            <p:txEl>
                                              <p:pRg st="0" end="0"/>
                                            </p:txEl>
                                          </p:spTgt>
                                        </p:tgtEl>
                                        <p:attrNameLst>
                                          <p:attrName>style.rotation</p:attrName>
                                        </p:attrNameLst>
                                      </p:cBhvr>
                                      <p:tavLst>
                                        <p:tav tm="0">
                                          <p:val>
                                            <p:fltVal val="90"/>
                                          </p:val>
                                        </p:tav>
                                        <p:tav tm="100000">
                                          <p:val>
                                            <p:fltVal val="0"/>
                                          </p:val>
                                        </p:tav>
                                      </p:tavLst>
                                    </p:anim>
                                    <p:animEffect transition="in" filter="fade">
                                      <p:cBhvr>
                                        <p:cTn id="34" dur="1000"/>
                                        <p:tgtEl>
                                          <p:spTgt spid="498692">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grpId="0" nodeType="clickEffect">
                                  <p:stCondLst>
                                    <p:cond delay="0"/>
                                  </p:stCondLst>
                                  <p:iterate type="lt">
                                    <p:tmPct val="5000"/>
                                  </p:iterate>
                                  <p:childTnLst>
                                    <p:set>
                                      <p:cBhvr>
                                        <p:cTn id="38" dur="1" fill="hold">
                                          <p:stCondLst>
                                            <p:cond delay="0"/>
                                          </p:stCondLst>
                                        </p:cTn>
                                        <p:tgtEl>
                                          <p:spTgt spid="498693">
                                            <p:txEl>
                                              <p:pRg st="0" end="0"/>
                                            </p:txEl>
                                          </p:spTgt>
                                        </p:tgtEl>
                                        <p:attrNameLst>
                                          <p:attrName>style.visibility</p:attrName>
                                        </p:attrNameLst>
                                      </p:cBhvr>
                                      <p:to>
                                        <p:strVal val="visible"/>
                                      </p:to>
                                    </p:set>
                                    <p:anim calcmode="lin" valueType="num">
                                      <p:cBhvr>
                                        <p:cTn id="39" dur="1000" fill="hold"/>
                                        <p:tgtEl>
                                          <p:spTgt spid="498693">
                                            <p:txEl>
                                              <p:pRg st="0" end="0"/>
                                            </p:txEl>
                                          </p:spTgt>
                                        </p:tgtEl>
                                        <p:attrNameLst>
                                          <p:attrName>ppt_w</p:attrName>
                                        </p:attrNameLst>
                                      </p:cBhvr>
                                      <p:tavLst>
                                        <p:tav tm="0">
                                          <p:val>
                                            <p:fltVal val="0"/>
                                          </p:val>
                                        </p:tav>
                                        <p:tav tm="100000">
                                          <p:val>
                                            <p:strVal val="#ppt_w"/>
                                          </p:val>
                                        </p:tav>
                                      </p:tavLst>
                                    </p:anim>
                                    <p:anim calcmode="lin" valueType="num">
                                      <p:cBhvr>
                                        <p:cTn id="40" dur="1000" fill="hold"/>
                                        <p:tgtEl>
                                          <p:spTgt spid="498693">
                                            <p:txEl>
                                              <p:pRg st="0" end="0"/>
                                            </p:txEl>
                                          </p:spTgt>
                                        </p:tgtEl>
                                        <p:attrNameLst>
                                          <p:attrName>ppt_h</p:attrName>
                                        </p:attrNameLst>
                                      </p:cBhvr>
                                      <p:tavLst>
                                        <p:tav tm="0">
                                          <p:val>
                                            <p:fltVal val="0"/>
                                          </p:val>
                                        </p:tav>
                                        <p:tav tm="100000">
                                          <p:val>
                                            <p:strVal val="#ppt_h"/>
                                          </p:val>
                                        </p:tav>
                                      </p:tavLst>
                                    </p:anim>
                                    <p:anim calcmode="lin" valueType="num">
                                      <p:cBhvr>
                                        <p:cTn id="41" dur="1000" fill="hold"/>
                                        <p:tgtEl>
                                          <p:spTgt spid="498693">
                                            <p:txEl>
                                              <p:pRg st="0" end="0"/>
                                            </p:txEl>
                                          </p:spTgt>
                                        </p:tgtEl>
                                        <p:attrNameLst>
                                          <p:attrName>style.rotation</p:attrName>
                                        </p:attrNameLst>
                                      </p:cBhvr>
                                      <p:tavLst>
                                        <p:tav tm="0">
                                          <p:val>
                                            <p:fltVal val="90"/>
                                          </p:val>
                                        </p:tav>
                                        <p:tav tm="100000">
                                          <p:val>
                                            <p:fltVal val="0"/>
                                          </p:val>
                                        </p:tav>
                                      </p:tavLst>
                                    </p:anim>
                                    <p:animEffect transition="in" filter="fade">
                                      <p:cBhvr>
                                        <p:cTn id="42" dur="1000"/>
                                        <p:tgtEl>
                                          <p:spTgt spid="4986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691" grpId="0" build="p" autoUpdateAnimBg="0"/>
      <p:bldP spid="498692" grpId="0" build="p" autoUpdateAnimBg="0"/>
      <p:bldP spid="498693" grpId="0" build="p" autoUpdateAnimBg="0"/>
      <p:bldP spid="498694" grpId="0" build="p" autoUpdateAnimBg="0"/>
      <p:bldP spid="498695" grpId="0" build="p" autoUpdateAnimBg="0"/>
    </p:bldLst>
  </p:timing>
</p:sld>
</file>

<file path=ppt/slides/slide1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62" name="Text Box 2"/>
          <p:cNvSpPr txBox="1">
            <a:spLocks noChangeArrowheads="1"/>
          </p:cNvSpPr>
          <p:nvPr/>
        </p:nvSpPr>
        <p:spPr bwMode="auto">
          <a:xfrm>
            <a:off x="-304800" y="457200"/>
            <a:ext cx="8763000" cy="575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Char char="•"/>
              <a:defRPr sz="3200">
                <a:solidFill>
                  <a:schemeClr val="tx1"/>
                </a:solidFill>
                <a:latin typeface="Arial Black" panose="020B0A040201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defRPr>
            </a:lvl2pPr>
            <a:lvl3pPr marL="1143000" indent="-228600">
              <a:spcBef>
                <a:spcPct val="20000"/>
              </a:spcBef>
              <a:buChar char="•"/>
              <a:defRPr sz="24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Thank You</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Stay Safe and Happy…</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God Bless…</a:t>
            </a:r>
          </a:p>
          <a:p>
            <a:pPr lvl="0" algn="ctr">
              <a:spcBef>
                <a:spcPct val="50000"/>
              </a:spcBef>
              <a:buClrTx/>
              <a:buNone/>
              <a:defRPr/>
            </a:pP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CONGRATULATIONS</a:t>
            </a:r>
          </a:p>
          <a:p>
            <a:pPr lvl="0" algn="ctr">
              <a:spcBef>
                <a:spcPct val="50000"/>
              </a:spcBef>
              <a:buClrTx/>
              <a:buNone/>
              <a:defRPr/>
            </a:pP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AND MABUHAY</a:t>
            </a:r>
            <a:endParaRPr lang="en-US" altLang="en-US" dirty="0">
              <a:solidFill>
                <a:srgbClr val="FFCC00"/>
              </a:solidFill>
              <a:latin typeface="Comic Sans MS" panose="030F0702030302020204" pitchFamily="66" charset="0"/>
              <a:ea typeface="SimSun" panose="02010600030101010101" pitchFamily="2" charset="-122"/>
              <a:cs typeface="Arial" panose="020B0604020202020204" pitchFamily="34" charset="0"/>
            </a:endParaRPr>
          </a:p>
          <a:p>
            <a:pPr lvl="0" algn="ctr">
              <a:spcBef>
                <a:spcPct val="50000"/>
              </a:spcBef>
              <a:buClrTx/>
              <a:buNone/>
              <a:defRPr/>
            </a:pPr>
            <a:r>
              <a:rPr lang="en-US" altLang="en-US" dirty="0">
                <a:solidFill>
                  <a:srgbClr val="FFCC00"/>
                </a:solidFill>
                <a:latin typeface="Comic Sans MS" panose="030F0702030302020204" pitchFamily="66" charset="0"/>
                <a:ea typeface="SimSun" panose="02010600030101010101" pitchFamily="2" charset="-122"/>
                <a:cs typeface="Arial" panose="020B0604020202020204" pitchFamily="34" charset="0"/>
              </a:rPr>
              <a:t>ANG</a:t>
            </a:r>
          </a:p>
          <a:p>
            <a:pPr lvl="0" algn="ctr">
              <a:spcBef>
                <a:spcPct val="50000"/>
              </a:spcBef>
              <a:buClrTx/>
              <a:buNone/>
              <a:defRPr/>
            </a:pPr>
            <a:r>
              <a:rPr lang="en-US" altLang="en-US" dirty="0" err="1" smtClean="0">
                <a:solidFill>
                  <a:srgbClr val="FFCC00"/>
                </a:solidFill>
                <a:latin typeface="Comic Sans MS" panose="030F0702030302020204" pitchFamily="66" charset="0"/>
                <a:ea typeface="SimSun" panose="02010600030101010101" pitchFamily="2" charset="-122"/>
                <a:cs typeface="Arial" panose="020B0604020202020204" pitchFamily="34" charset="0"/>
              </a:rPr>
              <a:t>PhALGA</a:t>
            </a: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 </a:t>
            </a:r>
            <a:r>
              <a:rPr lang="en-US" altLang="en-US" dirty="0">
                <a:solidFill>
                  <a:srgbClr val="FFCC00"/>
                </a:solidFill>
                <a:latin typeface="Comic Sans MS" panose="030F0702030302020204" pitchFamily="66" charset="0"/>
                <a:ea typeface="SimSun" panose="02010600030101010101" pitchFamily="2" charset="-122"/>
                <a:cs typeface="Arial" panose="020B0604020202020204" pitchFamily="34" charset="0"/>
              </a:rPr>
              <a:t>!!!</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Dr. </a:t>
            </a:r>
            <a:r>
              <a:rPr kumimoji="0" lang="en-US" altLang="en-US" b="0" i="0" u="none" strike="noStrike" kern="1200" cap="none" spc="0" normalizeH="0" baseline="0" noProof="0" dirty="0" err="1"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Lito</a:t>
            </a: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 C., DREM, MIPREA, RCV, MBM</a:t>
            </a:r>
            <a:endParaRPr kumimoji="0" lang="en-US" altLang="en-US" b="0" i="0" u="none" strike="noStrike" kern="1200" cap="none" spc="0" normalizeH="0" baseline="0" noProof="0" dirty="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3120238423"/>
      </p:ext>
    </p:extLst>
  </p:cSld>
  <p:clrMapOvr>
    <a:masterClrMapping/>
  </p:clrMapOvr>
  <p:transition spd="slow" advClick="0" advTm="5000">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iterate type="lt">
                                    <p:tmPct val="0"/>
                                  </p:iterate>
                                  <p:childTnLst>
                                    <p:set>
                                      <p:cBhvr>
                                        <p:cTn id="6" dur="1" fill="hold">
                                          <p:stCondLst>
                                            <p:cond delay="0"/>
                                          </p:stCondLst>
                                        </p:cTn>
                                        <p:tgtEl>
                                          <p:spTgt spid="501762"/>
                                        </p:tgtEl>
                                        <p:attrNameLst>
                                          <p:attrName>style.visibility</p:attrName>
                                        </p:attrNameLst>
                                      </p:cBhvr>
                                      <p:to>
                                        <p:strVal val="visible"/>
                                      </p:to>
                                    </p:set>
                                    <p:anim calcmode="lin" valueType="num">
                                      <p:cBhvr additive="base">
                                        <p:cTn id="7" dur="500" fill="hold"/>
                                        <p:tgtEl>
                                          <p:spTgt spid="501762"/>
                                        </p:tgtEl>
                                        <p:attrNameLst>
                                          <p:attrName>ppt_x</p:attrName>
                                        </p:attrNameLst>
                                      </p:cBhvr>
                                      <p:tavLst>
                                        <p:tav tm="0">
                                          <p:val>
                                            <p:strVal val="#ppt_x"/>
                                          </p:val>
                                        </p:tav>
                                        <p:tav tm="100000">
                                          <p:val>
                                            <p:strVal val="#ppt_x"/>
                                          </p:val>
                                        </p:tav>
                                      </p:tavLst>
                                    </p:anim>
                                    <p:anim calcmode="lin" valueType="num">
                                      <p:cBhvr additive="base">
                                        <p:cTn id="8" dur="500" fill="hold"/>
                                        <p:tgtEl>
                                          <p:spTgt spid="5017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8" presetClass="entr" presetSubtype="0" accel="50000" fill="hold" grpId="1" nodeType="clickEffect">
                                  <p:stCondLst>
                                    <p:cond delay="0"/>
                                  </p:stCondLst>
                                  <p:iterate type="lt">
                                    <p:tmPct val="50000"/>
                                  </p:iterate>
                                  <p:childTnLst>
                                    <p:set>
                                      <p:cBhvr>
                                        <p:cTn id="12" dur="1" fill="hold">
                                          <p:stCondLst>
                                            <p:cond delay="0"/>
                                          </p:stCondLst>
                                        </p:cTn>
                                        <p:tgtEl>
                                          <p:spTgt spid="501762"/>
                                        </p:tgtEl>
                                        <p:attrNameLst>
                                          <p:attrName>style.visibility</p:attrName>
                                        </p:attrNameLst>
                                      </p:cBhvr>
                                      <p:to>
                                        <p:strVal val="visible"/>
                                      </p:to>
                                    </p:set>
                                    <p:set>
                                      <p:cBhvr>
                                        <p:cTn id="13" dur="455" fill="hold">
                                          <p:stCondLst>
                                            <p:cond delay="0"/>
                                          </p:stCondLst>
                                        </p:cTn>
                                        <p:tgtEl>
                                          <p:spTgt spid="501762"/>
                                        </p:tgtEl>
                                        <p:attrNameLst>
                                          <p:attrName>style.rotation</p:attrName>
                                        </p:attrNameLst>
                                      </p:cBhvr>
                                      <p:to>
                                        <p:strVal val="-45.0"/>
                                      </p:to>
                                    </p:set>
                                    <p:anim calcmode="lin" valueType="num">
                                      <p:cBhvr>
                                        <p:cTn id="14" dur="455" fill="hold">
                                          <p:stCondLst>
                                            <p:cond delay="455"/>
                                          </p:stCondLst>
                                        </p:cTn>
                                        <p:tgtEl>
                                          <p:spTgt spid="501762"/>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501762"/>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501762"/>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50176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2" grpId="0"/>
      <p:bldP spid="501762" grpId="1"/>
    </p:bldLst>
  </p:timing>
</p:sld>
</file>

<file path=ppt/slides/slide1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62" name="Text Box 2"/>
          <p:cNvSpPr txBox="1">
            <a:spLocks noChangeArrowheads="1"/>
          </p:cNvSpPr>
          <p:nvPr/>
        </p:nvSpPr>
        <p:spPr bwMode="auto">
          <a:xfrm>
            <a:off x="0" y="1066800"/>
            <a:ext cx="7620000"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defRPr>
            </a:lvl2pPr>
            <a:lvl3pPr marL="1143000" indent="-228600">
              <a:spcBef>
                <a:spcPct val="20000"/>
              </a:spcBef>
              <a:buChar char="•"/>
              <a:defRPr sz="24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altLang="en-US" sz="4000"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endParaRPr>
          </a:p>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altLang="en-US" sz="2800" b="0" i="0" u="none" strike="noStrike" kern="1200" cap="none" spc="0" normalizeH="0" baseline="0" noProof="0" dirty="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endParaRPr>
          </a:p>
        </p:txBody>
      </p:sp>
      <p:sp>
        <p:nvSpPr>
          <p:cNvPr id="4" name="Text Box 2"/>
          <p:cNvSpPr txBox="1">
            <a:spLocks noChangeArrowheads="1"/>
          </p:cNvSpPr>
          <p:nvPr/>
        </p:nvSpPr>
        <p:spPr bwMode="auto">
          <a:xfrm>
            <a:off x="0" y="685800"/>
            <a:ext cx="8763000" cy="575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Char char="•"/>
              <a:defRPr sz="3200">
                <a:solidFill>
                  <a:schemeClr val="tx1"/>
                </a:solidFill>
                <a:latin typeface="Arial Black" panose="020B0A040201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defRPr>
            </a:lvl2pPr>
            <a:lvl3pPr marL="1143000" indent="-228600">
              <a:spcBef>
                <a:spcPct val="20000"/>
              </a:spcBef>
              <a:buChar char="•"/>
              <a:defRPr sz="24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Thank You</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Stay Safe and Happy…</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God Bless…</a:t>
            </a:r>
          </a:p>
          <a:p>
            <a:pPr marL="0" marR="0" lvl="0" indent="0" algn="ctr" defTabSz="914400" rtl="0" eaLnBrk="0" fontAlgn="base" latinLnBrk="0" hangingPunct="0">
              <a:lnSpc>
                <a:spcPct val="100000"/>
              </a:lnSpc>
              <a:spcBef>
                <a:spcPct val="50000"/>
              </a:spcBef>
              <a:spcAft>
                <a:spcPct val="0"/>
              </a:spcAft>
              <a:buClrTx/>
              <a:buSzTx/>
              <a:buFontTx/>
              <a:buNone/>
              <a:tabLst/>
              <a:defRPr/>
            </a:pP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CONGRATULATIONS</a:t>
            </a:r>
          </a:p>
          <a:p>
            <a:pPr marL="0" marR="0" lvl="0" indent="0" algn="ctr" defTabSz="914400" rtl="0" eaLnBrk="0" fontAlgn="base" latinLnBrk="0" hangingPunct="0">
              <a:lnSpc>
                <a:spcPct val="100000"/>
              </a:lnSpc>
              <a:spcBef>
                <a:spcPct val="50000"/>
              </a:spcBef>
              <a:spcAft>
                <a:spcPct val="0"/>
              </a:spcAft>
              <a:buClrTx/>
              <a:buSzTx/>
              <a:buFontTx/>
              <a:buNone/>
              <a:tabLst/>
              <a:defRPr/>
            </a:pP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AND MABUHAY</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ANG</a:t>
            </a:r>
          </a:p>
          <a:p>
            <a:pPr marL="0" marR="0" lvl="0" indent="0" algn="ctr" defTabSz="914400" rtl="0" eaLnBrk="0" fontAlgn="base" latinLnBrk="0" hangingPunct="0">
              <a:lnSpc>
                <a:spcPct val="100000"/>
              </a:lnSpc>
              <a:spcBef>
                <a:spcPct val="50000"/>
              </a:spcBef>
              <a:spcAft>
                <a:spcPct val="0"/>
              </a:spcAft>
              <a:buClrTx/>
              <a:buSzTx/>
              <a:buFontTx/>
              <a:buNone/>
              <a:tabLst/>
              <a:defRPr/>
            </a:pPr>
            <a:r>
              <a:rPr lang="en-US" altLang="en-US" dirty="0" err="1" smtClean="0">
                <a:solidFill>
                  <a:srgbClr val="FFCC00"/>
                </a:solidFill>
                <a:latin typeface="Comic Sans MS" panose="030F0702030302020204" pitchFamily="66" charset="0"/>
                <a:ea typeface="SimSun" panose="02010600030101010101" pitchFamily="2" charset="-122"/>
                <a:cs typeface="Arial" panose="020B0604020202020204" pitchFamily="34" charset="0"/>
              </a:rPr>
              <a:t>PhALGA</a:t>
            </a:r>
            <a:r>
              <a:rPr lang="en-US" altLang="en-US" dirty="0" smtClean="0">
                <a:solidFill>
                  <a:srgbClr val="FFCC00"/>
                </a:solidFill>
                <a:latin typeface="Comic Sans MS" panose="030F0702030302020204" pitchFamily="66" charset="0"/>
                <a:ea typeface="SimSun" panose="02010600030101010101" pitchFamily="2" charset="-122"/>
                <a:cs typeface="Arial" panose="020B0604020202020204" pitchFamily="34" charset="0"/>
              </a:rPr>
              <a:t> !!!</a:t>
            </a:r>
            <a:endPar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Dr. </a:t>
            </a:r>
            <a:r>
              <a:rPr kumimoji="0" lang="en-US" altLang="en-US" b="0" i="0" u="none" strike="noStrike" kern="1200" cap="none" spc="0" normalizeH="0" baseline="0" noProof="0" dirty="0" err="1"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Lito</a:t>
            </a:r>
            <a:r>
              <a:rPr kumimoji="0" lang="en-US" altLang="en-US" b="0" i="0" u="none" strike="noStrike" kern="1200" cap="none" spc="0" normalizeH="0" baseline="0" noProof="0" dirty="0" smtClean="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rPr>
              <a:t> C., DREM, MIPREA, RCV, MBM</a:t>
            </a:r>
            <a:endParaRPr kumimoji="0" lang="en-US" altLang="en-US" b="0" i="0" u="none" strike="noStrike" kern="1200" cap="none" spc="0" normalizeH="0" baseline="0" noProof="0" dirty="0">
              <a:ln>
                <a:noFill/>
              </a:ln>
              <a:solidFill>
                <a:srgbClr val="FFCC00"/>
              </a:solidFill>
              <a:effectLst/>
              <a:uLnTx/>
              <a:uFillTx/>
              <a:latin typeface="Comic Sans MS" panose="030F0702030302020204" pitchFamily="66"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3954149523"/>
      </p:ext>
    </p:extLst>
  </p:cSld>
  <p:clrMapOvr>
    <a:masterClrMapping/>
  </p:clrMapOvr>
  <p:transition spd="slow" advClick="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nodePh="1">
                                  <p:stCondLst>
                                    <p:cond delay="0"/>
                                  </p:stCondLst>
                                  <p:endCondLst>
                                    <p:cond evt="begin" delay="0">
                                      <p:tn val="5"/>
                                    </p:cond>
                                  </p:endCondLst>
                                  <p:iterate type="lt">
                                    <p:tmPct val="0"/>
                                  </p:iterate>
                                  <p:childTnLst>
                                    <p:set>
                                      <p:cBhvr>
                                        <p:cTn id="6" dur="1" fill="hold">
                                          <p:stCondLst>
                                            <p:cond delay="0"/>
                                          </p:stCondLst>
                                        </p:cTn>
                                        <p:tgtEl>
                                          <p:spTgt spid="501762"/>
                                        </p:tgtEl>
                                        <p:attrNameLst>
                                          <p:attrName>style.visibility</p:attrName>
                                        </p:attrNameLst>
                                      </p:cBhvr>
                                      <p:to>
                                        <p:strVal val="visible"/>
                                      </p:to>
                                    </p:set>
                                    <p:anim calcmode="lin" valueType="num">
                                      <p:cBhvr additive="base">
                                        <p:cTn id="7" dur="10" fill="hold"/>
                                        <p:tgtEl>
                                          <p:spTgt spid="501762"/>
                                        </p:tgtEl>
                                        <p:attrNameLst>
                                          <p:attrName>ppt_x</p:attrName>
                                        </p:attrNameLst>
                                      </p:cBhvr>
                                      <p:tavLst>
                                        <p:tav tm="0">
                                          <p:val>
                                            <p:strVal val="#ppt_x"/>
                                          </p:val>
                                        </p:tav>
                                        <p:tav tm="100000">
                                          <p:val>
                                            <p:strVal val="#ppt_x"/>
                                          </p:val>
                                        </p:tav>
                                      </p:tavLst>
                                    </p:anim>
                                    <p:anim calcmode="lin" valueType="num">
                                      <p:cBhvr additive="base">
                                        <p:cTn id="8" dur="10" fill="hold"/>
                                        <p:tgtEl>
                                          <p:spTgt spid="501762"/>
                                        </p:tgtEl>
                                        <p:attrNameLst>
                                          <p:attrName>ppt_y</p:attrName>
                                        </p:attrNameLst>
                                      </p:cBhvr>
                                      <p:tavLst>
                                        <p:tav tm="0">
                                          <p:val>
                                            <p:strVal val="1+#ppt_h/2"/>
                                          </p:val>
                                        </p:tav>
                                        <p:tav tm="100000">
                                          <p:val>
                                            <p:strVal val="#ppt_y"/>
                                          </p:val>
                                        </p:tav>
                                      </p:tavLst>
                                    </p:anim>
                                  </p:childTnLst>
                                </p:cTn>
                              </p:par>
                              <p:par>
                                <p:cTn id="9" presetID="38" presetClass="entr" presetSubtype="0" accel="50000" fill="hold" grpId="1" nodeType="withEffect" nodePh="1">
                                  <p:stCondLst>
                                    <p:cond delay="0"/>
                                  </p:stCondLst>
                                  <p:endCondLst>
                                    <p:cond evt="begin" delay="0">
                                      <p:tn val="9"/>
                                    </p:cond>
                                  </p:endCondLst>
                                  <p:iterate type="lt">
                                    <p:tmPct val="50000"/>
                                  </p:iterate>
                                  <p:childTnLst>
                                    <p:set>
                                      <p:cBhvr>
                                        <p:cTn id="10" dur="1" fill="hold">
                                          <p:stCondLst>
                                            <p:cond delay="0"/>
                                          </p:stCondLst>
                                        </p:cTn>
                                        <p:tgtEl>
                                          <p:spTgt spid="501762"/>
                                        </p:tgtEl>
                                        <p:attrNameLst>
                                          <p:attrName>style.visibility</p:attrName>
                                        </p:attrNameLst>
                                      </p:cBhvr>
                                      <p:to>
                                        <p:strVal val="visible"/>
                                      </p:to>
                                    </p:set>
                                    <p:set>
                                      <p:cBhvr>
                                        <p:cTn id="11" dur="5" fill="hold">
                                          <p:stCondLst>
                                            <p:cond delay="0"/>
                                          </p:stCondLst>
                                        </p:cTn>
                                        <p:tgtEl>
                                          <p:spTgt spid="501762"/>
                                        </p:tgtEl>
                                        <p:attrNameLst>
                                          <p:attrName>style.rotation</p:attrName>
                                        </p:attrNameLst>
                                      </p:cBhvr>
                                      <p:to>
                                        <p:strVal val="-45.0"/>
                                      </p:to>
                                    </p:set>
                                    <p:anim calcmode="lin" valueType="num">
                                      <p:cBhvr>
                                        <p:cTn id="12" dur="5" fill="hold">
                                          <p:stCondLst>
                                            <p:cond delay="5"/>
                                          </p:stCondLst>
                                        </p:cTn>
                                        <p:tgtEl>
                                          <p:spTgt spid="501762"/>
                                        </p:tgtEl>
                                        <p:attrNameLst>
                                          <p:attrName>style.rotation</p:attrName>
                                        </p:attrNameLst>
                                      </p:cBhvr>
                                      <p:tavLst>
                                        <p:tav tm="0">
                                          <p:val>
                                            <p:fltVal val="-45"/>
                                          </p:val>
                                        </p:tav>
                                        <p:tav tm="69900">
                                          <p:val>
                                            <p:fltVal val="45"/>
                                          </p:val>
                                        </p:tav>
                                        <p:tav tm="100000">
                                          <p:val>
                                            <p:fltVal val="0"/>
                                          </p:val>
                                        </p:tav>
                                      </p:tavLst>
                                    </p:anim>
                                    <p:anim calcmode="lin" valueType="num">
                                      <p:cBhvr>
                                        <p:cTn id="13" dur="5" fill="hold">
                                          <p:stCondLst>
                                            <p:cond delay="0"/>
                                          </p:stCondLst>
                                        </p:cTn>
                                        <p:tgtEl>
                                          <p:spTgt spid="501762"/>
                                        </p:tgtEl>
                                        <p:attrNameLst>
                                          <p:attrName>ppt_y</p:attrName>
                                        </p:attrNameLst>
                                      </p:cBhvr>
                                      <p:tavLst>
                                        <p:tav tm="0">
                                          <p:val>
                                            <p:strVal val="#ppt_y-1"/>
                                          </p:val>
                                        </p:tav>
                                        <p:tav tm="100000">
                                          <p:val>
                                            <p:strVal val="#ppt_y-(0.354*#ppt_w-0.172*#ppt_h)"/>
                                          </p:val>
                                        </p:tav>
                                      </p:tavLst>
                                    </p:anim>
                                    <p:anim calcmode="lin" valueType="num">
                                      <p:cBhvr>
                                        <p:cTn id="14" dur="2" decel="50000" autoRev="1" fill="hold">
                                          <p:stCondLst>
                                            <p:cond delay="5"/>
                                          </p:stCondLst>
                                        </p:cTn>
                                        <p:tgtEl>
                                          <p:spTgt spid="501762"/>
                                        </p:tgtEl>
                                        <p:attrNameLst>
                                          <p:attrName>ppt_y</p:attrName>
                                        </p:attrNameLst>
                                      </p:cBhvr>
                                      <p:tavLst>
                                        <p:tav tm="0">
                                          <p:val>
                                            <p:strVal val="#ppt_y-(0.354*#ppt_w-0.172*#ppt_h)"/>
                                          </p:val>
                                        </p:tav>
                                        <p:tav tm="100000">
                                          <p:val>
                                            <p:strVal val="#ppt_y-(0.354*#ppt_w-0.172*#ppt_h)-#ppt_h/2"/>
                                          </p:val>
                                        </p:tav>
                                      </p:tavLst>
                                    </p:anim>
                                    <p:anim calcmode="lin" valueType="num">
                                      <p:cBhvr>
                                        <p:cTn id="15" dur="1" fill="hold">
                                          <p:stCondLst>
                                            <p:cond delay="9"/>
                                          </p:stCondLst>
                                        </p:cTn>
                                        <p:tgtEl>
                                          <p:spTgt spid="501762"/>
                                        </p:tgtEl>
                                        <p:attrNameLst>
                                          <p:attrName>ppt_y</p:attrName>
                                        </p:attrNameLst>
                                      </p:cBhvr>
                                      <p:tavLst>
                                        <p:tav tm="0">
                                          <p:val>
                                            <p:strVal val="#ppt_y-(0.354*#ppt_w-0.172*#ppt_h)"/>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iterate type="lt">
                                    <p:tmPct val="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8" presetClass="entr" presetSubtype="0" accel="50000" fill="hold" grpId="1" nodeType="clickEffect">
                                  <p:stCondLst>
                                    <p:cond delay="0"/>
                                  </p:stCondLst>
                                  <p:iterate type="lt">
                                    <p:tmPct val="50000"/>
                                  </p:iterate>
                                  <p:childTnLst>
                                    <p:set>
                                      <p:cBhvr>
                                        <p:cTn id="25" dur="1" fill="hold">
                                          <p:stCondLst>
                                            <p:cond delay="0"/>
                                          </p:stCondLst>
                                        </p:cTn>
                                        <p:tgtEl>
                                          <p:spTgt spid="4"/>
                                        </p:tgtEl>
                                        <p:attrNameLst>
                                          <p:attrName>style.visibility</p:attrName>
                                        </p:attrNameLst>
                                      </p:cBhvr>
                                      <p:to>
                                        <p:strVal val="visible"/>
                                      </p:to>
                                    </p:set>
                                    <p:set>
                                      <p:cBhvr>
                                        <p:cTn id="26" dur="455" fill="hold">
                                          <p:stCondLst>
                                            <p:cond delay="0"/>
                                          </p:stCondLst>
                                        </p:cTn>
                                        <p:tgtEl>
                                          <p:spTgt spid="4"/>
                                        </p:tgtEl>
                                        <p:attrNameLst>
                                          <p:attrName>style.rotation</p:attrName>
                                        </p:attrNameLst>
                                      </p:cBhvr>
                                      <p:to>
                                        <p:strVal val="-45.0"/>
                                      </p:to>
                                    </p:set>
                                    <p:anim calcmode="lin" valueType="num">
                                      <p:cBhvr>
                                        <p:cTn id="27"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28"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29"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30"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2" grpId="0"/>
      <p:bldP spid="501762"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a:xfrm>
            <a:off x="304800" y="0"/>
            <a:ext cx="8305800" cy="1143000"/>
          </a:xfrm>
        </p:spPr>
        <p:txBody>
          <a:bodyPr/>
          <a:lstStyle/>
          <a:p>
            <a:pPr algn="ctr" eaLnBrk="1" hangingPunct="1"/>
            <a:r>
              <a:rPr lang="en-US" b="1" dirty="0" smtClean="0"/>
              <a:t>Conduct of  Inventory Taking</a:t>
            </a:r>
            <a:endParaRPr lang="en-US" dirty="0" smtClean="0"/>
          </a:p>
        </p:txBody>
      </p:sp>
      <p:sp>
        <p:nvSpPr>
          <p:cNvPr id="695301" name="Rectangle 5"/>
          <p:cNvSpPr>
            <a:spLocks noGrp="1" noChangeArrowheads="1"/>
          </p:cNvSpPr>
          <p:nvPr>
            <p:ph type="body" sz="half" idx="1"/>
          </p:nvPr>
        </p:nvSpPr>
        <p:spPr>
          <a:xfrm>
            <a:off x="228600" y="762000"/>
            <a:ext cx="8686800" cy="5867400"/>
          </a:xfrm>
        </p:spPr>
        <p:txBody>
          <a:bodyPr/>
          <a:lstStyle/>
          <a:p>
            <a:pPr marL="520700" indent="-520700" eaLnBrk="1" hangingPunct="1">
              <a:buFont typeface="Wingdings" pitchFamily="2" charset="2"/>
              <a:buChar char="v"/>
            </a:pPr>
            <a:r>
              <a:rPr lang="en-US" sz="2400" dirty="0" smtClean="0">
                <a:solidFill>
                  <a:schemeClr val="tx1"/>
                </a:solidFill>
                <a:latin typeface="Arial" charset="0"/>
              </a:rPr>
              <a:t>All PPE items included in the inventory working papers but not found during the physical count shall be considered as non-existing/missing PPEs per physical count.</a:t>
            </a:r>
          </a:p>
          <a:p>
            <a:pPr marL="520700" indent="-520700" eaLnBrk="1" hangingPunct="1">
              <a:buFont typeface="Wingdings" pitchFamily="2" charset="2"/>
              <a:buChar char="v"/>
            </a:pPr>
            <a:r>
              <a:rPr lang="en-US" sz="2400" dirty="0" smtClean="0">
                <a:solidFill>
                  <a:schemeClr val="tx1"/>
                </a:solidFill>
                <a:latin typeface="Arial" charset="0"/>
              </a:rPr>
              <a:t> These shall be disclosed/described as </a:t>
            </a:r>
            <a:r>
              <a:rPr lang="en-US" sz="1400" dirty="0" smtClean="0">
                <a:solidFill>
                  <a:schemeClr val="tx1"/>
                </a:solidFill>
                <a:latin typeface="Arial" charset="0"/>
              </a:rPr>
              <a:t>“</a:t>
            </a:r>
            <a:r>
              <a:rPr lang="en-US" sz="2400" dirty="0" smtClean="0">
                <a:solidFill>
                  <a:schemeClr val="tx1"/>
                </a:solidFill>
                <a:latin typeface="Arial" charset="0"/>
              </a:rPr>
              <a:t>non-existing" or "missing" which information shall be indicated under the "Remarks" column of the ICF and included in Annex ‘C’ form titled ‘List of Non-Existing/Missing PPEs.</a:t>
            </a:r>
          </a:p>
          <a:p>
            <a:pPr marL="520700" lvl="2" indent="-520700" eaLnBrk="1" hangingPunct="1">
              <a:buFont typeface="Wingdings" pitchFamily="2" charset="2"/>
              <a:buChar char="v"/>
            </a:pPr>
            <a:r>
              <a:rPr lang="en-US" sz="2400" dirty="0" smtClean="0">
                <a:solidFill>
                  <a:schemeClr val="tx1"/>
                </a:solidFill>
                <a:latin typeface="Arial" charset="0"/>
              </a:rPr>
              <a:t>Other relevant information on each PPE item shall also be stated under the "Remarks" column of the ICF.</a:t>
            </a:r>
          </a:p>
          <a:p>
            <a:pPr marL="520700" lvl="2" indent="-520700" eaLnBrk="1" hangingPunct="1">
              <a:buFont typeface="Wingdings" pitchFamily="2" charset="2"/>
              <a:buChar char="v"/>
            </a:pPr>
            <a:r>
              <a:rPr lang="en-US" sz="2400" dirty="0" smtClean="0">
                <a:solidFill>
                  <a:schemeClr val="tx1"/>
                </a:solidFill>
                <a:latin typeface="Arial" charset="0"/>
              </a:rPr>
              <a:t>Upon completion of the physical count, the Inventory Committee shall prepare the RPCPPE, using the prescribed format under the Accounting Manuals of the respective Sectors.</a:t>
            </a:r>
          </a:p>
          <a:p>
            <a:pPr marL="520700" lvl="2" indent="-520700" eaLnBrk="1" hangingPunct="1">
              <a:buFont typeface="Wingdings" pitchFamily="2" charset="2"/>
              <a:buChar char="v"/>
            </a:pPr>
            <a:endParaRPr lang="en-US" sz="1800" dirty="0" smtClean="0">
              <a:solidFill>
                <a:schemeClr val="tx1"/>
              </a:solidFill>
              <a:latin typeface="Arial" charset="0"/>
            </a:endParaRPr>
          </a:p>
          <a:p>
            <a:pPr marL="520700" indent="-520700" eaLnBrk="1" hangingPunct="1">
              <a:buFont typeface="Wingdings" pitchFamily="2" charset="2"/>
              <a:buChar char="v"/>
            </a:pPr>
            <a:endParaRPr lang="en-US" sz="2400" dirty="0" smtClean="0">
              <a:solidFill>
                <a:schemeClr val="tx1"/>
              </a:solidFill>
              <a:latin typeface="Arial" charset="0"/>
            </a:endParaRPr>
          </a:p>
          <a:p>
            <a:pPr marL="520700" indent="-520700" eaLnBrk="1" hangingPunct="1">
              <a:buFont typeface="Wingdings" pitchFamily="2" charset="2"/>
              <a:buChar char="v"/>
            </a:pPr>
            <a:endParaRPr lang="en-US" sz="2400" dirty="0" smtClean="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95301">
                                            <p:txEl>
                                              <p:pRg st="0" end="0"/>
                                            </p:txEl>
                                          </p:spTgt>
                                        </p:tgtEl>
                                        <p:attrNameLst>
                                          <p:attrName>style.visibility</p:attrName>
                                        </p:attrNameLst>
                                      </p:cBhvr>
                                      <p:to>
                                        <p:strVal val="visible"/>
                                      </p:to>
                                    </p:set>
                                    <p:animEffect transition="in" filter="wedge">
                                      <p:cBhvr>
                                        <p:cTn id="7" dur="2000"/>
                                        <p:tgtEl>
                                          <p:spTgt spid="6953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95301">
                                            <p:txEl>
                                              <p:pRg st="1" end="1"/>
                                            </p:txEl>
                                          </p:spTgt>
                                        </p:tgtEl>
                                        <p:attrNameLst>
                                          <p:attrName>style.visibility</p:attrName>
                                        </p:attrNameLst>
                                      </p:cBhvr>
                                      <p:to>
                                        <p:strVal val="visible"/>
                                      </p:to>
                                    </p:set>
                                    <p:animEffect transition="in" filter="wedge">
                                      <p:cBhvr>
                                        <p:cTn id="12" dur="2000"/>
                                        <p:tgtEl>
                                          <p:spTgt spid="6953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95301">
                                            <p:txEl>
                                              <p:pRg st="2" end="2"/>
                                            </p:txEl>
                                          </p:spTgt>
                                        </p:tgtEl>
                                        <p:attrNameLst>
                                          <p:attrName>style.visibility</p:attrName>
                                        </p:attrNameLst>
                                      </p:cBhvr>
                                      <p:to>
                                        <p:strVal val="visible"/>
                                      </p:to>
                                    </p:set>
                                    <p:animEffect transition="in" filter="wedge">
                                      <p:cBhvr>
                                        <p:cTn id="17" dur="2000"/>
                                        <p:tgtEl>
                                          <p:spTgt spid="6953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95301">
                                            <p:txEl>
                                              <p:pRg st="3" end="3"/>
                                            </p:txEl>
                                          </p:spTgt>
                                        </p:tgtEl>
                                        <p:attrNameLst>
                                          <p:attrName>style.visibility</p:attrName>
                                        </p:attrNameLst>
                                      </p:cBhvr>
                                      <p:to>
                                        <p:strVal val="visible"/>
                                      </p:to>
                                    </p:set>
                                    <p:animEffect transition="in" filter="wedge">
                                      <p:cBhvr>
                                        <p:cTn id="22" dur="2000"/>
                                        <p:tgtEl>
                                          <p:spTgt spid="69530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447800" y="1981200"/>
            <a:ext cx="6781800" cy="3352800"/>
          </a:xfrm>
        </p:spPr>
        <p:txBody>
          <a:bodyPr rtlCol="0">
            <a:noAutofit/>
          </a:bodyPr>
          <a:lstStyle/>
          <a:p>
            <a:pPr eaLnBrk="1" fontAlgn="auto" hangingPunct="1">
              <a:spcAft>
                <a:spcPts val="0"/>
              </a:spcAft>
              <a:defRPr/>
            </a:pPr>
            <a:r>
              <a:rPr lang="en-US" sz="4400" u="sng" dirty="0" smtClean="0">
                <a:solidFill>
                  <a:srgbClr val="0070C0"/>
                </a:solidFill>
                <a:latin typeface="Berlin Sans FB Demi" pitchFamily="34" charset="0"/>
              </a:rPr>
              <a:t>FIRST UPDATE</a:t>
            </a:r>
            <a:r>
              <a:rPr lang="en-US" sz="4400" u="sng" dirty="0" smtClean="0">
                <a:latin typeface="Berlin Sans FB Demi" pitchFamily="34" charset="0"/>
              </a:rPr>
              <a:t/>
            </a:r>
            <a:br>
              <a:rPr lang="en-US" sz="4400" u="sng" dirty="0" smtClean="0">
                <a:latin typeface="Berlin Sans FB Demi" pitchFamily="34" charset="0"/>
              </a:rPr>
            </a:br>
            <a:r>
              <a:rPr lang="en-US" sz="4400" dirty="0">
                <a:latin typeface="Berlin Sans FB Demi" pitchFamily="34" charset="0"/>
              </a:rPr>
              <a:t/>
            </a:r>
            <a:br>
              <a:rPr lang="en-US" sz="4400" dirty="0">
                <a:latin typeface="Berlin Sans FB Demi" pitchFamily="34" charset="0"/>
              </a:rPr>
            </a:br>
            <a:r>
              <a:rPr lang="en-US" sz="4400" dirty="0" err="1" smtClean="0">
                <a:latin typeface="Berlin Sans FB Demi" pitchFamily="34" charset="0"/>
              </a:rPr>
              <a:t>ONE-time</a:t>
            </a:r>
            <a:r>
              <a:rPr lang="en-US" sz="4400" dirty="0" smtClean="0">
                <a:latin typeface="Berlin Sans FB Demi" pitchFamily="34" charset="0"/>
              </a:rPr>
              <a:t> Cleansing of PPE Accounts</a:t>
            </a:r>
            <a:br>
              <a:rPr lang="en-US" sz="4400" dirty="0" smtClean="0">
                <a:latin typeface="Berlin Sans FB Demi" pitchFamily="34" charset="0"/>
              </a:rPr>
            </a:br>
            <a:r>
              <a:rPr lang="en-US" sz="3600" dirty="0" smtClean="0">
                <a:latin typeface="Berlin Sans FB Demi" pitchFamily="34" charset="0"/>
              </a:rPr>
              <a:t>(COA Circular-2020-006)</a:t>
            </a:r>
            <a:endParaRPr lang="en-US" sz="4400" dirty="0" smtClean="0">
              <a:solidFill>
                <a:schemeClr val="tx1"/>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28600" y="228600"/>
            <a:ext cx="8610600" cy="6096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Inventory Taking Reports</a:t>
            </a:r>
          </a:p>
        </p:txBody>
      </p:sp>
      <p:sp>
        <p:nvSpPr>
          <p:cNvPr id="1025" name="Rectangle 1"/>
          <p:cNvSpPr>
            <a:spLocks noChangeArrowheads="1"/>
          </p:cNvSpPr>
          <p:nvPr/>
        </p:nvSpPr>
        <p:spPr bwMode="auto">
          <a:xfrm>
            <a:off x="228600" y="1173035"/>
            <a:ext cx="8610600" cy="892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55700" algn="l"/>
                <a:tab pos="2200275" algn="l"/>
                <a:tab pos="6321425" algn="l"/>
                <a:tab pos="6843713" algn="l"/>
              </a:tabLst>
            </a:pPr>
            <a:r>
              <a:rPr kumimoji="0" lang="en-US" sz="12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                                                                                                                                                                                   An</a:t>
            </a:r>
            <a:r>
              <a:rPr kumimoji="0" lang="en-US" sz="12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nex C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400" b="1" i="0" u="none" strike="noStrike" cap="none" normalizeH="0" baseline="0" dirty="0" smtClean="0">
                <a:ln>
                  <a:noFill/>
                </a:ln>
                <a:solidFill>
                  <a:srgbClr val="626666"/>
                </a:solidFill>
                <a:effectLst/>
                <a:latin typeface="Arial" pitchFamily="34" charset="0"/>
                <a:ea typeface="Calibri" pitchFamily="34" charset="0"/>
                <a:cs typeface="Arial" pitchFamily="34" charset="0"/>
              </a:rPr>
              <a:t>Agency </a:t>
            </a:r>
            <a:r>
              <a:rPr kumimoji="0" lang="en-US" sz="1400" b="1" i="0" u="none" strike="noStrike" cap="none" normalizeH="0" baseline="0" dirty="0" smtClean="0">
                <a:ln>
                  <a:noFill/>
                </a:ln>
                <a:solidFill>
                  <a:srgbClr val="4F5050"/>
                </a:solidFill>
                <a:effectLst/>
                <a:latin typeface="Arial" pitchFamily="34" charset="0"/>
                <a:ea typeface="Calibri" pitchFamily="34" charset="0"/>
                <a:cs typeface="Arial" pitchFamily="34" charset="0"/>
              </a:rPr>
              <a:t>Name </a:t>
            </a: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lang="en-US" sz="1400" b="1" dirty="0" smtClean="0">
                <a:solidFill>
                  <a:srgbClr val="4F5050"/>
                </a:solidFill>
                <a:latin typeface="Arial" pitchFamily="34" charset="0"/>
                <a:cs typeface="Arial" pitchFamily="34" charset="0"/>
              </a:rPr>
              <a:t>List of Non- Existing/Missing PPEs </a:t>
            </a:r>
            <a:endParaRPr kumimoji="0" lang="en-US" sz="1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200" b="1" i="0" u="none" strike="noStrike" cap="none" normalizeH="0" baseline="0" dirty="0" smtClean="0">
                <a:ln>
                  <a:noFill/>
                </a:ln>
                <a:solidFill>
                  <a:srgbClr val="4F5050"/>
                </a:solidFill>
                <a:effectLst/>
                <a:latin typeface="Arial" pitchFamily="34" charset="0"/>
                <a:ea typeface="Calibri" pitchFamily="34" charset="0"/>
                <a:cs typeface="Arial" pitchFamily="34" charset="0"/>
              </a:rPr>
              <a:t>PPE Account Group</a:t>
            </a:r>
            <a:r>
              <a:rPr kumimoji="0" lang="en-US" sz="1200" b="1" i="0" u="none" strike="noStrike" cap="none" normalizeH="0" baseline="0" dirty="0" smtClean="0">
                <a:ln>
                  <a:noFill/>
                </a:ln>
                <a:solidFill>
                  <a:srgbClr val="757977"/>
                </a:solidFill>
                <a:effectLst/>
                <a:latin typeface="Arial" pitchFamily="34" charset="0"/>
                <a:ea typeface="Calibri" pitchFamily="34" charset="0"/>
                <a:cs typeface="Arial" pitchFamily="34" charset="0"/>
              </a:rPr>
              <a:t>:</a:t>
            </a:r>
            <a:r>
              <a:rPr kumimoji="0" lang="en-US" sz="1100" b="1"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1" i="0" u="sng"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1219200" y="4267200"/>
            <a:ext cx="7467600" cy="338554"/>
          </a:xfrm>
          <a:prstGeom prst="rect">
            <a:avLst/>
          </a:prstGeom>
        </p:spPr>
        <p:txBody>
          <a:bodyPr wrap="square">
            <a:spAutoFit/>
          </a:bodyPr>
          <a:lstStyle/>
          <a:p>
            <a:r>
              <a:rPr lang="en-US" sz="1600" dirty="0" smtClean="0">
                <a:latin typeface="Arial" charset="0"/>
              </a:rPr>
              <a:t>Prepared by:	                                                Reviewed by:</a:t>
            </a:r>
          </a:p>
        </p:txBody>
      </p:sp>
      <p:sp>
        <p:nvSpPr>
          <p:cNvPr id="8" name="Rectangle 7"/>
          <p:cNvSpPr/>
          <p:nvPr/>
        </p:nvSpPr>
        <p:spPr>
          <a:xfrm>
            <a:off x="1143000" y="4876800"/>
            <a:ext cx="2443298" cy="492443"/>
          </a:xfrm>
          <a:prstGeom prst="rect">
            <a:avLst/>
          </a:prstGeom>
        </p:spPr>
        <p:txBody>
          <a:bodyPr wrap="none">
            <a:spAutoFit/>
          </a:bodyPr>
          <a:lstStyle/>
          <a:p>
            <a:r>
              <a:rPr lang="en-US" sz="1400" u="sng" dirty="0" smtClean="0">
                <a:latin typeface="Arial" charset="0"/>
              </a:rPr>
              <a:t>Printed Name and Signature</a:t>
            </a:r>
          </a:p>
          <a:p>
            <a:pPr algn="ctr"/>
            <a:r>
              <a:rPr lang="en-US" sz="1200" dirty="0" smtClean="0">
                <a:latin typeface="Arial" charset="0"/>
              </a:rPr>
              <a:t>Property Personnel</a:t>
            </a:r>
            <a:endParaRPr lang="en-US" sz="1400" dirty="0"/>
          </a:p>
        </p:txBody>
      </p:sp>
      <p:sp>
        <p:nvSpPr>
          <p:cNvPr id="9" name="Rectangle 8"/>
          <p:cNvSpPr/>
          <p:nvPr/>
        </p:nvSpPr>
        <p:spPr>
          <a:xfrm>
            <a:off x="5867400" y="4800600"/>
            <a:ext cx="2443298" cy="523220"/>
          </a:xfrm>
          <a:prstGeom prst="rect">
            <a:avLst/>
          </a:prstGeom>
        </p:spPr>
        <p:txBody>
          <a:bodyPr wrap="none">
            <a:spAutoFit/>
          </a:bodyPr>
          <a:lstStyle/>
          <a:p>
            <a:r>
              <a:rPr lang="en-US" sz="1400" u="sng" dirty="0" smtClean="0">
                <a:latin typeface="Arial" charset="0"/>
              </a:rPr>
              <a:t>Printed Name and Signature</a:t>
            </a:r>
          </a:p>
          <a:p>
            <a:pPr algn="ctr"/>
            <a:r>
              <a:rPr lang="en-US" sz="1400" dirty="0" smtClean="0">
                <a:latin typeface="Arial" charset="0"/>
              </a:rPr>
              <a:t>Head-property Unit</a:t>
            </a:r>
            <a:endParaRPr lang="en-US" sz="1400" dirty="0"/>
          </a:p>
        </p:txBody>
      </p:sp>
      <p:sp>
        <p:nvSpPr>
          <p:cNvPr id="10" name="Rectangle 9"/>
          <p:cNvSpPr/>
          <p:nvPr/>
        </p:nvSpPr>
        <p:spPr>
          <a:xfrm>
            <a:off x="1295400" y="5791200"/>
            <a:ext cx="1854995" cy="523220"/>
          </a:xfrm>
          <a:prstGeom prst="rect">
            <a:avLst/>
          </a:prstGeom>
        </p:spPr>
        <p:txBody>
          <a:bodyPr wrap="none">
            <a:spAutoFit/>
          </a:bodyPr>
          <a:lstStyle/>
          <a:p>
            <a:r>
              <a:rPr lang="en-US" sz="1400" dirty="0" smtClean="0">
                <a:latin typeface="Arial" charset="0"/>
              </a:rPr>
              <a:t>Date: ____________</a:t>
            </a:r>
          </a:p>
          <a:p>
            <a:endParaRPr lang="en-US" sz="1400" dirty="0" smtClean="0">
              <a:latin typeface="Arial" charset="0"/>
            </a:endParaRPr>
          </a:p>
        </p:txBody>
      </p:sp>
      <p:graphicFrame>
        <p:nvGraphicFramePr>
          <p:cNvPr id="14" name="Table 13"/>
          <p:cNvGraphicFramePr>
            <a:graphicFrameLocks noGrp="1"/>
          </p:cNvGraphicFramePr>
          <p:nvPr/>
        </p:nvGraphicFramePr>
        <p:xfrm>
          <a:off x="380999" y="2286000"/>
          <a:ext cx="8382000" cy="1106666"/>
        </p:xfrm>
        <a:graphic>
          <a:graphicData uri="http://schemas.openxmlformats.org/drawingml/2006/table">
            <a:tbl>
              <a:tblPr/>
              <a:tblGrid>
                <a:gridCol w="1533859">
                  <a:extLst>
                    <a:ext uri="{9D8B030D-6E8A-4147-A177-3AD203B41FA5}">
                      <a16:colId xmlns:a16="http://schemas.microsoft.com/office/drawing/2014/main" val="20000"/>
                    </a:ext>
                  </a:extLst>
                </a:gridCol>
                <a:gridCol w="1054852">
                  <a:extLst>
                    <a:ext uri="{9D8B030D-6E8A-4147-A177-3AD203B41FA5}">
                      <a16:colId xmlns:a16="http://schemas.microsoft.com/office/drawing/2014/main" val="20001"/>
                    </a:ext>
                  </a:extLst>
                </a:gridCol>
                <a:gridCol w="76409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053137">
                  <a:extLst>
                    <a:ext uri="{9D8B030D-6E8A-4147-A177-3AD203B41FA5}">
                      <a16:colId xmlns:a16="http://schemas.microsoft.com/office/drawing/2014/main" val="20005"/>
                    </a:ext>
                  </a:extLst>
                </a:gridCol>
                <a:gridCol w="1766262">
                  <a:extLst>
                    <a:ext uri="{9D8B030D-6E8A-4147-A177-3AD203B41FA5}">
                      <a16:colId xmlns:a16="http://schemas.microsoft.com/office/drawing/2014/main" val="20006"/>
                    </a:ext>
                  </a:extLst>
                </a:gridCol>
              </a:tblGrid>
              <a:tr h="524245">
                <a:tc>
                  <a:txBody>
                    <a:bodyPr/>
                    <a:lstStyle/>
                    <a:p>
                      <a:pPr marL="0" marR="0">
                        <a:spcBef>
                          <a:spcPts val="0"/>
                        </a:spcBef>
                        <a:spcAft>
                          <a:spcPts val="0"/>
                        </a:spcAft>
                      </a:pPr>
                      <a:endParaRPr lang="en-US" sz="1050" dirty="0">
                        <a:latin typeface="Arial"/>
                        <a:ea typeface="Arial"/>
                        <a:cs typeface="Times New Roman"/>
                      </a:endParaRPr>
                    </a:p>
                    <a:p>
                      <a:pPr marL="477520" marR="0">
                        <a:spcBef>
                          <a:spcPts val="0"/>
                        </a:spcBef>
                        <a:spcAft>
                          <a:spcPts val="0"/>
                        </a:spcAft>
                      </a:pPr>
                      <a:r>
                        <a:rPr lang="en-US" sz="1050" spc="-5" dirty="0">
                          <a:solidFill>
                            <a:srgbClr val="282A28"/>
                          </a:solidFill>
                          <a:latin typeface="Arial"/>
                          <a:ea typeface="Calibri"/>
                          <a:cs typeface="Times New Roman"/>
                        </a:rPr>
                        <a:t>Article/I</a:t>
                      </a:r>
                      <a:r>
                        <a:rPr lang="en-US" sz="1050" spc="-10" dirty="0">
                          <a:solidFill>
                            <a:srgbClr val="282A28"/>
                          </a:solidFill>
                          <a:latin typeface="Arial"/>
                          <a:ea typeface="Calibri"/>
                          <a:cs typeface="Times New Roman"/>
                        </a:rPr>
                        <a:t>tem</a:t>
                      </a:r>
                      <a:endParaRPr lang="en-US" sz="12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236220" marR="0">
                        <a:spcBef>
                          <a:spcPts val="0"/>
                        </a:spcBef>
                        <a:spcAft>
                          <a:spcPts val="0"/>
                        </a:spcAft>
                      </a:pPr>
                      <a:r>
                        <a:rPr lang="en-US" sz="1050" spc="-30" dirty="0" smtClean="0">
                          <a:solidFill>
                            <a:srgbClr val="181818"/>
                          </a:solidFill>
                          <a:latin typeface="Arial"/>
                          <a:ea typeface="Calibri"/>
                          <a:cs typeface="Times New Roman"/>
                        </a:rPr>
                        <a:t>D</a:t>
                      </a:r>
                      <a:r>
                        <a:rPr lang="en-US" sz="1050" dirty="0" smtClean="0">
                          <a:solidFill>
                            <a:srgbClr val="3B3D3B"/>
                          </a:solidFill>
                          <a:latin typeface="Arial"/>
                          <a:ea typeface="Calibri"/>
                          <a:cs typeface="Times New Roman"/>
                        </a:rPr>
                        <a:t>escr</a:t>
                      </a:r>
                      <a:r>
                        <a:rPr lang="en-US" sz="1050" spc="-100" dirty="0" smtClean="0">
                          <a:solidFill>
                            <a:srgbClr val="3B3D3B"/>
                          </a:solidFill>
                          <a:latin typeface="Arial"/>
                          <a:ea typeface="Calibri"/>
                          <a:cs typeface="Times New Roman"/>
                        </a:rPr>
                        <a:t>i</a:t>
                      </a:r>
                      <a:r>
                        <a:rPr lang="en-US" sz="1050" dirty="0" smtClean="0">
                          <a:solidFill>
                            <a:srgbClr val="181818"/>
                          </a:solidFill>
                          <a:latin typeface="Arial"/>
                          <a:ea typeface="Calibri"/>
                          <a:cs typeface="Times New Roman"/>
                        </a:rPr>
                        <a:t>ption</a:t>
                      </a:r>
                      <a:endParaRPr lang="en-US" sz="1200" dirty="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114300" marR="83820" indent="10160" algn="ctr">
                        <a:lnSpc>
                          <a:spcPts val="1200"/>
                        </a:lnSpc>
                        <a:spcBef>
                          <a:spcPts val="140"/>
                        </a:spcBef>
                        <a:spcAft>
                          <a:spcPts val="0"/>
                        </a:spcAft>
                      </a:pPr>
                      <a:r>
                        <a:rPr lang="en-US" sz="1050" spc="-10" dirty="0">
                          <a:solidFill>
                            <a:srgbClr val="181818"/>
                          </a:solidFill>
                          <a:latin typeface="Arial"/>
                          <a:ea typeface="Calibri"/>
                          <a:cs typeface="Times New Roman"/>
                        </a:rPr>
                        <a:t>Old</a:t>
                      </a:r>
                      <a:r>
                        <a:rPr lang="en-US" sz="1050" spc="110" dirty="0">
                          <a:solidFill>
                            <a:srgbClr val="181818"/>
                          </a:solidFill>
                          <a:latin typeface="Arial"/>
                          <a:ea typeface="Calibri"/>
                          <a:cs typeface="Times New Roman"/>
                        </a:rPr>
                        <a:t> </a:t>
                      </a:r>
                      <a:r>
                        <a:rPr lang="en-US" sz="1050" dirty="0">
                          <a:solidFill>
                            <a:srgbClr val="181818"/>
                          </a:solidFill>
                          <a:latin typeface="Arial"/>
                          <a:ea typeface="Calibri"/>
                          <a:cs typeface="Times New Roman"/>
                        </a:rPr>
                        <a:t>Property No.</a:t>
                      </a:r>
                      <a:endParaRPr lang="en-US" sz="12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3B3B3B"/>
                      </a:solidFill>
                      <a:prstDash val="solid"/>
                      <a:round/>
                      <a:headEnd type="none" w="med" len="med"/>
                      <a:tailEnd type="none" w="med" len="med"/>
                    </a:lnB>
                  </a:tcPr>
                </a:tc>
                <a:tc>
                  <a:txBody>
                    <a:bodyPr/>
                    <a:lstStyle/>
                    <a:p>
                      <a:pPr marL="0" marR="0">
                        <a:spcBef>
                          <a:spcPts val="55"/>
                        </a:spcBef>
                        <a:spcAft>
                          <a:spcPts val="0"/>
                        </a:spcAft>
                      </a:pPr>
                      <a:endParaRPr lang="en-US" sz="1050" dirty="0">
                        <a:latin typeface="Arial"/>
                        <a:ea typeface="Arial"/>
                        <a:cs typeface="Times New Roman"/>
                      </a:endParaRPr>
                    </a:p>
                    <a:p>
                      <a:pPr marL="141605" marR="103505" indent="141605">
                        <a:lnSpc>
                          <a:spcPct val="132000"/>
                        </a:lnSpc>
                        <a:spcBef>
                          <a:spcPts val="0"/>
                        </a:spcBef>
                        <a:spcAft>
                          <a:spcPts val="0"/>
                        </a:spcAft>
                      </a:pPr>
                      <a:r>
                        <a:rPr lang="en-US" sz="1050" spc="-10" dirty="0">
                          <a:solidFill>
                            <a:srgbClr val="181818"/>
                          </a:solidFill>
                          <a:latin typeface="Arial"/>
                          <a:ea typeface="Calibri"/>
                          <a:cs typeface="Times New Roman"/>
                        </a:rPr>
                        <a:t>Pe</a:t>
                      </a:r>
                      <a:r>
                        <a:rPr lang="en-US" sz="1050" spc="-5" dirty="0">
                          <a:solidFill>
                            <a:srgbClr val="3B3D3B"/>
                          </a:solidFill>
                          <a:latin typeface="Arial"/>
                          <a:ea typeface="Calibri"/>
                          <a:cs typeface="Times New Roman"/>
                        </a:rPr>
                        <a:t>rs</a:t>
                      </a:r>
                      <a:r>
                        <a:rPr lang="en-US" sz="1050" spc="-5" dirty="0">
                          <a:solidFill>
                            <a:srgbClr val="181818"/>
                          </a:solidFill>
                          <a:latin typeface="Arial"/>
                          <a:ea typeface="Calibri"/>
                          <a:cs typeface="Times New Roman"/>
                        </a:rPr>
                        <a:t>on</a:t>
                      </a:r>
                      <a:r>
                        <a:rPr lang="en-US" sz="1050" spc="115" dirty="0">
                          <a:solidFill>
                            <a:srgbClr val="181818"/>
                          </a:solidFill>
                          <a:latin typeface="Arial"/>
                          <a:ea typeface="Calibri"/>
                          <a:cs typeface="Times New Roman"/>
                        </a:rPr>
                        <a:t> </a:t>
                      </a:r>
                      <a:r>
                        <a:rPr lang="en-US" sz="1050" dirty="0">
                          <a:solidFill>
                            <a:srgbClr val="181818"/>
                          </a:solidFill>
                          <a:latin typeface="Arial"/>
                          <a:ea typeface="Calibri"/>
                          <a:cs typeface="Times New Roman"/>
                        </a:rPr>
                        <a:t>Accountable</a:t>
                      </a:r>
                      <a:endParaRPr lang="en-US" sz="12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38100" cap="flat" cmpd="sng" algn="ctr">
                      <a:solidFill>
                        <a:srgbClr val="343838"/>
                      </a:solidFill>
                      <a:prstDash val="solid"/>
                      <a:round/>
                      <a:headEnd type="none" w="med" len="med"/>
                      <a:tailEnd type="none" w="med" len="med"/>
                    </a:lnR>
                    <a:lnT w="12700" cap="flat" cmpd="sng" algn="ctr">
                      <a:solidFill>
                        <a:srgbClr val="CFCFCF"/>
                      </a:solidFill>
                      <a:prstDash val="solid"/>
                      <a:round/>
                      <a:headEnd type="none" w="med" len="med"/>
                      <a:tailEnd type="none" w="med" len="med"/>
                    </a:lnT>
                    <a:lnB w="1905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250190" marR="0">
                        <a:spcBef>
                          <a:spcPts val="0"/>
                        </a:spcBef>
                        <a:spcAft>
                          <a:spcPts val="0"/>
                        </a:spcAft>
                      </a:pPr>
                      <a:r>
                        <a:rPr lang="en-US" sz="1050" dirty="0">
                          <a:solidFill>
                            <a:srgbClr val="181818"/>
                          </a:solidFill>
                          <a:latin typeface="Arial"/>
                          <a:ea typeface="Calibri"/>
                          <a:cs typeface="Times New Roman"/>
                        </a:rPr>
                        <a:t>U</a:t>
                      </a:r>
                      <a:r>
                        <a:rPr lang="en-US" sz="1050" spc="-195" dirty="0">
                          <a:solidFill>
                            <a:srgbClr val="181818"/>
                          </a:solidFill>
                          <a:latin typeface="Arial"/>
                          <a:ea typeface="Calibri"/>
                          <a:cs typeface="Times New Roman"/>
                        </a:rPr>
                        <a:t>n</a:t>
                      </a:r>
                      <a:r>
                        <a:rPr lang="en-US" sz="1050" spc="-170" dirty="0">
                          <a:solidFill>
                            <a:srgbClr val="3B3D3B"/>
                          </a:solidFill>
                          <a:latin typeface="Arial"/>
                          <a:ea typeface="Calibri"/>
                          <a:cs typeface="Times New Roman"/>
                        </a:rPr>
                        <a:t>i</a:t>
                      </a:r>
                      <a:r>
                        <a:rPr lang="en-US" sz="1050" dirty="0">
                          <a:solidFill>
                            <a:srgbClr val="3B3D3B"/>
                          </a:solidFill>
                          <a:latin typeface="Arial"/>
                          <a:ea typeface="Calibri"/>
                          <a:cs typeface="Times New Roman"/>
                        </a:rPr>
                        <a:t>t</a:t>
                      </a:r>
                      <a:r>
                        <a:rPr lang="en-US" sz="1050" spc="60" dirty="0">
                          <a:solidFill>
                            <a:srgbClr val="3B3D3B"/>
                          </a:solidFill>
                          <a:latin typeface="Arial"/>
                          <a:ea typeface="Calibri"/>
                          <a:cs typeface="Times New Roman"/>
                        </a:rPr>
                        <a:t> </a:t>
                      </a:r>
                      <a:r>
                        <a:rPr lang="en-US" sz="1050" dirty="0">
                          <a:solidFill>
                            <a:srgbClr val="282A28"/>
                          </a:solidFill>
                          <a:latin typeface="Arial"/>
                          <a:ea typeface="Calibri"/>
                          <a:cs typeface="Times New Roman"/>
                        </a:rPr>
                        <a:t>Cost/Va</a:t>
                      </a:r>
                      <a:r>
                        <a:rPr lang="en-US" sz="1050" spc="15" dirty="0">
                          <a:solidFill>
                            <a:srgbClr val="282A28"/>
                          </a:solidFill>
                          <a:latin typeface="Arial"/>
                          <a:ea typeface="Calibri"/>
                          <a:cs typeface="Times New Roman"/>
                        </a:rPr>
                        <a:t>l</a:t>
                      </a:r>
                      <a:r>
                        <a:rPr lang="en-US" sz="1050" dirty="0">
                          <a:solidFill>
                            <a:srgbClr val="282A28"/>
                          </a:solidFill>
                          <a:latin typeface="Arial"/>
                          <a:ea typeface="Calibri"/>
                          <a:cs typeface="Times New Roman"/>
                        </a:rPr>
                        <a:t>ue</a:t>
                      </a:r>
                      <a:endParaRPr lang="en-US" sz="1200" dirty="0">
                        <a:latin typeface="Calibri"/>
                        <a:ea typeface="Calibri"/>
                        <a:cs typeface="Times New Roman"/>
                      </a:endParaRPr>
                    </a:p>
                  </a:txBody>
                  <a:tcPr marL="0" marR="0" marT="0" marB="0">
                    <a:lnL w="38100" cap="flat" cmpd="sng" algn="ctr">
                      <a:solidFill>
                        <a:srgbClr val="343838"/>
                      </a:solidFill>
                      <a:prstDash val="solid"/>
                      <a:round/>
                      <a:headEnd type="none" w="med" len="med"/>
                      <a:tailEnd type="none" w="med" len="med"/>
                    </a:lnL>
                    <a:lnR w="19050" cap="flat" cmpd="sng" algn="ctr">
                      <a:solidFill>
                        <a:srgbClr val="343434"/>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173355" marR="0">
                        <a:spcBef>
                          <a:spcPts val="0"/>
                        </a:spcBef>
                        <a:spcAft>
                          <a:spcPts val="0"/>
                        </a:spcAft>
                      </a:pPr>
                      <a:r>
                        <a:rPr lang="en-US" sz="1050" dirty="0">
                          <a:solidFill>
                            <a:srgbClr val="181818"/>
                          </a:solidFill>
                          <a:latin typeface="Arial"/>
                          <a:ea typeface="Calibri"/>
                          <a:cs typeface="Times New Roman"/>
                        </a:rPr>
                        <a:t>Total</a:t>
                      </a:r>
                      <a:r>
                        <a:rPr lang="en-US" sz="1050" spc="-130" dirty="0">
                          <a:solidFill>
                            <a:srgbClr val="181818"/>
                          </a:solidFill>
                          <a:latin typeface="Arial"/>
                          <a:ea typeface="Calibri"/>
                          <a:cs typeface="Times New Roman"/>
                        </a:rPr>
                        <a:t> </a:t>
                      </a:r>
                      <a:r>
                        <a:rPr lang="en-US" sz="1050" dirty="0">
                          <a:solidFill>
                            <a:srgbClr val="282A28"/>
                          </a:solidFill>
                          <a:latin typeface="Arial"/>
                          <a:ea typeface="Calibri"/>
                          <a:cs typeface="Times New Roman"/>
                        </a:rPr>
                        <a:t>Cost/Value</a:t>
                      </a:r>
                      <a:endParaRPr lang="en-US" sz="1200" dirty="0">
                        <a:latin typeface="Calibri"/>
                        <a:ea typeface="Calibri"/>
                        <a:cs typeface="Times New Roman"/>
                      </a:endParaRPr>
                    </a:p>
                  </a:txBody>
                  <a:tcPr marL="0" marR="0" marT="0" marB="0">
                    <a:lnL w="19050" cap="flat" cmpd="sng" algn="ctr">
                      <a:solidFill>
                        <a:srgbClr val="343434"/>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1050" dirty="0">
                        <a:latin typeface="Arial"/>
                        <a:ea typeface="Arial"/>
                        <a:cs typeface="Times New Roman"/>
                      </a:endParaRPr>
                    </a:p>
                    <a:p>
                      <a:pPr marL="5715" marR="0" algn="ctr">
                        <a:spcBef>
                          <a:spcPts val="0"/>
                        </a:spcBef>
                        <a:spcAft>
                          <a:spcPts val="0"/>
                        </a:spcAft>
                      </a:pPr>
                      <a:r>
                        <a:rPr lang="en-US" sz="1050" dirty="0">
                          <a:solidFill>
                            <a:srgbClr val="282A28"/>
                          </a:solidFill>
                          <a:latin typeface="Arial"/>
                          <a:ea typeface="Calibri"/>
                          <a:cs typeface="Times New Roman"/>
                        </a:rPr>
                        <a:t>Remarks</a:t>
                      </a:r>
                      <a:endParaRPr lang="en-US" sz="1200" dirty="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2700" cap="flat" cmpd="sng" algn="ctr">
                      <a:solidFill>
                        <a:srgbClr val="1F2323"/>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0"/>
                  </a:ext>
                </a:extLst>
              </a:tr>
              <a:tr h="174748">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905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9050" cap="flat" cmpd="sng" algn="ctr">
                      <a:solidFill>
                        <a:srgbClr val="343838"/>
                      </a:solidFill>
                      <a:prstDash val="solid"/>
                      <a:round/>
                      <a:headEnd type="none" w="med" len="med"/>
                      <a:tailEnd type="none" w="med" len="med"/>
                    </a:lnR>
                    <a:lnT w="1905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9050" cap="flat" cmpd="sng" algn="ctr">
                      <a:solidFill>
                        <a:srgbClr val="3434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434"/>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2700" cap="flat" cmpd="sng" algn="ctr">
                      <a:solidFill>
                        <a:srgbClr val="1F2323"/>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extLst>
                  <a:ext uri="{0D108BD9-81ED-4DB2-BD59-A6C34878D82A}">
                    <a16:rowId xmlns:a16="http://schemas.microsoft.com/office/drawing/2014/main" val="10001"/>
                  </a:ext>
                </a:extLst>
              </a:tr>
              <a:tr h="174748">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4"/>
                      </a:solidFill>
                      <a:prstDash val="solid"/>
                      <a:round/>
                      <a:headEnd type="none" w="med" len="med"/>
                      <a:tailEnd type="none" w="med" len="med"/>
                    </a:lnL>
                    <a:lnR w="12700" cap="flat" cmpd="sng" algn="ctr">
                      <a:solidFill>
                        <a:srgbClr val="3438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9050" cap="flat" cmpd="sng" algn="ctr">
                      <a:solidFill>
                        <a:srgbClr val="343434"/>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434"/>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3B3B3B"/>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2700" cap="flat" cmpd="sng" algn="ctr">
                      <a:solidFill>
                        <a:srgbClr val="3434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83838"/>
                      </a:solidFill>
                      <a:prstDash val="solid"/>
                      <a:round/>
                      <a:headEnd type="none" w="med" len="med"/>
                      <a:tailEnd type="none" w="med" len="med"/>
                    </a:lnB>
                  </a:tcPr>
                </a:tc>
                <a:extLst>
                  <a:ext uri="{0D108BD9-81ED-4DB2-BD59-A6C34878D82A}">
                    <a16:rowId xmlns:a16="http://schemas.microsoft.com/office/drawing/2014/main" val="10002"/>
                  </a:ext>
                </a:extLst>
              </a:tr>
              <a:tr h="174748">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3438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4"/>
                      </a:solidFill>
                      <a:prstDash val="solid"/>
                      <a:round/>
                      <a:headEnd type="none" w="med" len="med"/>
                      <a:tailEnd type="none" w="med" len="med"/>
                    </a:lnL>
                    <a:lnR w="12700" cap="flat" cmpd="sng" algn="ctr">
                      <a:solidFill>
                        <a:srgbClr val="3438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4"/>
                      </a:solidFill>
                      <a:prstDash val="solid"/>
                      <a:round/>
                      <a:headEnd type="none" w="med" len="med"/>
                      <a:tailEnd type="none" w="med" len="med"/>
                    </a:lnL>
                    <a:lnR w="12700" cap="flat" cmpd="sng" algn="ctr">
                      <a:solidFill>
                        <a:srgbClr val="34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2700" cap="flat" cmpd="sng" algn="ctr">
                      <a:solidFill>
                        <a:srgbClr val="343838"/>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9050" cap="flat" cmpd="sng" algn="ctr">
                      <a:solidFill>
                        <a:srgbClr val="3434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a:latin typeface="Calibri"/>
                        <a:ea typeface="Calibri"/>
                        <a:cs typeface="Times New Roman"/>
                      </a:endParaRPr>
                    </a:p>
                  </a:txBody>
                  <a:tcPr marL="0" marR="0" marT="0" marB="0">
                    <a:lnL w="19050" cap="flat" cmpd="sng" algn="ctr">
                      <a:solidFill>
                        <a:srgbClr val="343434"/>
                      </a:solidFill>
                      <a:prstDash val="solid"/>
                      <a:round/>
                      <a:headEnd type="none" w="med" len="med"/>
                      <a:tailEnd type="none" w="med" len="med"/>
                    </a:lnL>
                    <a:lnR w="19050" cap="flat" cmpd="sng" algn="ctr">
                      <a:solidFill>
                        <a:srgbClr val="343838"/>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tc>
                  <a:txBody>
                    <a:bodyPr/>
                    <a:lstStyle/>
                    <a:p>
                      <a:pPr marL="0" marR="0">
                        <a:spcBef>
                          <a:spcPts val="0"/>
                        </a:spcBef>
                        <a:spcAft>
                          <a:spcPts val="0"/>
                        </a:spcAft>
                      </a:pPr>
                      <a:endParaRPr lang="en-US" sz="800" dirty="0">
                        <a:latin typeface="Calibri"/>
                        <a:ea typeface="Calibri"/>
                        <a:cs typeface="Times New Roman"/>
                      </a:endParaRPr>
                    </a:p>
                  </a:txBody>
                  <a:tcPr marL="0" marR="0" marT="0" marB="0">
                    <a:lnL w="19050" cap="flat" cmpd="sng" algn="ctr">
                      <a:solidFill>
                        <a:srgbClr val="343838"/>
                      </a:solidFill>
                      <a:prstDash val="solid"/>
                      <a:round/>
                      <a:headEnd type="none" w="med" len="med"/>
                      <a:tailEnd type="none" w="med" len="med"/>
                    </a:lnL>
                    <a:lnR w="12700" cap="flat" cmpd="sng" algn="ctr">
                      <a:solidFill>
                        <a:srgbClr val="343434"/>
                      </a:solidFill>
                      <a:prstDash val="solid"/>
                      <a:round/>
                      <a:headEnd type="none" w="med" len="med"/>
                      <a:tailEnd type="none" w="med" len="med"/>
                    </a:lnR>
                    <a:lnT w="12700" cap="flat" cmpd="sng" algn="ctr">
                      <a:solidFill>
                        <a:srgbClr val="383838"/>
                      </a:solidFill>
                      <a:prstDash val="solid"/>
                      <a:round/>
                      <a:headEnd type="none" w="med" len="med"/>
                      <a:tailEnd type="none" w="med" len="med"/>
                    </a:lnT>
                    <a:lnB w="12700" cap="flat" cmpd="sng" algn="ctr">
                      <a:solidFill>
                        <a:srgbClr val="3B3B3B"/>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4" descr="C:\Users\jerry.tuliao\Desktop\Custodianship\Appendix 73 - RPCPPE1.jpg"/>
          <p:cNvPicPr>
            <a:picLocks noChangeAspect="1" noChangeArrowheads="1"/>
          </p:cNvPicPr>
          <p:nvPr/>
        </p:nvPicPr>
        <p:blipFill>
          <a:blip r:embed="rId3" cstate="print"/>
          <a:srcRect l="2342" t="2448" r="2197" b="15474"/>
          <a:stretch>
            <a:fillRect/>
          </a:stretch>
        </p:blipFill>
        <p:spPr bwMode="auto">
          <a:xfrm>
            <a:off x="0" y="533400"/>
            <a:ext cx="9172575" cy="5578475"/>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a:xfrm>
            <a:off x="304800" y="304800"/>
            <a:ext cx="8305800" cy="762000"/>
          </a:xfrm>
        </p:spPr>
        <p:txBody>
          <a:bodyPr/>
          <a:lstStyle/>
          <a:p>
            <a:pPr algn="ctr" eaLnBrk="1" hangingPunct="1"/>
            <a:r>
              <a:rPr lang="en-US" dirty="0" smtClean="0">
                <a:solidFill>
                  <a:schemeClr val="tx1">
                    <a:lumMod val="85000"/>
                    <a:lumOff val="15000"/>
                  </a:schemeClr>
                </a:solidFill>
                <a:latin typeface="Aharoni" pitchFamily="2" charset="-79"/>
                <a:cs typeface="Aharoni" pitchFamily="2" charset="-79"/>
              </a:rPr>
              <a:t>Inventory Taking Activities</a:t>
            </a:r>
            <a:endParaRPr lang="en-US" dirty="0" smtClean="0"/>
          </a:p>
        </p:txBody>
      </p:sp>
      <p:sp>
        <p:nvSpPr>
          <p:cNvPr id="695301" name="Rectangle 5"/>
          <p:cNvSpPr>
            <a:spLocks noGrp="1" noChangeArrowheads="1"/>
          </p:cNvSpPr>
          <p:nvPr>
            <p:ph type="body" sz="half" idx="1"/>
          </p:nvPr>
        </p:nvSpPr>
        <p:spPr>
          <a:xfrm>
            <a:off x="228600" y="1066800"/>
            <a:ext cx="8763000" cy="5410200"/>
          </a:xfrm>
        </p:spPr>
        <p:txBody>
          <a:bodyPr/>
          <a:lstStyle/>
          <a:p>
            <a:pPr marL="520700" indent="-520700" eaLnBrk="1" hangingPunct="1">
              <a:buNone/>
            </a:pPr>
            <a:r>
              <a:rPr lang="en-US" sz="2800" b="1" dirty="0" smtClean="0"/>
              <a:t>Valuation of PPE items:</a:t>
            </a:r>
          </a:p>
          <a:p>
            <a:pPr marL="520700" lvl="2" indent="-520700" eaLnBrk="1" hangingPunct="1">
              <a:buFont typeface="Wingdings" pitchFamily="2" charset="2"/>
              <a:buChar char="q"/>
            </a:pPr>
            <a:r>
              <a:rPr lang="en-US" sz="2400" dirty="0" smtClean="0">
                <a:solidFill>
                  <a:schemeClr val="tx1"/>
                </a:solidFill>
                <a:latin typeface="Arial" charset="0"/>
              </a:rPr>
              <a:t>The unit value of articles/items counted shall be taken from PPELCs/ Subsidiary Legers (SLs) or, if not available, from Property Cards or other proper records.</a:t>
            </a:r>
          </a:p>
          <a:p>
            <a:pPr marL="520700" lvl="2" indent="-520700" eaLnBrk="1" hangingPunct="1">
              <a:buFont typeface="Wingdings" pitchFamily="2" charset="2"/>
              <a:buChar char="q"/>
            </a:pPr>
            <a:r>
              <a:rPr lang="en-US" sz="2400" dirty="0" smtClean="0">
                <a:solidFill>
                  <a:schemeClr val="tx1"/>
                </a:solidFill>
                <a:latin typeface="Arial" charset="0"/>
              </a:rPr>
              <a:t>In case no such information could be found in both accounting and property records such as for PPE items found at station, the IC shall assign unit cost/value as follows:</a:t>
            </a:r>
          </a:p>
          <a:p>
            <a:pPr marL="858838" lvl="2" indent="-395288" eaLnBrk="1" hangingPunct="1">
              <a:buFont typeface="Wingdings" pitchFamily="2" charset="2"/>
              <a:buChar char="Ø"/>
            </a:pPr>
            <a:r>
              <a:rPr lang="en-US" sz="2200" dirty="0" smtClean="0">
                <a:solidFill>
                  <a:schemeClr val="tx1"/>
                </a:solidFill>
                <a:latin typeface="Arial" charset="0"/>
              </a:rPr>
              <a:t> </a:t>
            </a:r>
            <a:r>
              <a:rPr lang="en-US" sz="2400" dirty="0" smtClean="0">
                <a:solidFill>
                  <a:schemeClr val="tx1"/>
                </a:solidFill>
                <a:latin typeface="Arial" charset="0"/>
              </a:rPr>
              <a:t>Cost/value based on the market/fair value of the item</a:t>
            </a:r>
            <a:endParaRPr lang="en-US" sz="2200" dirty="0" smtClean="0">
              <a:solidFill>
                <a:schemeClr val="tx1"/>
              </a:solidFill>
              <a:latin typeface="Arial" charset="0"/>
            </a:endParaRPr>
          </a:p>
          <a:p>
            <a:pPr marL="858838" lvl="2" indent="-395288" eaLnBrk="1" hangingPunct="1">
              <a:buFont typeface="Wingdings" pitchFamily="2" charset="2"/>
              <a:buChar char="Ø"/>
            </a:pPr>
            <a:r>
              <a:rPr lang="en-US" sz="2400" dirty="0" smtClean="0">
                <a:solidFill>
                  <a:schemeClr val="tx1"/>
                </a:solidFill>
                <a:latin typeface="Arial" charset="0"/>
              </a:rPr>
              <a:t> The cost/value of a similar item in the RPCPPE</a:t>
            </a:r>
          </a:p>
          <a:p>
            <a:pPr marL="858838" lvl="2" indent="-395288" eaLnBrk="1" hangingPunct="1">
              <a:buFont typeface="Wingdings" pitchFamily="2" charset="2"/>
              <a:buChar char="Ø"/>
            </a:pPr>
            <a:r>
              <a:rPr lang="en-US" sz="2400" dirty="0" smtClean="0">
                <a:solidFill>
                  <a:schemeClr val="tx1"/>
                </a:solidFill>
                <a:latin typeface="Arial" charset="0"/>
              </a:rPr>
              <a:t>Appraised value (in the absence of fair value/</a:t>
            </a:r>
            <a:r>
              <a:rPr lang="en-US" sz="2400" dirty="0" err="1" smtClean="0">
                <a:solidFill>
                  <a:schemeClr val="tx1"/>
                </a:solidFill>
                <a:latin typeface="Arial" charset="0"/>
              </a:rPr>
              <a:t>valur</a:t>
            </a:r>
            <a:r>
              <a:rPr lang="en-US" sz="2400" dirty="0" smtClean="0">
                <a:solidFill>
                  <a:schemeClr val="tx1"/>
                </a:solidFill>
                <a:latin typeface="Arial" charset="0"/>
              </a:rPr>
              <a:t> of similar item in RPCPPE) </a:t>
            </a:r>
            <a:endParaRPr lang="en-US" sz="2000" dirty="0" smtClean="0">
              <a:solidFill>
                <a:schemeClr val="tx1"/>
              </a:solidFill>
              <a:latin typeface="Arial" charset="0"/>
            </a:endParaRPr>
          </a:p>
          <a:p>
            <a:pPr marL="520700" indent="-520700" eaLnBrk="1" hangingPunct="1">
              <a:buFont typeface="Wingdings" pitchFamily="2" charset="2"/>
              <a:buChar char="q"/>
            </a:pPr>
            <a:endParaRPr lang="en-US" sz="2800" b="1" dirty="0" smtClean="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695301">
                                            <p:txEl>
                                              <p:pRg st="0" end="0"/>
                                            </p:txEl>
                                          </p:spTgt>
                                        </p:tgtEl>
                                        <p:attrNameLst>
                                          <p:attrName>style.visibility</p:attrName>
                                        </p:attrNameLst>
                                      </p:cBhvr>
                                      <p:to>
                                        <p:strVal val="visible"/>
                                      </p:to>
                                    </p:set>
                                    <p:animEffect transition="in" filter="wedge">
                                      <p:cBhvr>
                                        <p:cTn id="7" dur="2000"/>
                                        <p:tgtEl>
                                          <p:spTgt spid="6953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95301">
                                            <p:txEl>
                                              <p:pRg st="1" end="1"/>
                                            </p:txEl>
                                          </p:spTgt>
                                        </p:tgtEl>
                                        <p:attrNameLst>
                                          <p:attrName>style.visibility</p:attrName>
                                        </p:attrNameLst>
                                      </p:cBhvr>
                                      <p:to>
                                        <p:strVal val="visible"/>
                                      </p:to>
                                    </p:set>
                                    <p:animEffect transition="in" filter="wedge">
                                      <p:cBhvr>
                                        <p:cTn id="12" dur="2000"/>
                                        <p:tgtEl>
                                          <p:spTgt spid="6953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95301">
                                            <p:txEl>
                                              <p:pRg st="2" end="2"/>
                                            </p:txEl>
                                          </p:spTgt>
                                        </p:tgtEl>
                                        <p:attrNameLst>
                                          <p:attrName>style.visibility</p:attrName>
                                        </p:attrNameLst>
                                      </p:cBhvr>
                                      <p:to>
                                        <p:strVal val="visible"/>
                                      </p:to>
                                    </p:set>
                                    <p:animEffect transition="in" filter="wedge">
                                      <p:cBhvr>
                                        <p:cTn id="17" dur="2000"/>
                                        <p:tgtEl>
                                          <p:spTgt spid="6953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95301">
                                            <p:txEl>
                                              <p:pRg st="3" end="3"/>
                                            </p:txEl>
                                          </p:spTgt>
                                        </p:tgtEl>
                                        <p:attrNameLst>
                                          <p:attrName>style.visibility</p:attrName>
                                        </p:attrNameLst>
                                      </p:cBhvr>
                                      <p:to>
                                        <p:strVal val="visible"/>
                                      </p:to>
                                    </p:set>
                                    <p:animEffect transition="in" filter="wedge">
                                      <p:cBhvr>
                                        <p:cTn id="22" dur="2000"/>
                                        <p:tgtEl>
                                          <p:spTgt spid="69530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695301">
                                            <p:txEl>
                                              <p:pRg st="4" end="4"/>
                                            </p:txEl>
                                          </p:spTgt>
                                        </p:tgtEl>
                                        <p:attrNameLst>
                                          <p:attrName>style.visibility</p:attrName>
                                        </p:attrNameLst>
                                      </p:cBhvr>
                                      <p:to>
                                        <p:strVal val="visible"/>
                                      </p:to>
                                    </p:set>
                                    <p:animEffect transition="in" filter="wedge">
                                      <p:cBhvr>
                                        <p:cTn id="27" dur="2000"/>
                                        <p:tgtEl>
                                          <p:spTgt spid="69530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695301">
                                            <p:txEl>
                                              <p:pRg st="5" end="5"/>
                                            </p:txEl>
                                          </p:spTgt>
                                        </p:tgtEl>
                                        <p:attrNameLst>
                                          <p:attrName>style.visibility</p:attrName>
                                        </p:attrNameLst>
                                      </p:cBhvr>
                                      <p:to>
                                        <p:strVal val="visible"/>
                                      </p:to>
                                    </p:set>
                                    <p:animEffect transition="in" filter="wedge">
                                      <p:cBhvr>
                                        <p:cTn id="32" dur="2000"/>
                                        <p:tgtEl>
                                          <p:spTgt spid="6953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609600" y="533400"/>
            <a:ext cx="7924800" cy="685800"/>
          </a:xfrm>
        </p:spPr>
        <p:txBody>
          <a:bodyPr rtlCol="0">
            <a:normAutofit fontScale="92500" lnSpcReduction="20000"/>
          </a:bodyPr>
          <a:lstStyle/>
          <a:p>
            <a:pPr algn="ctr" eaLnBrk="1" fontAlgn="auto" hangingPunct="1">
              <a:spcAft>
                <a:spcPts val="0"/>
              </a:spcAft>
              <a:defRPr/>
            </a:pPr>
            <a:r>
              <a:rPr lang="en-US" sz="4800" dirty="0" smtClean="0">
                <a:solidFill>
                  <a:schemeClr val="tx1">
                    <a:lumMod val="85000"/>
                    <a:lumOff val="15000"/>
                  </a:schemeClr>
                </a:solidFill>
                <a:latin typeface="Aharoni" pitchFamily="2" charset="-79"/>
                <a:cs typeface="Aharoni" pitchFamily="2" charset="-79"/>
              </a:rPr>
              <a:t>Inventory Taking Report</a:t>
            </a:r>
            <a:endParaRPr lang="en-US" sz="4800" dirty="0">
              <a:latin typeface="Berlin Sans FB Demi" pitchFamily="34" charset="0"/>
            </a:endParaRPr>
          </a:p>
        </p:txBody>
      </p:sp>
      <p:sp>
        <p:nvSpPr>
          <p:cNvPr id="15361" name="Rectangle 1"/>
          <p:cNvSpPr>
            <a:spLocks noChangeArrowheads="1"/>
          </p:cNvSpPr>
          <p:nvPr/>
        </p:nvSpPr>
        <p:spPr bwMode="auto">
          <a:xfrm>
            <a:off x="228600" y="1275368"/>
            <a:ext cx="8686800" cy="4477834"/>
          </a:xfrm>
          <a:prstGeom prst="rect">
            <a:avLst/>
          </a:prstGeom>
          <a:noFill/>
          <a:ln w="9525">
            <a:noFill/>
            <a:miter lim="800000"/>
            <a:headEnd/>
            <a:tailEnd/>
          </a:ln>
          <a:effectLst/>
        </p:spPr>
        <p:txBody>
          <a:bodyPr vert="horz" wrap="square" lIns="1066464" tIns="812544" rIns="1066464" bIns="177744" numCol="1" anchor="ctr" anchorCtr="0" compatLnSpc="1">
            <a:prstTxWarp prst="textNoShape">
              <a:avLst/>
            </a:prstTxWarp>
            <a:spAutoFit/>
          </a:bodyPr>
          <a:lstStyle/>
          <a:p>
            <a:pPr marL="0" marR="0" lvl="2" algn="l" defTabSz="914400" rtl="0" eaLnBrk="1" fontAlgn="base" latinLnBrk="0" hangingPunct="1">
              <a:lnSpc>
                <a:spcPct val="100000"/>
              </a:lnSpc>
              <a:spcBef>
                <a:spcPct val="0"/>
              </a:spcBef>
              <a:spcAft>
                <a:spcPct val="0"/>
              </a:spcAft>
              <a:buClrTx/>
              <a:buSzTx/>
              <a:tabLst>
                <a:tab pos="185738" algn="l"/>
              </a:tabLst>
            </a:pP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T</a:t>
            </a:r>
            <a:r>
              <a:rPr kumimoji="0" lang="en-US" sz="2800" b="0" i="0" u="none" strike="noStrike" cap="none" normalizeH="0" baseline="0" dirty="0" smtClean="0">
                <a:ln>
                  <a:noFill/>
                </a:ln>
                <a:solidFill>
                  <a:srgbClr val="161616"/>
                </a:solidFill>
                <a:effectLst/>
                <a:latin typeface="Arial" pitchFamily="34" charset="0"/>
                <a:ea typeface="Times New Roman" pitchFamily="18" charset="0"/>
                <a:cs typeface="Times New Roman" pitchFamily="18" charset="0"/>
              </a:rPr>
              <a:t>h</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e </a:t>
            </a:r>
            <a:r>
              <a:rPr kumimoji="0" lang="en-US" sz="2800" b="0" i="0" u="none" strike="noStrike" cap="none" normalizeH="0" baseline="0" dirty="0" smtClean="0">
                <a:ln>
                  <a:noFill/>
                </a:ln>
                <a:solidFill>
                  <a:srgbClr val="383838"/>
                </a:solidFill>
                <a:effectLst/>
                <a:latin typeface="Arial" pitchFamily="34" charset="0"/>
                <a:ea typeface="Times New Roman" pitchFamily="18" charset="0"/>
                <a:cs typeface="Times New Roman" pitchFamily="18" charset="0"/>
              </a:rPr>
              <a:t>RPCPPE </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s</a:t>
            </a:r>
            <a:r>
              <a:rPr kumimoji="0" lang="en-US" sz="2800" b="0" i="0" u="none" strike="noStrike" cap="none" normalizeH="0" baseline="0" dirty="0" smtClean="0">
                <a:ln>
                  <a:noFill/>
                </a:ln>
                <a:solidFill>
                  <a:srgbClr val="282828"/>
                </a:solidFill>
                <a:effectLst/>
                <a:latin typeface="Arial" pitchFamily="34" charset="0"/>
                <a:ea typeface="Times New Roman" pitchFamily="18" charset="0"/>
                <a:cs typeface="Times New Roman" pitchFamily="18" charset="0"/>
              </a:rPr>
              <a:t>hall b</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e </a:t>
            </a:r>
            <a:r>
              <a:rPr kumimoji="0" lang="en-US" sz="2800" b="0" i="0" u="none" strike="noStrike" cap="none" normalizeH="0" baseline="0" dirty="0" smtClean="0">
                <a:ln>
                  <a:noFill/>
                </a:ln>
                <a:solidFill>
                  <a:srgbClr val="383838"/>
                </a:solidFill>
                <a:effectLst/>
                <a:latin typeface="Arial" pitchFamily="34" charset="0"/>
                <a:ea typeface="Times New Roman" pitchFamily="18" charset="0"/>
                <a:cs typeface="Times New Roman" pitchFamily="18" charset="0"/>
              </a:rPr>
              <a:t>prepared in </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fo</a:t>
            </a:r>
            <a:r>
              <a:rPr kumimoji="0" lang="en-US" sz="2800" b="0" i="0" u="none" strike="noStrike" cap="none" normalizeH="0" baseline="0" dirty="0" smtClean="0">
                <a:ln>
                  <a:noFill/>
                </a:ln>
                <a:solidFill>
                  <a:srgbClr val="282828"/>
                </a:solidFill>
                <a:effectLst/>
                <a:latin typeface="Arial" pitchFamily="34" charset="0"/>
                <a:ea typeface="Times New Roman" pitchFamily="18" charset="0"/>
                <a:cs typeface="Times New Roman" pitchFamily="18" charset="0"/>
              </a:rPr>
              <a:t>ur </a:t>
            </a:r>
            <a:r>
              <a:rPr kumimoji="0" lang="en-US" sz="2800" b="0" i="0" u="none" strike="noStrike" cap="none" normalizeH="0" baseline="0" dirty="0" smtClean="0">
                <a:ln>
                  <a:noFill/>
                </a:ln>
                <a:solidFill>
                  <a:srgbClr val="383838"/>
                </a:solidFill>
                <a:effectLst/>
                <a:latin typeface="Arial" pitchFamily="34" charset="0"/>
                <a:ea typeface="Times New Roman" pitchFamily="18" charset="0"/>
                <a:cs typeface="Times New Roman" pitchFamily="18" charset="0"/>
              </a:rPr>
              <a:t>(4) </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cop</a:t>
            </a:r>
            <a:r>
              <a:rPr kumimoji="0" lang="en-US" sz="2800" b="0" i="0" u="none" strike="noStrike" cap="none" normalizeH="0" baseline="0" dirty="0" smtClean="0">
                <a:ln>
                  <a:noFill/>
                </a:ln>
                <a:solidFill>
                  <a:srgbClr val="161616"/>
                </a:solidFill>
                <a:effectLst/>
                <a:latin typeface="Arial" pitchFamily="34" charset="0"/>
                <a:ea typeface="Times New Roman" pitchFamily="18" charset="0"/>
                <a:cs typeface="Times New Roman" pitchFamily="18" charset="0"/>
              </a:rPr>
              <a:t>i</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es to </a:t>
            </a:r>
            <a:r>
              <a:rPr kumimoji="0" lang="en-US" sz="2800" b="0" i="0" u="none" strike="noStrike" cap="none" normalizeH="0" baseline="0" dirty="0" smtClean="0">
                <a:ln>
                  <a:noFill/>
                </a:ln>
                <a:solidFill>
                  <a:srgbClr val="383838"/>
                </a:solidFill>
                <a:effectLst/>
                <a:latin typeface="Arial" pitchFamily="34" charset="0"/>
                <a:ea typeface="Times New Roman" pitchFamily="18" charset="0"/>
                <a:cs typeface="Times New Roman" pitchFamily="18" charset="0"/>
              </a:rPr>
              <a:t>be </a:t>
            </a:r>
            <a:r>
              <a:rPr kumimoji="0" lang="en-US" sz="2800" b="0" i="0" u="none" strike="noStrike" cap="none" normalizeH="0" baseline="0" dirty="0" smtClean="0">
                <a:ln>
                  <a:noFill/>
                </a:ln>
                <a:solidFill>
                  <a:srgbClr val="282828"/>
                </a:solidFill>
                <a:effectLst/>
                <a:latin typeface="Arial" pitchFamily="34" charset="0"/>
                <a:ea typeface="Times New Roman" pitchFamily="18" charset="0"/>
                <a:cs typeface="Times New Roman" pitchFamily="18" charset="0"/>
              </a:rPr>
              <a:t>di</a:t>
            </a:r>
            <a:r>
              <a:rPr kumimoji="0" lang="en-US" sz="2800" b="0" i="0" u="none" strike="noStrike" cap="none" normalizeH="0" baseline="0" dirty="0" smtClean="0">
                <a:ln>
                  <a:noFill/>
                </a:ln>
                <a:solidFill>
                  <a:srgbClr val="626464"/>
                </a:solidFill>
                <a:effectLst/>
                <a:latin typeface="Arial" pitchFamily="34" charset="0"/>
                <a:ea typeface="Times New Roman" pitchFamily="18" charset="0"/>
                <a:cs typeface="Times New Roman" pitchFamily="18" charset="0"/>
              </a:rPr>
              <a:t>s</a:t>
            </a:r>
            <a:r>
              <a:rPr kumimoji="0" lang="en-US" sz="2800" b="0" i="0" u="none" strike="noStrike" cap="none" normalizeH="0" baseline="0" dirty="0" smtClean="0">
                <a:ln>
                  <a:noFill/>
                </a:ln>
                <a:solidFill>
                  <a:srgbClr val="383838"/>
                </a:solidFill>
                <a:effectLst/>
                <a:latin typeface="Arial" pitchFamily="34" charset="0"/>
                <a:ea typeface="Times New Roman" pitchFamily="18" charset="0"/>
                <a:cs typeface="Times New Roman" pitchFamily="18" charset="0"/>
              </a:rPr>
              <a:t>tributed as </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fo</a:t>
            </a:r>
            <a:r>
              <a:rPr kumimoji="0" lang="en-US" sz="2800" b="0" i="0" u="none" strike="noStrike" cap="none" normalizeH="0" baseline="0" dirty="0" smtClean="0">
                <a:ln>
                  <a:noFill/>
                </a:ln>
                <a:solidFill>
                  <a:srgbClr val="161616"/>
                </a:solidFill>
                <a:effectLst/>
                <a:latin typeface="Arial" pitchFamily="34" charset="0"/>
                <a:ea typeface="Times New Roman" pitchFamily="18" charset="0"/>
                <a:cs typeface="Times New Roman" pitchFamily="18" charset="0"/>
              </a:rPr>
              <a:t>ll</a:t>
            </a:r>
            <a:r>
              <a:rPr kumimoji="0" lang="en-US" sz="2800" b="0" i="0" u="none" strike="noStrike" cap="none" normalizeH="0" baseline="0" dirty="0" smtClean="0">
                <a:ln>
                  <a:noFill/>
                </a:ln>
                <a:solidFill>
                  <a:srgbClr val="494949"/>
                </a:solidFill>
                <a:effectLst/>
                <a:latin typeface="Arial" pitchFamily="34" charset="0"/>
                <a:ea typeface="Times New Roman" pitchFamily="18" charset="0"/>
                <a:cs typeface="Times New Roman" pitchFamily="18" charset="0"/>
              </a:rPr>
              <a:t>ows</a:t>
            </a:r>
            <a:r>
              <a:rPr kumimoji="0" lang="en-US" sz="2800" b="0" i="0" u="none" strike="noStrike" cap="none" normalizeH="0" baseline="0" dirty="0" smtClean="0">
                <a:ln>
                  <a:noFill/>
                </a:ln>
                <a:solidFill>
                  <a:srgbClr val="282828"/>
                </a:solidFill>
                <a:effectLst/>
                <a:latin typeface="Arial" pitchFamily="34" charset="0"/>
                <a:ea typeface="Times New Roman" pitchFamily="18" charset="0"/>
                <a:cs typeface="Times New Roman" pitchFamily="18" charset="0"/>
              </a:rPr>
              <a:t>: </a:t>
            </a:r>
          </a:p>
          <a:p>
            <a:pPr marL="0" marR="0" lvl="2" algn="l" defTabSz="914400" rtl="0" eaLnBrk="1" fontAlgn="base" latinLnBrk="0" hangingPunct="1">
              <a:lnSpc>
                <a:spcPct val="100000"/>
              </a:lnSpc>
              <a:spcBef>
                <a:spcPct val="0"/>
              </a:spcBef>
              <a:spcAft>
                <a:spcPct val="0"/>
              </a:spcAft>
              <a:buClrTx/>
              <a:buSzTx/>
              <a:tabLst>
                <a:tab pos="185738" algn="l"/>
              </a:tabLst>
            </a:pPr>
            <a:endParaRPr lang="en-US" sz="2800" dirty="0" smtClean="0">
              <a:solidFill>
                <a:srgbClr val="282828"/>
              </a:solidFill>
              <a:latin typeface="Arial" pitchFamily="34" charset="0"/>
              <a:cs typeface="Times New Roman" pitchFamily="18" charset="0"/>
            </a:endParaRPr>
          </a:p>
          <a:p>
            <a:r>
              <a:rPr lang="en-US" sz="2400" dirty="0" smtClean="0"/>
              <a:t>Original    -    COA Auditor</a:t>
            </a:r>
          </a:p>
          <a:p>
            <a:r>
              <a:rPr lang="en-US" sz="2400" dirty="0" smtClean="0"/>
              <a:t>Copy 2      -     Accounting Division/Unit</a:t>
            </a:r>
          </a:p>
          <a:p>
            <a:r>
              <a:rPr lang="en-US" sz="2400" dirty="0" smtClean="0"/>
              <a:t>Copy 3      -     Property Division/Unit</a:t>
            </a:r>
          </a:p>
          <a:p>
            <a:r>
              <a:rPr lang="en-US" sz="2400" dirty="0" smtClean="0"/>
              <a:t>Copy 4      -     Inventory Committee</a:t>
            </a:r>
          </a:p>
          <a:p>
            <a:pPr lvl="0"/>
            <a:r>
              <a:rPr lang="en-US" dirty="0" smtClean="0"/>
              <a:t/>
            </a:r>
            <a:br>
              <a:rPr lang="en-US" dirty="0" smtClean="0"/>
            </a:b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5738" algn="l"/>
              </a:tabLst>
            </a:pPr>
            <a:r>
              <a:rPr kumimoji="0" lang="en-US" sz="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en-US" sz="7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en-US" sz="7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28600"/>
            <a:ext cx="7924800" cy="685800"/>
          </a:xfrm>
        </p:spPr>
        <p:txBody>
          <a:bodyPr rtlCol="0">
            <a:normAutofit/>
          </a:bodyPr>
          <a:lstStyle/>
          <a:p>
            <a:pPr algn="ctr" eaLnBrk="1" fontAlgn="auto" hangingPunct="1">
              <a:spcAft>
                <a:spcPts val="0"/>
              </a:spcAft>
              <a:buFont typeface="Wingdings 3" charset="2"/>
              <a:buNone/>
              <a:defRPr/>
            </a:pPr>
            <a:r>
              <a:rPr lang="en-US" sz="3600" dirty="0" smtClean="0">
                <a:latin typeface="Berlin Sans FB Demi" pitchFamily="34" charset="0"/>
              </a:rPr>
              <a:t>Reconciliation Phase</a:t>
            </a:r>
            <a:endParaRPr lang="en-US" sz="3600" dirty="0">
              <a:latin typeface="Berlin Sans FB Demi" pitchFamily="34" charset="0"/>
            </a:endParaRPr>
          </a:p>
        </p:txBody>
      </p:sp>
      <p:sp>
        <p:nvSpPr>
          <p:cNvPr id="5" name="Rectangle 4"/>
          <p:cNvSpPr/>
          <p:nvPr/>
        </p:nvSpPr>
        <p:spPr>
          <a:xfrm>
            <a:off x="228600" y="1295400"/>
            <a:ext cx="8915400" cy="523220"/>
          </a:xfrm>
          <a:prstGeom prst="rect">
            <a:avLst/>
          </a:prstGeom>
        </p:spPr>
        <p:txBody>
          <a:bodyPr wrap="square">
            <a:spAutoFit/>
          </a:bodyPr>
          <a:lstStyle/>
          <a:p>
            <a:r>
              <a:rPr lang="en-US" sz="2800" b="1" dirty="0" smtClean="0"/>
              <a:t>RPCPPE </a:t>
            </a:r>
            <a:r>
              <a:rPr lang="en-US" sz="2800" b="1" dirty="0" err="1" smtClean="0"/>
              <a:t>vs</a:t>
            </a:r>
            <a:r>
              <a:rPr lang="en-US" sz="2800" b="1" dirty="0" smtClean="0"/>
              <a:t> PPE records of Accounting &amp; Property </a:t>
            </a:r>
            <a:endParaRPr lang="en-US" sz="2800" dirty="0"/>
          </a:p>
        </p:txBody>
      </p:sp>
      <p:sp>
        <p:nvSpPr>
          <p:cNvPr id="7" name="Rectangle 6"/>
          <p:cNvSpPr/>
          <p:nvPr/>
        </p:nvSpPr>
        <p:spPr>
          <a:xfrm>
            <a:off x="533400" y="2209800"/>
            <a:ext cx="8610600" cy="1938992"/>
          </a:xfrm>
          <a:prstGeom prst="rect">
            <a:avLst/>
          </a:prstGeom>
        </p:spPr>
        <p:txBody>
          <a:bodyPr wrap="square">
            <a:spAutoFit/>
          </a:bodyPr>
          <a:lstStyle/>
          <a:p>
            <a:pPr marL="338138" indent="-338138">
              <a:buFont typeface="Wingdings" pitchFamily="2" charset="2"/>
              <a:buChar char="Ø"/>
            </a:pPr>
            <a:r>
              <a:rPr lang="en-US" sz="2400" dirty="0" smtClean="0">
                <a:latin typeface="Arial" charset="0"/>
              </a:rPr>
              <a:t> Property and Accounting Units shall ensure that ALL verified PPEs per RPCPPE are duly recorded in their respective records and that the Property Cards (PCs) and PPELCs maintained by the Property Unit and Accounting Unit, respectively, are reconciled.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28600"/>
            <a:ext cx="7924800" cy="685800"/>
          </a:xfrm>
        </p:spPr>
        <p:txBody>
          <a:bodyPr rtlCol="0">
            <a:normAutofit/>
          </a:bodyPr>
          <a:lstStyle/>
          <a:p>
            <a:pPr algn="ctr" eaLnBrk="1" fontAlgn="auto" hangingPunct="1">
              <a:spcAft>
                <a:spcPts val="0"/>
              </a:spcAft>
              <a:buFont typeface="Wingdings 3" charset="2"/>
              <a:buNone/>
              <a:defRPr/>
            </a:pPr>
            <a:r>
              <a:rPr lang="en-US" sz="3600" dirty="0" smtClean="0">
                <a:latin typeface="Berlin Sans FB Demi" pitchFamily="34" charset="0"/>
              </a:rPr>
              <a:t>Reconciliation Phase</a:t>
            </a:r>
            <a:endParaRPr lang="en-US" sz="3600" dirty="0">
              <a:latin typeface="Berlin Sans FB Demi" pitchFamily="34" charset="0"/>
            </a:endParaRPr>
          </a:p>
        </p:txBody>
      </p:sp>
      <p:sp>
        <p:nvSpPr>
          <p:cNvPr id="5" name="Rectangle 4"/>
          <p:cNvSpPr/>
          <p:nvPr/>
        </p:nvSpPr>
        <p:spPr>
          <a:xfrm>
            <a:off x="228600" y="1066800"/>
            <a:ext cx="8915400" cy="523220"/>
          </a:xfrm>
          <a:prstGeom prst="rect">
            <a:avLst/>
          </a:prstGeom>
        </p:spPr>
        <p:txBody>
          <a:bodyPr wrap="square">
            <a:spAutoFit/>
          </a:bodyPr>
          <a:lstStyle/>
          <a:p>
            <a:r>
              <a:rPr lang="en-US" sz="2800" b="1" dirty="0" smtClean="0"/>
              <a:t>Duties of the Property Unit </a:t>
            </a:r>
            <a:endParaRPr lang="en-US" sz="2800" dirty="0"/>
          </a:p>
        </p:txBody>
      </p:sp>
      <p:sp>
        <p:nvSpPr>
          <p:cNvPr id="7" name="Rectangle 6"/>
          <p:cNvSpPr/>
          <p:nvPr/>
        </p:nvSpPr>
        <p:spPr>
          <a:xfrm>
            <a:off x="304800" y="1752600"/>
            <a:ext cx="8610600" cy="4524315"/>
          </a:xfrm>
          <a:prstGeom prst="rect">
            <a:avLst/>
          </a:prstGeom>
        </p:spPr>
        <p:txBody>
          <a:bodyPr wrap="square">
            <a:spAutoFit/>
          </a:bodyPr>
          <a:lstStyle/>
          <a:p>
            <a:pPr marL="338138" indent="-338138">
              <a:buFont typeface="Wingdings" pitchFamily="2" charset="2"/>
              <a:buChar char="Ø"/>
            </a:pPr>
            <a:r>
              <a:rPr lang="en-US" sz="2400" dirty="0" smtClean="0">
                <a:latin typeface="Arial" charset="0"/>
              </a:rPr>
              <a:t>Ensure that Property Cards (PCs) are updated by posting all unrecorded acquisitions/receipts, issuances/transfers and disposals of PPE;</a:t>
            </a:r>
          </a:p>
          <a:p>
            <a:pPr marL="338138" lvl="3" indent="-338138">
              <a:buFont typeface="Wingdings" pitchFamily="2" charset="2"/>
              <a:buChar char="Ø"/>
            </a:pPr>
            <a:r>
              <a:rPr lang="en-US" sz="2400" dirty="0" smtClean="0">
                <a:latin typeface="Arial" charset="0"/>
              </a:rPr>
              <a:t>Submit to the Accounting Unit for recording in the books of accounts  the completed List of PPEs Found at Station for those items described as "found at station" in the RPCPPE, using format in Annex B</a:t>
            </a:r>
            <a:endParaRPr lang="en-US" dirty="0" smtClean="0">
              <a:latin typeface="Arial" charset="0"/>
            </a:endParaRPr>
          </a:p>
          <a:p>
            <a:pPr marL="338138" indent="-338138">
              <a:buFont typeface="Wingdings" pitchFamily="2" charset="2"/>
              <a:buChar char="Ø"/>
            </a:pPr>
            <a:r>
              <a:rPr lang="en-US" sz="2400" dirty="0" smtClean="0">
                <a:latin typeface="Arial" charset="0"/>
              </a:rPr>
              <a:t>Prepare a List of Non-Existing/Missing PPEs for items described as "non-existing " or "missing" in the RPCPPE as well as for those with PCs and Property Acknowledgement Receipts (PARs) on file but not included in the RPCPPE, following the format in Annex C </a:t>
            </a:r>
            <a:endParaRPr lang="en-US" sz="2400"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28600"/>
            <a:ext cx="7924800" cy="685800"/>
          </a:xfrm>
        </p:spPr>
        <p:txBody>
          <a:bodyPr rtlCol="0">
            <a:normAutofit/>
          </a:bodyPr>
          <a:lstStyle/>
          <a:p>
            <a:pPr algn="ctr" eaLnBrk="1" fontAlgn="auto" hangingPunct="1">
              <a:spcAft>
                <a:spcPts val="0"/>
              </a:spcAft>
              <a:buFont typeface="Wingdings 3" charset="2"/>
              <a:buNone/>
              <a:defRPr/>
            </a:pPr>
            <a:r>
              <a:rPr lang="en-US" sz="3600" dirty="0" smtClean="0">
                <a:latin typeface="Berlin Sans FB Demi" pitchFamily="34" charset="0"/>
              </a:rPr>
              <a:t>Reconciliation Phase</a:t>
            </a:r>
            <a:endParaRPr lang="en-US" sz="3600" dirty="0">
              <a:latin typeface="Berlin Sans FB Demi" pitchFamily="34" charset="0"/>
            </a:endParaRPr>
          </a:p>
        </p:txBody>
      </p:sp>
      <p:sp>
        <p:nvSpPr>
          <p:cNvPr id="5" name="Rectangle 4"/>
          <p:cNvSpPr/>
          <p:nvPr/>
        </p:nvSpPr>
        <p:spPr>
          <a:xfrm>
            <a:off x="228600" y="1066800"/>
            <a:ext cx="8915400" cy="523220"/>
          </a:xfrm>
          <a:prstGeom prst="rect">
            <a:avLst/>
          </a:prstGeom>
        </p:spPr>
        <p:txBody>
          <a:bodyPr wrap="square">
            <a:spAutoFit/>
          </a:bodyPr>
          <a:lstStyle/>
          <a:p>
            <a:r>
              <a:rPr lang="en-US" sz="2800" b="1" dirty="0" smtClean="0"/>
              <a:t>Duties of the Property Unit </a:t>
            </a:r>
            <a:endParaRPr lang="en-US" sz="2800" dirty="0"/>
          </a:p>
        </p:txBody>
      </p:sp>
      <p:sp>
        <p:nvSpPr>
          <p:cNvPr id="7" name="Rectangle 6"/>
          <p:cNvSpPr/>
          <p:nvPr/>
        </p:nvSpPr>
        <p:spPr>
          <a:xfrm>
            <a:off x="304800" y="1752600"/>
            <a:ext cx="8610600" cy="3416320"/>
          </a:xfrm>
          <a:prstGeom prst="rect">
            <a:avLst/>
          </a:prstGeom>
        </p:spPr>
        <p:txBody>
          <a:bodyPr wrap="square">
            <a:spAutoFit/>
          </a:bodyPr>
          <a:lstStyle/>
          <a:p>
            <a:pPr marL="338138" indent="-338138">
              <a:buFont typeface="Wingdings" pitchFamily="2" charset="2"/>
              <a:buChar char="Ø"/>
            </a:pPr>
            <a:r>
              <a:rPr lang="en-US" sz="2400" dirty="0" smtClean="0">
                <a:latin typeface="Arial" charset="0"/>
              </a:rPr>
              <a:t>Work together with the Accounting Unit to reconcile the PCs with the PPELCs;</a:t>
            </a:r>
          </a:p>
          <a:p>
            <a:pPr marL="338138" indent="-338138">
              <a:buFont typeface="Wingdings" pitchFamily="2" charset="2"/>
              <a:buChar char="Ø"/>
            </a:pPr>
            <a:r>
              <a:rPr lang="en-US" sz="2400" dirty="0" smtClean="0">
                <a:latin typeface="Arial" charset="0"/>
              </a:rPr>
              <a:t>Renew all PARs</a:t>
            </a:r>
          </a:p>
          <a:p>
            <a:pPr marL="338138" lvl="0" indent="-338138">
              <a:buFont typeface="Wingdings" pitchFamily="2" charset="2"/>
              <a:buChar char="Ø"/>
            </a:pPr>
            <a:r>
              <a:rPr lang="en-US" sz="2400" dirty="0" smtClean="0">
                <a:latin typeface="Arial" charset="0"/>
              </a:rPr>
              <a:t>Prepare the Inventory and Inspection Report of Unserviceable Property (IIRUP) using the format prescribed under the Accounting Manuals of the respective Sectors for all PPEs found unserviceable, obsolete and/or no longer needed.</a:t>
            </a:r>
          </a:p>
          <a:p>
            <a:pPr marL="338138" indent="-338138">
              <a:buFont typeface="Wingdings" pitchFamily="2" charset="2"/>
              <a:buChar char="Ø"/>
            </a:pPr>
            <a:endParaRPr lang="en-US" sz="2400" dirty="0" smtClean="0">
              <a:latin typeface="Arial"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28600"/>
            <a:ext cx="7924800" cy="685800"/>
          </a:xfrm>
        </p:spPr>
        <p:txBody>
          <a:bodyPr rtlCol="0">
            <a:normAutofit/>
          </a:bodyPr>
          <a:lstStyle/>
          <a:p>
            <a:pPr algn="ctr" eaLnBrk="1" fontAlgn="auto" hangingPunct="1">
              <a:spcAft>
                <a:spcPts val="0"/>
              </a:spcAft>
              <a:buFont typeface="Wingdings 3" charset="2"/>
              <a:buNone/>
              <a:defRPr/>
            </a:pPr>
            <a:r>
              <a:rPr lang="en-US" sz="3600" dirty="0" smtClean="0">
                <a:latin typeface="Berlin Sans FB Demi" pitchFamily="34" charset="0"/>
              </a:rPr>
              <a:t>Reconciliation Phase</a:t>
            </a:r>
            <a:endParaRPr lang="en-US" sz="3600" dirty="0">
              <a:latin typeface="Berlin Sans FB Demi" pitchFamily="34" charset="0"/>
            </a:endParaRPr>
          </a:p>
        </p:txBody>
      </p:sp>
      <p:sp>
        <p:nvSpPr>
          <p:cNvPr id="5" name="Rectangle 4"/>
          <p:cNvSpPr/>
          <p:nvPr/>
        </p:nvSpPr>
        <p:spPr>
          <a:xfrm>
            <a:off x="228600" y="1066800"/>
            <a:ext cx="8915400" cy="523220"/>
          </a:xfrm>
          <a:prstGeom prst="rect">
            <a:avLst/>
          </a:prstGeom>
        </p:spPr>
        <p:txBody>
          <a:bodyPr wrap="square">
            <a:spAutoFit/>
          </a:bodyPr>
          <a:lstStyle/>
          <a:p>
            <a:r>
              <a:rPr lang="en-US" sz="2800" b="1" dirty="0" smtClean="0"/>
              <a:t>Duties of the Accounting Unit </a:t>
            </a:r>
            <a:endParaRPr lang="en-US" sz="2800" dirty="0"/>
          </a:p>
        </p:txBody>
      </p:sp>
      <p:sp>
        <p:nvSpPr>
          <p:cNvPr id="7" name="Rectangle 6"/>
          <p:cNvSpPr/>
          <p:nvPr/>
        </p:nvSpPr>
        <p:spPr>
          <a:xfrm>
            <a:off x="304800" y="1752600"/>
            <a:ext cx="8610600" cy="3785652"/>
          </a:xfrm>
          <a:prstGeom prst="rect">
            <a:avLst/>
          </a:prstGeom>
        </p:spPr>
        <p:txBody>
          <a:bodyPr wrap="square">
            <a:spAutoFit/>
          </a:bodyPr>
          <a:lstStyle/>
          <a:p>
            <a:pPr marL="338138" indent="-338138">
              <a:buFont typeface="Wingdings" pitchFamily="2" charset="2"/>
              <a:buChar char="Ø"/>
            </a:pPr>
            <a:r>
              <a:rPr lang="en-US" sz="2400" dirty="0" smtClean="0">
                <a:latin typeface="Arial" charset="0"/>
              </a:rPr>
              <a:t>Take up the necessary accounting entries to recognize PPEs found at station and prepare/maintain corresponding PPELCs based on the List of PPEs Found at Station;</a:t>
            </a:r>
          </a:p>
          <a:p>
            <a:pPr marL="338138" indent="-338138">
              <a:buFont typeface="Wingdings" pitchFamily="2" charset="2"/>
              <a:buChar char="Ø"/>
            </a:pPr>
            <a:r>
              <a:rPr lang="en-US" sz="2400" dirty="0" smtClean="0">
                <a:latin typeface="Arial" charset="0"/>
              </a:rPr>
              <a:t>Take up the necessary accounting entries to recognize loss of PPE and to set up the corresponding receivables from the concerned accountable officer/ personnel</a:t>
            </a:r>
          </a:p>
          <a:p>
            <a:pPr marL="338138" indent="-338138">
              <a:buFont typeface="Wingdings" pitchFamily="2" charset="2"/>
              <a:buChar char="Ø"/>
            </a:pPr>
            <a:r>
              <a:rPr lang="en-US" sz="2400" dirty="0" smtClean="0"/>
              <a:t>Update the PPELCs as necessary in the course of reconciliation with the Property Cards of the Property Unit</a:t>
            </a:r>
            <a:endParaRPr lang="en-US" sz="2400" dirty="0" smtClean="0">
              <a:latin typeface="Arial" charset="0"/>
            </a:endParaRPr>
          </a:p>
          <a:p>
            <a:pPr marL="338138" indent="-338138">
              <a:buFont typeface="Wingdings" pitchFamily="2" charset="2"/>
              <a:buChar char="Ø"/>
            </a:pPr>
            <a:endParaRPr lang="en-US" sz="2400" dirty="0" smtClean="0">
              <a:latin typeface="Arial"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a:bodyPr>
          <a:lstStyle/>
          <a:p>
            <a:pPr algn="ctr" eaLnBrk="1" fontAlgn="auto" hangingPunct="1">
              <a:spcAft>
                <a:spcPts val="0"/>
              </a:spcAft>
              <a:buFont typeface="Wingdings 3" charset="2"/>
              <a:buNone/>
              <a:defRPr/>
            </a:pPr>
            <a:r>
              <a:rPr lang="en-US" sz="3600" dirty="0" smtClean="0">
                <a:latin typeface="Berlin Sans FB Demi" pitchFamily="34" charset="0"/>
              </a:rPr>
              <a:t>Reconciliation Phase</a:t>
            </a:r>
            <a:endParaRPr lang="en-US" sz="3600" dirty="0">
              <a:latin typeface="Berlin Sans FB Demi" pitchFamily="34" charset="0"/>
            </a:endParaRPr>
          </a:p>
        </p:txBody>
      </p:sp>
      <p:sp>
        <p:nvSpPr>
          <p:cNvPr id="5" name="Rectangle 4"/>
          <p:cNvSpPr/>
          <p:nvPr/>
        </p:nvSpPr>
        <p:spPr>
          <a:xfrm>
            <a:off x="228600" y="914400"/>
            <a:ext cx="8915400" cy="523220"/>
          </a:xfrm>
          <a:prstGeom prst="rect">
            <a:avLst/>
          </a:prstGeom>
        </p:spPr>
        <p:txBody>
          <a:bodyPr wrap="square">
            <a:spAutoFit/>
          </a:bodyPr>
          <a:lstStyle/>
          <a:p>
            <a:r>
              <a:rPr lang="en-US" sz="2800" b="1" dirty="0" smtClean="0"/>
              <a:t>Duties of the Accounting Unit </a:t>
            </a:r>
            <a:endParaRPr lang="en-US" sz="2800" dirty="0"/>
          </a:p>
        </p:txBody>
      </p:sp>
      <p:sp>
        <p:nvSpPr>
          <p:cNvPr id="7" name="Rectangle 6"/>
          <p:cNvSpPr/>
          <p:nvPr/>
        </p:nvSpPr>
        <p:spPr>
          <a:xfrm>
            <a:off x="304800" y="1600200"/>
            <a:ext cx="8610600" cy="4893647"/>
          </a:xfrm>
          <a:prstGeom prst="rect">
            <a:avLst/>
          </a:prstGeom>
        </p:spPr>
        <p:txBody>
          <a:bodyPr wrap="square">
            <a:spAutoFit/>
          </a:bodyPr>
          <a:lstStyle/>
          <a:p>
            <a:pPr marL="338138" indent="-338138">
              <a:buFont typeface="Wingdings" pitchFamily="2" charset="2"/>
              <a:buChar char="Ø"/>
            </a:pPr>
            <a:r>
              <a:rPr lang="en-US" sz="2400" dirty="0" smtClean="0">
                <a:latin typeface="Arial" charset="0"/>
              </a:rPr>
              <a:t>Take up the necessary accounting entries to </a:t>
            </a:r>
            <a:r>
              <a:rPr lang="en-US" sz="2400" dirty="0" smtClean="0"/>
              <a:t>write-off/ drop from the books of accounts the remaining balances as of year-end of amounts lumped under the "Un-reconciled SL", "Reconciling SL" for PPEs, and the like, which were created to facilitate the conversion of accounts from the Old Government Accounting System to the New Government Accounting System (NGAS) and/or from the manual accounting system to the Electronic New Government Accounting System (</a:t>
            </a:r>
            <a:r>
              <a:rPr lang="en-US" sz="2400" dirty="0" err="1" smtClean="0"/>
              <a:t>eNGAS</a:t>
            </a:r>
            <a:r>
              <a:rPr lang="en-US" sz="2400" dirty="0" smtClean="0"/>
              <a:t>); and</a:t>
            </a:r>
          </a:p>
          <a:p>
            <a:pPr marL="338138" indent="-338138">
              <a:buFont typeface="Wingdings" pitchFamily="2" charset="2"/>
              <a:buChar char="Ø"/>
            </a:pPr>
            <a:r>
              <a:rPr lang="en-US" sz="2400" dirty="0" smtClean="0"/>
              <a:t>Ensure that the total balances of PPELCs/SLs tally with the balances of controlling PPE accounts in the General Ledger.</a:t>
            </a:r>
            <a:endParaRPr lang="en-US" sz="2400" dirty="0" smtClean="0">
              <a:latin typeface="Arial"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762000" y="22860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457200" y="914400"/>
            <a:ext cx="7086600" cy="523220"/>
          </a:xfrm>
          <a:prstGeom prst="rect">
            <a:avLst/>
          </a:prstGeom>
        </p:spPr>
        <p:txBody>
          <a:bodyPr wrap="square">
            <a:spAutoFit/>
          </a:bodyPr>
          <a:lstStyle/>
          <a:p>
            <a:r>
              <a:rPr lang="en-US" sz="2800" b="1" dirty="0" smtClean="0"/>
              <a:t>Duties of the Property Unit</a:t>
            </a:r>
            <a:endParaRPr lang="en-US" sz="2800" dirty="0"/>
          </a:p>
        </p:txBody>
      </p:sp>
      <p:sp>
        <p:nvSpPr>
          <p:cNvPr id="7" name="Rectangle 6"/>
          <p:cNvSpPr/>
          <p:nvPr/>
        </p:nvSpPr>
        <p:spPr>
          <a:xfrm>
            <a:off x="304800" y="1752600"/>
            <a:ext cx="8534400" cy="4524315"/>
          </a:xfrm>
          <a:prstGeom prst="rect">
            <a:avLst/>
          </a:prstGeom>
        </p:spPr>
        <p:txBody>
          <a:bodyPr wrap="square">
            <a:spAutoFit/>
          </a:bodyPr>
          <a:lstStyle/>
          <a:p>
            <a:pPr marL="338138" indent="-338138">
              <a:buFont typeface="Wingdings" pitchFamily="2" charset="2"/>
              <a:buChar char="Ø"/>
            </a:pPr>
            <a:r>
              <a:rPr lang="en-US" sz="2400" dirty="0" smtClean="0"/>
              <a:t>Validate/Verify correctness of items listed in Form ‘B’ (List of Non-Existing/Missing PPEs); </a:t>
            </a:r>
          </a:p>
          <a:p>
            <a:pPr marL="338138" indent="-338138">
              <a:buFont typeface="Wingdings" pitchFamily="2" charset="2"/>
              <a:buChar char="Ø"/>
            </a:pPr>
            <a:r>
              <a:rPr lang="en-US" sz="2400" dirty="0" smtClean="0"/>
              <a:t>Ensure that these were not included in  previous IIRUPs/Property Transfer Reports (PTRs); if found to have been included in previous disposals, provide/submit to Accounting Unit the original/ certified copies of disposal documents such as the approved IIRUP and PTRs for recording in the books;</a:t>
            </a:r>
          </a:p>
          <a:p>
            <a:pPr marL="338138" indent="-338138">
              <a:buFont typeface="Wingdings" pitchFamily="2" charset="2"/>
              <a:buChar char="Ø"/>
            </a:pPr>
            <a:r>
              <a:rPr lang="en-US" sz="2400" dirty="0" smtClean="0"/>
              <a:t>Establish proper accountability (identification of AO) over missing PPEs through PARs/Property Cards and other available property records;</a:t>
            </a: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ChangeArrowheads="1"/>
          </p:cNvSpPr>
          <p:nvPr/>
        </p:nvSpPr>
        <p:spPr bwMode="auto">
          <a:xfrm>
            <a:off x="1524000" y="2057400"/>
            <a:ext cx="6477000" cy="2895600"/>
          </a:xfrm>
          <a:prstGeom prst="rect">
            <a:avLst/>
          </a:prstGeom>
          <a:solidFill>
            <a:schemeClr val="bg1"/>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200" b="1" i="0" u="sng" strike="noStrike" kern="1200" cap="none" spc="0" normalizeH="0" baseline="0" noProof="0" dirty="0" smtClean="0">
                <a:ln>
                  <a:noFill/>
                </a:ln>
                <a:solidFill>
                  <a:srgbClr val="0070C0"/>
                </a:solidFill>
                <a:effectLst/>
                <a:uLnTx/>
                <a:uFillTx/>
                <a:latin typeface="Tahoma" panose="020B0604030504040204" pitchFamily="34" charset="0"/>
                <a:ea typeface="+mn-ea"/>
                <a:cs typeface="+mn-cs"/>
              </a:rPr>
              <a:t>SECOND </a:t>
            </a:r>
            <a:r>
              <a:rPr lang="en-US" altLang="en-US" b="1" u="sng" dirty="0" smtClean="0">
                <a:solidFill>
                  <a:srgbClr val="0070C0"/>
                </a:solidFill>
                <a:latin typeface="Tahoma" panose="020B0604030504040204" pitchFamily="34" charset="0"/>
              </a:rPr>
              <a:t>UPDATE</a:t>
            </a:r>
            <a:endParaRPr kumimoji="0" lang="en-US" altLang="en-US" sz="3200" b="1" i="0" u="sng" strike="noStrike" kern="1200" cap="none" spc="0" normalizeH="0" baseline="0" noProof="0" dirty="0" smtClean="0">
              <a:ln>
                <a:noFill/>
              </a:ln>
              <a:solidFill>
                <a:srgbClr val="0070C0"/>
              </a:solidFill>
              <a:effectLst/>
              <a:uLnTx/>
              <a:uFillTx/>
              <a:latin typeface="Tahoma" panose="020B0604030504040204" pitchFamily="34" charset="0"/>
              <a:ea typeface="+mn-ea"/>
              <a:cs typeface="+mn-cs"/>
            </a:endParaRPr>
          </a:p>
          <a:p>
            <a:pPr marL="0" marR="0" lvl="0" indent="0" defTabSz="914400" rtl="0" eaLnBrk="0" fontAlgn="base" latinLnBrk="0" hangingPunct="0">
              <a:lnSpc>
                <a:spcPct val="100000"/>
              </a:lnSpc>
              <a:spcBef>
                <a:spcPct val="0"/>
              </a:spcBef>
              <a:spcAft>
                <a:spcPct val="0"/>
              </a:spcAft>
              <a:buClrTx/>
              <a:buSzTx/>
              <a:buFontTx/>
              <a:buNone/>
              <a:tabLst/>
              <a:defRPr/>
            </a:pPr>
            <a:endParaRPr kumimoji="0" lang="en-US" altLang="en-US" sz="3200" b="1"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PROPERTY </a:t>
            </a:r>
            <a:r>
              <a:rPr kumimoji="0" lang="en-US" altLang="en-US" sz="32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AND SUPPLY MANAGEMENT SYSTEM</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r>
              <a:rPr kumimoji="0" lang="en-US" altLang="en-US" sz="18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DISPOSAL AND APPRAISAL OF GOVERNMENT PROPERTIES)</a:t>
            </a:r>
            <a:endParaRPr kumimoji="0" lang="en-PH" altLang="en-US" sz="18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1438418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381000" y="685800"/>
            <a:ext cx="7239000" cy="523220"/>
          </a:xfrm>
          <a:prstGeom prst="rect">
            <a:avLst/>
          </a:prstGeom>
        </p:spPr>
        <p:txBody>
          <a:bodyPr wrap="square">
            <a:spAutoFit/>
          </a:bodyPr>
          <a:lstStyle/>
          <a:p>
            <a:r>
              <a:rPr lang="en-US" sz="2800" b="1" dirty="0" smtClean="0"/>
              <a:t>Duties of the Property Unit</a:t>
            </a:r>
            <a:endParaRPr lang="en-US" sz="2800" dirty="0"/>
          </a:p>
        </p:txBody>
      </p:sp>
      <p:sp>
        <p:nvSpPr>
          <p:cNvPr id="7" name="Rectangle 6"/>
          <p:cNvSpPr/>
          <p:nvPr/>
        </p:nvSpPr>
        <p:spPr>
          <a:xfrm>
            <a:off x="533400" y="1447800"/>
            <a:ext cx="8305800" cy="4893647"/>
          </a:xfrm>
          <a:prstGeom prst="rect">
            <a:avLst/>
          </a:prstGeom>
        </p:spPr>
        <p:txBody>
          <a:bodyPr wrap="square">
            <a:spAutoFit/>
          </a:bodyPr>
          <a:lstStyle/>
          <a:p>
            <a:pPr marL="338138" indent="-338138">
              <a:buFont typeface="Wingdings" pitchFamily="2" charset="2"/>
              <a:buChar char="Ø"/>
            </a:pPr>
            <a:r>
              <a:rPr lang="en-US" sz="2400" dirty="0" smtClean="0"/>
              <a:t>Identify PPE items with submitted requests for relief that are under process/pending with different processing offices/agencies and include such data in the ‘Remarks’ column of the form ‘B’ list</a:t>
            </a:r>
          </a:p>
          <a:p>
            <a:pPr marL="338138" indent="-338138">
              <a:buFont typeface="Wingdings" pitchFamily="2" charset="2"/>
              <a:buChar char="Ø"/>
            </a:pPr>
            <a:r>
              <a:rPr lang="en-US" sz="2400" dirty="0" smtClean="0"/>
              <a:t> Prepare  ‘Demand Letters’ for approval by the </a:t>
            </a:r>
            <a:r>
              <a:rPr lang="en-US" sz="2400" dirty="0" err="1" smtClean="0"/>
              <a:t>HoA</a:t>
            </a:r>
            <a:r>
              <a:rPr lang="en-US" sz="2400" dirty="0" smtClean="0"/>
              <a:t>, and immediately issue to concerned AOs, requiring the immediate production of missing PPE items/ submission of Requests for Relief</a:t>
            </a:r>
          </a:p>
          <a:p>
            <a:pPr marL="338138" indent="-338138">
              <a:buFont typeface="Wingdings" pitchFamily="2" charset="2"/>
              <a:buChar char="Ø"/>
            </a:pPr>
            <a:r>
              <a:rPr lang="en-US" sz="2400" dirty="0" smtClean="0"/>
              <a:t>AOs with missing PPE items shall be accorded five (5) CDs to answer the demand letter/produce the missing item/submit request for relief</a:t>
            </a:r>
          </a:p>
          <a:p>
            <a:pPr marL="338138" indent="-338138"/>
            <a:r>
              <a:rPr lang="en-US" sz="2400" dirty="0" smtClean="0"/>
              <a:t> </a:t>
            </a: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228600" y="685800"/>
            <a:ext cx="7620000" cy="523220"/>
          </a:xfrm>
          <a:prstGeom prst="rect">
            <a:avLst/>
          </a:prstGeom>
        </p:spPr>
        <p:txBody>
          <a:bodyPr wrap="square">
            <a:spAutoFit/>
          </a:bodyPr>
          <a:lstStyle/>
          <a:p>
            <a:r>
              <a:rPr lang="en-US" sz="2800" b="1" dirty="0" smtClean="0"/>
              <a:t>Duties of the Property Unit</a:t>
            </a:r>
            <a:endParaRPr lang="en-US" sz="2800" dirty="0"/>
          </a:p>
        </p:txBody>
      </p:sp>
      <p:sp>
        <p:nvSpPr>
          <p:cNvPr id="7" name="Rectangle 6"/>
          <p:cNvSpPr/>
          <p:nvPr/>
        </p:nvSpPr>
        <p:spPr>
          <a:xfrm>
            <a:off x="914400" y="1600200"/>
            <a:ext cx="7924800" cy="4154984"/>
          </a:xfrm>
          <a:prstGeom prst="rect">
            <a:avLst/>
          </a:prstGeom>
        </p:spPr>
        <p:txBody>
          <a:bodyPr wrap="square">
            <a:spAutoFit/>
          </a:bodyPr>
          <a:lstStyle/>
          <a:p>
            <a:pPr marL="338138" indent="-338138">
              <a:buFont typeface="Wingdings" pitchFamily="2" charset="2"/>
              <a:buChar char="Ø"/>
            </a:pPr>
            <a:r>
              <a:rPr lang="en-US" sz="2400" dirty="0" smtClean="0"/>
              <a:t>Inform Inventory Committee of responses to demand letters to facilitate amendments to RPCPPE/List of missing PPEs</a:t>
            </a:r>
          </a:p>
          <a:p>
            <a:pPr marL="338138" lvl="3" indent="-338138">
              <a:buFont typeface="Wingdings" pitchFamily="2" charset="2"/>
              <a:buChar char="Ø"/>
            </a:pPr>
            <a:r>
              <a:rPr lang="en-US" sz="2400" dirty="0" smtClean="0">
                <a:latin typeface="Arial" charset="0"/>
              </a:rPr>
              <a:t>If missing item/s cannot be produced by the identified accountable personnel, include such data in "Remarks" column of the List of Non­ Existing/Missing PPEs</a:t>
            </a:r>
          </a:p>
          <a:p>
            <a:pPr marL="338138" lvl="3" indent="-338138">
              <a:buFont typeface="Wingdings" pitchFamily="2" charset="2"/>
              <a:buChar char="Ø"/>
            </a:pPr>
            <a:r>
              <a:rPr lang="en-US" sz="2400" dirty="0" smtClean="0">
                <a:latin typeface="Arial" charset="0"/>
              </a:rPr>
              <a:t>Provide the </a:t>
            </a:r>
            <a:r>
              <a:rPr lang="en-US" sz="2400" dirty="0" err="1" smtClean="0">
                <a:latin typeface="Arial" charset="0"/>
              </a:rPr>
              <a:t>Accting</a:t>
            </a:r>
            <a:r>
              <a:rPr lang="en-US" sz="2400" dirty="0" smtClean="0">
                <a:latin typeface="Arial" charset="0"/>
              </a:rPr>
              <a:t> Unit copy of amended RPCPPE/ List of Non­ Existing/Missing PPEs</a:t>
            </a:r>
            <a:r>
              <a:rPr lang="en-US" sz="1200" dirty="0" smtClean="0">
                <a:latin typeface="Arial" charset="0"/>
              </a:rPr>
              <a:t> </a:t>
            </a:r>
            <a:r>
              <a:rPr lang="en-US" sz="2400" dirty="0" smtClean="0">
                <a:latin typeface="Arial" charset="0"/>
              </a:rPr>
              <a:t>for recording in the books</a:t>
            </a:r>
            <a:endParaRPr lang="en-US" sz="1200" dirty="0" smtClean="0">
              <a:latin typeface="Arial"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152400" y="685800"/>
            <a:ext cx="8305800" cy="523220"/>
          </a:xfrm>
          <a:prstGeom prst="rect">
            <a:avLst/>
          </a:prstGeom>
        </p:spPr>
        <p:txBody>
          <a:bodyPr wrap="square">
            <a:spAutoFit/>
          </a:bodyPr>
          <a:lstStyle/>
          <a:p>
            <a:r>
              <a:rPr lang="en-US" sz="2800" b="1" dirty="0" smtClean="0"/>
              <a:t>Duties of the Accounting Unit </a:t>
            </a:r>
            <a:endParaRPr lang="en-US" sz="2800" dirty="0"/>
          </a:p>
        </p:txBody>
      </p:sp>
      <p:sp>
        <p:nvSpPr>
          <p:cNvPr id="7" name="Rectangle 6"/>
          <p:cNvSpPr/>
          <p:nvPr/>
        </p:nvSpPr>
        <p:spPr>
          <a:xfrm>
            <a:off x="152400" y="1371601"/>
            <a:ext cx="8991600" cy="5262979"/>
          </a:xfrm>
          <a:prstGeom prst="rect">
            <a:avLst/>
          </a:prstGeom>
        </p:spPr>
        <p:txBody>
          <a:bodyPr wrap="square">
            <a:spAutoFit/>
          </a:bodyPr>
          <a:lstStyle/>
          <a:p>
            <a:pPr marL="393700" indent="-393700">
              <a:buFont typeface="Wingdings" pitchFamily="2" charset="2"/>
              <a:buChar char="Ø"/>
            </a:pPr>
            <a:r>
              <a:rPr lang="en-US" sz="2400" dirty="0" smtClean="0">
                <a:latin typeface="Arial" charset="0"/>
              </a:rPr>
              <a:t>Record accounting entries to recognize in the books lost PPE and to set up the corresponding receivables from concerned AO for the non-existing/missing PPEs that could not be produced upon demand. </a:t>
            </a:r>
          </a:p>
          <a:p>
            <a:pPr marL="393700" indent="-393700">
              <a:buFont typeface="Wingdings" pitchFamily="2" charset="2"/>
              <a:buChar char="Ø"/>
            </a:pPr>
            <a:r>
              <a:rPr lang="en-US" sz="2400" dirty="0" smtClean="0">
                <a:latin typeface="Arial" charset="0"/>
              </a:rPr>
              <a:t>Verify from recorded transactions if appropriate accounting entries had previously been taken up for the subject missing PPEs and set up of accountability for those with pending Requests for Relief, otherwise, it  shall  effect  the  necessary adjusting accounting entries. </a:t>
            </a:r>
          </a:p>
          <a:p>
            <a:pPr marL="393700" indent="-393700">
              <a:buFont typeface="Wingdings" pitchFamily="2" charset="2"/>
              <a:buChar char="Ø"/>
            </a:pPr>
            <a:r>
              <a:rPr lang="en-US" sz="2400" dirty="0" smtClean="0">
                <a:latin typeface="Arial" charset="0"/>
              </a:rPr>
              <a:t> The amount to be set up as receivables for subject missing PPEs shall be the depreciated replacement cost, {replacement cost / current market price less accumulated depreciation calculated on the basis of replacement cost).</a:t>
            </a:r>
            <a:endParaRPr lang="en-US" sz="1200" dirty="0" smtClean="0">
              <a:latin typeface="Arial"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152400" y="685800"/>
            <a:ext cx="8991600" cy="954107"/>
          </a:xfrm>
          <a:prstGeom prst="rect">
            <a:avLst/>
          </a:prstGeom>
        </p:spPr>
        <p:txBody>
          <a:bodyPr wrap="square">
            <a:spAutoFit/>
          </a:bodyPr>
          <a:lstStyle/>
          <a:p>
            <a:pPr algn="ctr"/>
            <a:r>
              <a:rPr lang="en-US" sz="2800" dirty="0" smtClean="0"/>
              <a:t>Missing/non-existing PPEs with undetermined Accountable Personnel </a:t>
            </a:r>
            <a:endParaRPr lang="en-US" sz="2800" dirty="0"/>
          </a:p>
        </p:txBody>
      </p:sp>
      <p:sp>
        <p:nvSpPr>
          <p:cNvPr id="7" name="Rectangle 6"/>
          <p:cNvSpPr/>
          <p:nvPr/>
        </p:nvSpPr>
        <p:spPr>
          <a:xfrm>
            <a:off x="152400" y="1752600"/>
            <a:ext cx="8839200" cy="4893647"/>
          </a:xfrm>
          <a:prstGeom prst="rect">
            <a:avLst/>
          </a:prstGeom>
        </p:spPr>
        <p:txBody>
          <a:bodyPr wrap="square">
            <a:spAutoFit/>
          </a:bodyPr>
          <a:lstStyle/>
          <a:p>
            <a:pPr marL="393700" lvl="3" indent="-393700">
              <a:buFont typeface="Wingdings" pitchFamily="2" charset="2"/>
              <a:buChar char="Ø"/>
            </a:pPr>
            <a:r>
              <a:rPr lang="en-US" sz="2400" dirty="0" smtClean="0">
                <a:latin typeface="Arial" charset="0"/>
              </a:rPr>
              <a:t>The </a:t>
            </a:r>
            <a:r>
              <a:rPr lang="en-US" sz="2400" dirty="0" err="1" smtClean="0">
                <a:latin typeface="Arial" charset="0"/>
              </a:rPr>
              <a:t>HoA</a:t>
            </a:r>
            <a:r>
              <a:rPr lang="en-US" sz="2400" dirty="0" smtClean="0">
                <a:latin typeface="Arial" charset="0"/>
              </a:rPr>
              <a:t> shall cause the conduct of investigation to determine: a) last known location/office where subject PPE items were issued/installed; b) person accountable; c) circumstances of the loss; d) persons responsible for the loss; e) other relevant information; </a:t>
            </a:r>
          </a:p>
          <a:p>
            <a:pPr marL="393700" lvl="3" indent="-393700">
              <a:buFont typeface="Wingdings" pitchFamily="2" charset="2"/>
              <a:buChar char="Ø"/>
            </a:pPr>
            <a:r>
              <a:rPr lang="en-US" sz="2400" dirty="0" smtClean="0">
                <a:latin typeface="Arial" charset="0"/>
              </a:rPr>
              <a:t>If accountability/responsibility is identified/pinpointed in said investigation, demand shall be made from the AO concerned to produce the item or pay the depreciated replacement cost thereof; </a:t>
            </a:r>
          </a:p>
          <a:p>
            <a:pPr marL="393700" lvl="3" indent="-393700">
              <a:buFont typeface="Wingdings" pitchFamily="2" charset="2"/>
              <a:buChar char="Ø"/>
            </a:pPr>
            <a:r>
              <a:rPr lang="en-US" sz="2400" dirty="0" smtClean="0">
                <a:latin typeface="Arial" charset="0"/>
              </a:rPr>
              <a:t>Accounting Unit shall be furnished certified copies of the investigation report and demand letter as basis to record loss of PPE and to set up the corresponding receivables from the concerned accountable officer/personnel </a:t>
            </a:r>
            <a:endParaRPr lang="en-US" sz="2400" dirty="0"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0"/>
            <a:ext cx="7924800" cy="685800"/>
          </a:xfrm>
        </p:spPr>
        <p:txBody>
          <a:bodyPr rtlCol="0">
            <a:normAutofit fontScale="92500"/>
          </a:bodyPr>
          <a:lstStyle/>
          <a:p>
            <a:pPr algn="ctr" eaLnBrk="1" fontAlgn="auto" hangingPunct="1">
              <a:spcAft>
                <a:spcPts val="0"/>
              </a:spcAft>
              <a:buFont typeface="Wingdings 3" charset="2"/>
              <a:buNone/>
              <a:defRPr/>
            </a:pPr>
            <a:r>
              <a:rPr lang="en-US" sz="3600" dirty="0" smtClean="0">
                <a:latin typeface="Berlin Sans FB Demi" pitchFamily="34" charset="0"/>
              </a:rPr>
              <a:t>DISPOSITION –Missing/non-existing PPEs</a:t>
            </a:r>
            <a:endParaRPr lang="en-US" sz="3600" dirty="0">
              <a:latin typeface="Berlin Sans FB Demi" pitchFamily="34" charset="0"/>
            </a:endParaRPr>
          </a:p>
        </p:txBody>
      </p:sp>
      <p:sp>
        <p:nvSpPr>
          <p:cNvPr id="5" name="Rectangle 4"/>
          <p:cNvSpPr/>
          <p:nvPr/>
        </p:nvSpPr>
        <p:spPr>
          <a:xfrm>
            <a:off x="152400" y="685800"/>
            <a:ext cx="8991600" cy="954107"/>
          </a:xfrm>
          <a:prstGeom prst="rect">
            <a:avLst/>
          </a:prstGeom>
        </p:spPr>
        <p:txBody>
          <a:bodyPr wrap="square">
            <a:spAutoFit/>
          </a:bodyPr>
          <a:lstStyle/>
          <a:p>
            <a:pPr algn="ctr"/>
            <a:r>
              <a:rPr lang="en-US" sz="2800" dirty="0" smtClean="0"/>
              <a:t>Missing/non-existing PPEs with undetermined </a:t>
            </a:r>
          </a:p>
          <a:p>
            <a:pPr algn="ctr"/>
            <a:r>
              <a:rPr lang="en-US" sz="2800" dirty="0" smtClean="0"/>
              <a:t>Accountable Personnel </a:t>
            </a:r>
            <a:endParaRPr lang="en-US" sz="2800" dirty="0"/>
          </a:p>
        </p:txBody>
      </p:sp>
      <p:sp>
        <p:nvSpPr>
          <p:cNvPr id="7" name="Rectangle 6"/>
          <p:cNvSpPr/>
          <p:nvPr/>
        </p:nvSpPr>
        <p:spPr>
          <a:xfrm>
            <a:off x="381000" y="1752601"/>
            <a:ext cx="8610600" cy="4708981"/>
          </a:xfrm>
          <a:prstGeom prst="rect">
            <a:avLst/>
          </a:prstGeom>
        </p:spPr>
        <p:txBody>
          <a:bodyPr wrap="square">
            <a:spAutoFit/>
          </a:bodyPr>
          <a:lstStyle/>
          <a:p>
            <a:pPr marL="393700" lvl="3" indent="-393700"/>
            <a:r>
              <a:rPr lang="en-US" sz="2400" dirty="0" smtClean="0">
                <a:latin typeface="Arial" charset="0"/>
              </a:rPr>
              <a:t>If accountability over missing PPE could not be pinpointed after investigation –</a:t>
            </a:r>
          </a:p>
          <a:p>
            <a:pPr marL="393700" lvl="3" indent="-393700">
              <a:buFont typeface="Wingdings" pitchFamily="2" charset="2"/>
              <a:buChar char="Ø"/>
            </a:pPr>
            <a:endParaRPr lang="en-US" sz="2400" dirty="0" smtClean="0">
              <a:latin typeface="Arial" charset="0"/>
            </a:endParaRPr>
          </a:p>
          <a:p>
            <a:pPr marL="393700" lvl="3" indent="-393700">
              <a:buFont typeface="Wingdings" pitchFamily="2" charset="2"/>
              <a:buChar char="Ø"/>
            </a:pPr>
            <a:r>
              <a:rPr lang="en-US" sz="2800" dirty="0" smtClean="0">
                <a:latin typeface="Arial" charset="0"/>
              </a:rPr>
              <a:t>Submit to COA request for authority to drop derecognize/from the books missing/non-existing PPE items. </a:t>
            </a:r>
          </a:p>
          <a:p>
            <a:pPr marL="393700" lvl="3" indent="-393700">
              <a:buFont typeface="Wingdings" pitchFamily="2" charset="2"/>
              <a:buChar char="Ø"/>
            </a:pPr>
            <a:endParaRPr lang="en-US" sz="2800" dirty="0" smtClean="0">
              <a:latin typeface="Arial" charset="0"/>
            </a:endParaRPr>
          </a:p>
          <a:p>
            <a:pPr marL="393700" lvl="3" indent="-393700">
              <a:buFont typeface="Wingdings" pitchFamily="2" charset="2"/>
              <a:buChar char="Ø"/>
            </a:pPr>
            <a:r>
              <a:rPr lang="en-US" sz="2800" dirty="0" smtClean="0">
                <a:latin typeface="Arial" charset="0"/>
              </a:rPr>
              <a:t>Pending the grant of authority by the COA, the said PPEs shall remain in the books of accounts.</a:t>
            </a:r>
          </a:p>
          <a:p>
            <a:pPr marL="393700" indent="-393700">
              <a:buFont typeface="Wingdings" pitchFamily="2" charset="2"/>
              <a:buChar char="Ø"/>
            </a:pPr>
            <a:endParaRPr lang="en-US" sz="2400" dirty="0" smtClean="0">
              <a:latin typeface="Arial" charset="0"/>
            </a:endParaRPr>
          </a:p>
          <a:p>
            <a:endParaRPr lang="en-US" sz="1200" dirty="0" smtClean="0">
              <a:latin typeface="Arial"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0" y="228600"/>
            <a:ext cx="9144000" cy="685800"/>
          </a:xfrm>
        </p:spPr>
        <p:txBody>
          <a:bodyPr rtlCol="0">
            <a:noAutofit/>
          </a:bodyPr>
          <a:lstStyle/>
          <a:p>
            <a:pPr algn="ctr" eaLnBrk="1" fontAlgn="auto" hangingPunct="1">
              <a:spcAft>
                <a:spcPts val="0"/>
              </a:spcAft>
              <a:defRPr/>
            </a:pPr>
            <a:r>
              <a:rPr lang="en-US" sz="3200" b="1" dirty="0" smtClean="0">
                <a:latin typeface="Aharoni" pitchFamily="2" charset="-79"/>
                <a:cs typeface="Aharoni" pitchFamily="2" charset="-79"/>
              </a:rPr>
              <a:t>COA approval - requests to derecognize </a:t>
            </a:r>
            <a:r>
              <a:rPr lang="en-US" sz="3200" dirty="0" smtClean="0">
                <a:latin typeface="Aharoni" pitchFamily="2" charset="-79"/>
                <a:cs typeface="Aharoni" pitchFamily="2" charset="-79"/>
              </a:rPr>
              <a:t>PPEs</a:t>
            </a:r>
            <a:endParaRPr lang="en-US" sz="3200" dirty="0">
              <a:latin typeface="Aharoni" pitchFamily="2" charset="-79"/>
              <a:cs typeface="Aharoni" pitchFamily="2" charset="-79"/>
            </a:endParaRPr>
          </a:p>
        </p:txBody>
      </p:sp>
      <p:sp>
        <p:nvSpPr>
          <p:cNvPr id="7" name="Rectangle 6"/>
          <p:cNvSpPr/>
          <p:nvPr/>
        </p:nvSpPr>
        <p:spPr>
          <a:xfrm>
            <a:off x="0" y="990600"/>
            <a:ext cx="8915400" cy="7469737"/>
          </a:xfrm>
          <a:prstGeom prst="rect">
            <a:avLst/>
          </a:prstGeom>
        </p:spPr>
        <p:txBody>
          <a:bodyPr wrap="square">
            <a:spAutoFit/>
          </a:bodyPr>
          <a:lstStyle/>
          <a:p>
            <a:pPr marL="393700" indent="-393700">
              <a:buFont typeface="Wingdings" pitchFamily="2" charset="2"/>
              <a:buChar char="Ø"/>
            </a:pPr>
            <a:r>
              <a:rPr lang="en-US" sz="2400" dirty="0" smtClean="0">
                <a:latin typeface="Arial" charset="0"/>
              </a:rPr>
              <a:t>The </a:t>
            </a:r>
            <a:r>
              <a:rPr lang="en-US" sz="2400" dirty="0" err="1" smtClean="0">
                <a:latin typeface="Arial" charset="0"/>
              </a:rPr>
              <a:t>HoA</a:t>
            </a:r>
            <a:r>
              <a:rPr lang="en-US" sz="2400" dirty="0" smtClean="0">
                <a:latin typeface="Arial" charset="0"/>
              </a:rPr>
              <a:t> shall sign the request for authority to derecognize non-existing/missing PPEs which shall be supported with the following documents:</a:t>
            </a:r>
          </a:p>
          <a:p>
            <a:pPr marL="1195388" indent="-393700">
              <a:lnSpc>
                <a:spcPct val="95000"/>
              </a:lnSpc>
              <a:buFont typeface="+mj-lt"/>
              <a:buAutoNum type="alphaLcParenR"/>
            </a:pPr>
            <a:r>
              <a:rPr lang="en-US" sz="2000" dirty="0" smtClean="0">
                <a:latin typeface="Arial" charset="0"/>
              </a:rPr>
              <a:t> </a:t>
            </a:r>
            <a:r>
              <a:rPr lang="en-US" sz="2400" dirty="0" smtClean="0">
                <a:latin typeface="Centaur" pitchFamily="18" charset="0"/>
              </a:rPr>
              <a:t>L</a:t>
            </a:r>
            <a:r>
              <a:rPr lang="en-US" sz="2800" dirty="0" smtClean="0">
                <a:latin typeface="Centaur" pitchFamily="18" charset="0"/>
              </a:rPr>
              <a:t>ist of Non-Existing/Missing PPEs with carrying values certified by the Heads of Property and Accounting Units  approved by the Head of the Agency; </a:t>
            </a:r>
          </a:p>
          <a:p>
            <a:pPr marL="1252538" indent="-450850">
              <a:lnSpc>
                <a:spcPct val="95000"/>
              </a:lnSpc>
              <a:buFont typeface="+mj-lt"/>
              <a:buAutoNum type="alphaLcParenR"/>
            </a:pPr>
            <a:r>
              <a:rPr lang="en-US" sz="2800" dirty="0" smtClean="0">
                <a:latin typeface="Centaur" pitchFamily="18" charset="0"/>
              </a:rPr>
              <a:t>Certification by Head of </a:t>
            </a:r>
            <a:r>
              <a:rPr lang="en-US" sz="2400" dirty="0" smtClean="0">
                <a:latin typeface="Centaur" pitchFamily="18" charset="0"/>
              </a:rPr>
              <a:t>Accounting Unit that </a:t>
            </a:r>
            <a:r>
              <a:rPr lang="en-US" sz="2800" dirty="0" smtClean="0">
                <a:latin typeface="Centaur" pitchFamily="18" charset="0"/>
              </a:rPr>
              <a:t>missing PPEs had already exceeded their estimated useful lives; and </a:t>
            </a:r>
          </a:p>
          <a:p>
            <a:pPr marL="1195388" indent="-393700">
              <a:lnSpc>
                <a:spcPct val="95000"/>
              </a:lnSpc>
              <a:buFont typeface="+mj-lt"/>
              <a:buAutoNum type="alphaLcParenR"/>
            </a:pPr>
            <a:r>
              <a:rPr lang="en-US" sz="2800" dirty="0" smtClean="0">
                <a:latin typeface="Centaur" pitchFamily="18" charset="0"/>
              </a:rPr>
              <a:t> Certified copy of the  report  of  investigation (referred to in par 7.9 of this Circular) conducted determine accountability.</a:t>
            </a:r>
            <a:endParaRPr lang="en-US" sz="2000" dirty="0" smtClean="0">
              <a:latin typeface="Centaur" pitchFamily="18" charset="0"/>
            </a:endParaRPr>
          </a:p>
          <a:p>
            <a:pPr marL="393700" indent="-393700"/>
            <a:endParaRPr lang="en-US" sz="4800" dirty="0" smtClean="0">
              <a:latin typeface="Centaur" pitchFamily="18" charset="0"/>
            </a:endParaRPr>
          </a:p>
          <a:p>
            <a:pPr marL="393700" indent="-393700">
              <a:buFont typeface="Wingdings" pitchFamily="2" charset="2"/>
              <a:buChar char="Ø"/>
            </a:pPr>
            <a:endParaRPr lang="en-US" sz="4800" dirty="0" smtClean="0">
              <a:latin typeface="Centaur" pitchFamily="18" charset="0"/>
            </a:endParaRPr>
          </a:p>
          <a:p>
            <a:r>
              <a:rPr lang="en-US" sz="4800" dirty="0" smtClean="0">
                <a:latin typeface="Centaur" pitchFamily="18" charset="0"/>
              </a:rPr>
              <a:t>.</a:t>
            </a:r>
            <a:endParaRPr lang="en-US" sz="1200" dirty="0" smtClean="0">
              <a:latin typeface="Centaur" pitchFamily="18"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0" y="228600"/>
            <a:ext cx="9144000" cy="685800"/>
          </a:xfrm>
        </p:spPr>
        <p:txBody>
          <a:bodyPr rtlCol="0">
            <a:noAutofit/>
          </a:bodyPr>
          <a:lstStyle/>
          <a:p>
            <a:pPr algn="ctr" eaLnBrk="1" fontAlgn="auto" hangingPunct="1">
              <a:spcAft>
                <a:spcPts val="0"/>
              </a:spcAft>
              <a:defRPr/>
            </a:pPr>
            <a:r>
              <a:rPr lang="en-US" sz="3200" b="1" dirty="0" smtClean="0">
                <a:latin typeface="Aharoni" pitchFamily="2" charset="-79"/>
                <a:cs typeface="Aharoni" pitchFamily="2" charset="-79"/>
              </a:rPr>
              <a:t>COA approval - requests to derecognize </a:t>
            </a:r>
            <a:r>
              <a:rPr lang="en-US" sz="3200" dirty="0" smtClean="0">
                <a:latin typeface="Aharoni" pitchFamily="2" charset="-79"/>
                <a:cs typeface="Aharoni" pitchFamily="2" charset="-79"/>
              </a:rPr>
              <a:t>PPEs</a:t>
            </a:r>
            <a:endParaRPr lang="en-US" sz="3200" dirty="0">
              <a:latin typeface="Aharoni" pitchFamily="2" charset="-79"/>
              <a:cs typeface="Aharoni" pitchFamily="2" charset="-79"/>
            </a:endParaRPr>
          </a:p>
        </p:txBody>
      </p:sp>
      <p:sp>
        <p:nvSpPr>
          <p:cNvPr id="7" name="Rectangle 6"/>
          <p:cNvSpPr/>
          <p:nvPr/>
        </p:nvSpPr>
        <p:spPr>
          <a:xfrm>
            <a:off x="228600" y="990600"/>
            <a:ext cx="8915400" cy="6543330"/>
          </a:xfrm>
          <a:prstGeom prst="rect">
            <a:avLst/>
          </a:prstGeom>
        </p:spPr>
        <p:txBody>
          <a:bodyPr wrap="square">
            <a:spAutoFit/>
          </a:bodyPr>
          <a:lstStyle/>
          <a:p>
            <a:pPr marL="393700" indent="-393700">
              <a:buFont typeface="Wingdings" pitchFamily="2" charset="2"/>
              <a:buChar char="Ø"/>
            </a:pPr>
            <a:r>
              <a:rPr lang="en-US" sz="2800" b="1" dirty="0" smtClean="0">
                <a:latin typeface="Centaur" pitchFamily="18" charset="0"/>
              </a:rPr>
              <a:t>Levels of COA Approval </a:t>
            </a:r>
            <a:r>
              <a:rPr lang="en-US" sz="2800" dirty="0" smtClean="0">
                <a:latin typeface="Centaur" pitchFamily="18" charset="0"/>
              </a:rPr>
              <a:t>(per PPE item requested):</a:t>
            </a:r>
          </a:p>
          <a:p>
            <a:pPr marL="280988" indent="-280988">
              <a:lnSpc>
                <a:spcPct val="95000"/>
              </a:lnSpc>
            </a:pPr>
            <a:r>
              <a:rPr lang="en-US" sz="2800" dirty="0" smtClean="0">
                <a:latin typeface="Centaur" pitchFamily="18" charset="0"/>
              </a:rPr>
              <a:t>     P100,000 and below –  ATL &amp; Supervising Auditor</a:t>
            </a:r>
          </a:p>
          <a:p>
            <a:pPr marL="280988" indent="-280988">
              <a:lnSpc>
                <a:spcPct val="95000"/>
              </a:lnSpc>
            </a:pPr>
            <a:r>
              <a:rPr lang="en-US" sz="2800" dirty="0" smtClean="0">
                <a:latin typeface="Centaur" pitchFamily="18" charset="0"/>
              </a:rPr>
              <a:t>     over P100K to P1.00 million -  Cluster/Regional Director   </a:t>
            </a:r>
          </a:p>
          <a:p>
            <a:pPr marL="463550" indent="-69850">
              <a:lnSpc>
                <a:spcPct val="95000"/>
              </a:lnSpc>
            </a:pPr>
            <a:r>
              <a:rPr lang="en-US" sz="2800" dirty="0" smtClean="0">
                <a:latin typeface="Centaur" pitchFamily="18" charset="0"/>
              </a:rPr>
              <a:t>over P1.00 million  - Assistant Commissioner of the Sector</a:t>
            </a:r>
          </a:p>
          <a:p>
            <a:pPr marL="463550" indent="-69850">
              <a:lnSpc>
                <a:spcPct val="95000"/>
              </a:lnSpc>
            </a:pPr>
            <a:endParaRPr lang="en-US" sz="2800" dirty="0" smtClean="0">
              <a:latin typeface="Centaur" pitchFamily="18" charset="0"/>
            </a:endParaRPr>
          </a:p>
          <a:p>
            <a:pPr marL="69850" indent="-69850">
              <a:lnSpc>
                <a:spcPct val="95000"/>
              </a:lnSpc>
              <a:buFont typeface="Wingdings" pitchFamily="2" charset="2"/>
              <a:buChar char="Ø"/>
            </a:pPr>
            <a:r>
              <a:rPr lang="en-US" sz="2800" dirty="0" smtClean="0">
                <a:latin typeface="Centaur" pitchFamily="18" charset="0"/>
              </a:rPr>
              <a:t> Appeals from COA decision</a:t>
            </a:r>
          </a:p>
          <a:p>
            <a:pPr marL="969963" indent="-336550">
              <a:lnSpc>
                <a:spcPct val="95000"/>
              </a:lnSpc>
              <a:buFont typeface="Wingdings" pitchFamily="2" charset="2"/>
              <a:buChar char="v"/>
            </a:pPr>
            <a:r>
              <a:rPr lang="en-US" sz="2800" dirty="0" smtClean="0">
                <a:latin typeface="Centaur" pitchFamily="18" charset="0"/>
              </a:rPr>
              <a:t>If denial was due to non-compliance with documentary requirements, the </a:t>
            </a:r>
            <a:r>
              <a:rPr lang="en-US" sz="2800" dirty="0" err="1" smtClean="0">
                <a:latin typeface="Centaur" pitchFamily="18" charset="0"/>
              </a:rPr>
              <a:t>HoA</a:t>
            </a:r>
            <a:r>
              <a:rPr lang="en-US" sz="2800" dirty="0" smtClean="0">
                <a:latin typeface="Centaur" pitchFamily="18" charset="0"/>
              </a:rPr>
              <a:t> may re-file the request; </a:t>
            </a:r>
          </a:p>
          <a:p>
            <a:pPr marL="969963" indent="-336550">
              <a:lnSpc>
                <a:spcPct val="95000"/>
              </a:lnSpc>
              <a:buFont typeface="Wingdings" pitchFamily="2" charset="2"/>
              <a:buChar char="v"/>
            </a:pPr>
            <a:r>
              <a:rPr lang="en-US" sz="2800" dirty="0" smtClean="0">
                <a:latin typeface="Centaur" pitchFamily="18" charset="0"/>
              </a:rPr>
              <a:t>Unfavorable decisions at any level is appealable to the next level</a:t>
            </a:r>
          </a:p>
          <a:p>
            <a:pPr marL="969963" indent="-336550">
              <a:lnSpc>
                <a:spcPct val="95000"/>
              </a:lnSpc>
              <a:buFont typeface="Wingdings" pitchFamily="2" charset="2"/>
              <a:buChar char="v"/>
            </a:pPr>
            <a:r>
              <a:rPr lang="en-US" sz="2800" dirty="0" smtClean="0">
                <a:latin typeface="Centaur" pitchFamily="18" charset="0"/>
              </a:rPr>
              <a:t>Unfavorable decision by the Asst. Comm. is appealable to the COA Commission Proper</a:t>
            </a:r>
          </a:p>
          <a:p>
            <a:pPr marL="914400" indent="-858838">
              <a:lnSpc>
                <a:spcPct val="95000"/>
              </a:lnSpc>
            </a:pPr>
            <a:r>
              <a:rPr lang="en-US" sz="2800" dirty="0" smtClean="0">
                <a:latin typeface="Centaur" pitchFamily="18" charset="0"/>
              </a:rPr>
              <a:t>          </a:t>
            </a:r>
            <a:endParaRPr lang="en-US" sz="4800" dirty="0" smtClean="0">
              <a:latin typeface="Centaur" pitchFamily="18" charset="0"/>
            </a:endParaRPr>
          </a:p>
          <a:p>
            <a:r>
              <a:rPr lang="en-US" sz="4800" dirty="0" smtClean="0">
                <a:latin typeface="Centaur" pitchFamily="18" charset="0"/>
              </a:rPr>
              <a:t>.</a:t>
            </a:r>
            <a:endParaRPr lang="en-US" sz="1200" dirty="0" smtClean="0">
              <a:latin typeface="Centaur" pitchFamily="18"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0" y="228600"/>
            <a:ext cx="9144000" cy="685800"/>
          </a:xfrm>
        </p:spPr>
        <p:txBody>
          <a:bodyPr rtlCol="0">
            <a:noAutofit/>
          </a:bodyPr>
          <a:lstStyle/>
          <a:p>
            <a:pPr algn="ctr" eaLnBrk="1" fontAlgn="auto" hangingPunct="1">
              <a:spcAft>
                <a:spcPts val="0"/>
              </a:spcAft>
              <a:defRPr/>
            </a:pPr>
            <a:r>
              <a:rPr lang="en-US" sz="3200" b="1" dirty="0" smtClean="0">
                <a:latin typeface="Aharoni" pitchFamily="2" charset="-79"/>
                <a:cs typeface="Aharoni" pitchFamily="2" charset="-79"/>
              </a:rPr>
              <a:t>COA approval - requests to derecognize </a:t>
            </a:r>
            <a:r>
              <a:rPr lang="en-US" sz="3200" dirty="0" smtClean="0">
                <a:latin typeface="Aharoni" pitchFamily="2" charset="-79"/>
                <a:cs typeface="Aharoni" pitchFamily="2" charset="-79"/>
              </a:rPr>
              <a:t>PPEs</a:t>
            </a:r>
            <a:endParaRPr lang="en-US" sz="3200" dirty="0">
              <a:latin typeface="Aharoni" pitchFamily="2" charset="-79"/>
              <a:cs typeface="Aharoni" pitchFamily="2" charset="-79"/>
            </a:endParaRPr>
          </a:p>
        </p:txBody>
      </p:sp>
      <p:sp>
        <p:nvSpPr>
          <p:cNvPr id="7" name="Rectangle 6"/>
          <p:cNvSpPr/>
          <p:nvPr/>
        </p:nvSpPr>
        <p:spPr>
          <a:xfrm>
            <a:off x="228600" y="990600"/>
            <a:ext cx="8915400" cy="6931128"/>
          </a:xfrm>
          <a:prstGeom prst="rect">
            <a:avLst/>
          </a:prstGeom>
        </p:spPr>
        <p:txBody>
          <a:bodyPr wrap="square">
            <a:spAutoFit/>
          </a:bodyPr>
          <a:lstStyle/>
          <a:p>
            <a:pPr marL="576263" indent="-463550">
              <a:lnSpc>
                <a:spcPct val="95000"/>
              </a:lnSpc>
              <a:buFont typeface="Wingdings" pitchFamily="2" charset="2"/>
              <a:buChar char="v"/>
            </a:pPr>
            <a:r>
              <a:rPr lang="en-US" sz="2800" dirty="0" smtClean="0">
                <a:latin typeface="Centaur" pitchFamily="18" charset="0"/>
              </a:rPr>
              <a:t>Unfavorable decision by the Asst. Comm. appealed to the COA Commission Proper shall be subject to payment of Filing Fee per 2009 COA Revised Rules of Procedures</a:t>
            </a:r>
          </a:p>
          <a:p>
            <a:pPr marL="576263" indent="-463550">
              <a:lnSpc>
                <a:spcPct val="95000"/>
              </a:lnSpc>
              <a:buFont typeface="Wingdings" pitchFamily="2" charset="2"/>
              <a:buChar char="v"/>
            </a:pPr>
            <a:r>
              <a:rPr lang="en-US" sz="2800" dirty="0" smtClean="0">
                <a:latin typeface="Centaur" pitchFamily="18" charset="0"/>
              </a:rPr>
              <a:t>Requests filed with any of the levels shall be decided within fifteen (15) working days from receipt</a:t>
            </a:r>
          </a:p>
          <a:p>
            <a:pPr marL="576263" indent="-463550">
              <a:lnSpc>
                <a:spcPct val="95000"/>
              </a:lnSpc>
              <a:buFont typeface="Wingdings" pitchFamily="2" charset="2"/>
              <a:buChar char="v"/>
            </a:pPr>
            <a:r>
              <a:rPr lang="en-US" sz="2800" dirty="0" smtClean="0">
                <a:latin typeface="Centaur" pitchFamily="18" charset="0"/>
              </a:rPr>
              <a:t>Decision of the CP is final and un-appealable</a:t>
            </a:r>
          </a:p>
          <a:p>
            <a:pPr marL="576263" indent="-463550">
              <a:lnSpc>
                <a:spcPct val="95000"/>
              </a:lnSpc>
              <a:buFont typeface="Wingdings" pitchFamily="2" charset="2"/>
              <a:buChar char="v"/>
            </a:pPr>
            <a:r>
              <a:rPr lang="en-US" sz="2800" dirty="0" smtClean="0">
                <a:latin typeface="Centaur" pitchFamily="18" charset="0"/>
              </a:rPr>
              <a:t>Upon receipt from COA of favorable decision granting the requested </a:t>
            </a:r>
            <a:r>
              <a:rPr lang="en-US" sz="2800" dirty="0" err="1" smtClean="0">
                <a:latin typeface="Centaur" pitchFamily="18" charset="0"/>
              </a:rPr>
              <a:t>derecognition</a:t>
            </a:r>
            <a:r>
              <a:rPr lang="en-US" sz="2800" dirty="0" smtClean="0">
                <a:latin typeface="Centaur" pitchFamily="18" charset="0"/>
              </a:rPr>
              <a:t> of missing PPEs, a JEV shall be drawn (by </a:t>
            </a:r>
            <a:r>
              <a:rPr lang="en-US" sz="2800" dirty="0" err="1" smtClean="0">
                <a:latin typeface="Centaur" pitchFamily="18" charset="0"/>
              </a:rPr>
              <a:t>Acctg</a:t>
            </a:r>
            <a:r>
              <a:rPr lang="en-US" sz="2800" dirty="0" smtClean="0">
                <a:latin typeface="Centaur" pitchFamily="18" charset="0"/>
              </a:rPr>
              <a:t> Unit) for approval of the </a:t>
            </a:r>
            <a:r>
              <a:rPr lang="en-US" sz="2800" dirty="0" err="1" smtClean="0">
                <a:latin typeface="Centaur" pitchFamily="18" charset="0"/>
              </a:rPr>
              <a:t>HoA</a:t>
            </a:r>
            <a:endParaRPr lang="en-US" sz="2800" dirty="0" smtClean="0">
              <a:latin typeface="Centaur" pitchFamily="18" charset="0"/>
            </a:endParaRPr>
          </a:p>
          <a:p>
            <a:pPr marL="576263" indent="-463550">
              <a:lnSpc>
                <a:spcPct val="95000"/>
              </a:lnSpc>
              <a:buFont typeface="Wingdings" pitchFamily="2" charset="2"/>
              <a:buChar char="v"/>
            </a:pPr>
            <a:r>
              <a:rPr lang="en-US" sz="2800" dirty="0" smtClean="0">
                <a:latin typeface="Centaur" pitchFamily="18" charset="0"/>
              </a:rPr>
              <a:t>Approved JEV shall be recorded in the books; </a:t>
            </a:r>
          </a:p>
          <a:p>
            <a:pPr marL="576263" indent="-463550">
              <a:lnSpc>
                <a:spcPct val="95000"/>
              </a:lnSpc>
              <a:buFont typeface="Wingdings" pitchFamily="2" charset="2"/>
              <a:buChar char="v"/>
            </a:pPr>
            <a:r>
              <a:rPr lang="en-US" sz="2800" dirty="0" smtClean="0">
                <a:latin typeface="Centaur" pitchFamily="18" charset="0"/>
              </a:rPr>
              <a:t>Acquisition costs and carrying values of derecognized PPEs shall be recorded in the Registry of Derecognized PPEs (Annex ‘D’)  </a:t>
            </a:r>
          </a:p>
          <a:p>
            <a:pPr marL="914400" indent="-858838">
              <a:lnSpc>
                <a:spcPct val="95000"/>
              </a:lnSpc>
            </a:pPr>
            <a:r>
              <a:rPr lang="en-US" sz="2800" dirty="0" smtClean="0">
                <a:latin typeface="Centaur" pitchFamily="18" charset="0"/>
              </a:rPr>
              <a:t>          </a:t>
            </a:r>
            <a:endParaRPr lang="en-US" sz="4800" dirty="0" smtClean="0">
              <a:latin typeface="Centaur" pitchFamily="18" charset="0"/>
            </a:endParaRPr>
          </a:p>
          <a:p>
            <a:r>
              <a:rPr lang="en-US" sz="4800" dirty="0" smtClean="0">
                <a:latin typeface="Centaur" pitchFamily="18" charset="0"/>
              </a:rPr>
              <a:t>.</a:t>
            </a:r>
            <a:endParaRPr lang="en-US" sz="1200" dirty="0" smtClean="0">
              <a:latin typeface="Centaur" pitchFamily="18" charset="0"/>
            </a:endParaRPr>
          </a:p>
          <a:p>
            <a:pPr marL="338138" indent="-338138">
              <a:buFont typeface="Wingdings" pitchFamily="2" charset="2"/>
              <a:buChar char="Ø"/>
            </a:pPr>
            <a:endParaRPr lang="en-US" sz="2400" dirty="0"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228600" y="228600"/>
            <a:ext cx="8610600" cy="609600"/>
          </a:xfrm>
        </p:spPr>
        <p:txBody>
          <a:bodyPr rtlCol="0">
            <a:noAutofit/>
          </a:bodyPr>
          <a:lstStyle/>
          <a:p>
            <a:pPr algn="ctr" eaLnBrk="1" fontAlgn="auto" hangingPunct="1">
              <a:spcAft>
                <a:spcPts val="0"/>
              </a:spcAft>
              <a:defRPr/>
            </a:pPr>
            <a:r>
              <a:rPr lang="en-US" sz="3200" dirty="0" smtClean="0">
                <a:solidFill>
                  <a:schemeClr val="tx1">
                    <a:lumMod val="85000"/>
                    <a:lumOff val="15000"/>
                  </a:schemeClr>
                </a:solidFill>
                <a:latin typeface="Aharoni" pitchFamily="2" charset="-79"/>
                <a:cs typeface="Aharoni" pitchFamily="2" charset="-79"/>
              </a:rPr>
              <a:t>Registry of Derecognized PPEs</a:t>
            </a:r>
          </a:p>
        </p:txBody>
      </p:sp>
      <p:sp>
        <p:nvSpPr>
          <p:cNvPr id="1025" name="Rectangle 1"/>
          <p:cNvSpPr>
            <a:spLocks noChangeArrowheads="1"/>
          </p:cNvSpPr>
          <p:nvPr/>
        </p:nvSpPr>
        <p:spPr bwMode="auto">
          <a:xfrm>
            <a:off x="304800" y="853589"/>
            <a:ext cx="861060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55700" algn="l"/>
                <a:tab pos="2200275" algn="l"/>
                <a:tab pos="6321425" algn="l"/>
                <a:tab pos="6843713" algn="l"/>
              </a:tabLst>
            </a:pPr>
            <a:r>
              <a:rPr kumimoji="0" lang="en-US" sz="1100" b="0" i="0" u="none" strike="noStrike" cap="none" normalizeH="0" baseline="0" dirty="0" smtClean="0">
                <a:ln>
                  <a:noFill/>
                </a:ln>
                <a:solidFill>
                  <a:srgbClr val="313333"/>
                </a:solidFill>
                <a:effectLst/>
                <a:latin typeface="Arial" pitchFamily="34" charset="0"/>
                <a:ea typeface="Calibri" pitchFamily="34" charset="0"/>
                <a:cs typeface="Arial" pitchFamily="34" charset="0"/>
              </a:rPr>
              <a:t>                                                                                                                                                                                        An</a:t>
            </a:r>
            <a:r>
              <a:rPr kumimoji="0" lang="en-US" sz="1100" b="0" i="0" u="none" strike="noStrike" cap="none" normalizeH="0" baseline="0" dirty="0" smtClean="0">
                <a:ln>
                  <a:noFill/>
                </a:ln>
                <a:solidFill>
                  <a:srgbClr val="4F5050"/>
                </a:solidFill>
                <a:effectLst/>
                <a:latin typeface="Arial" pitchFamily="34" charset="0"/>
                <a:ea typeface="Calibri" pitchFamily="34" charset="0"/>
                <a:cs typeface="Arial" pitchFamily="34" charset="0"/>
              </a:rPr>
              <a:t>nex D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200" b="1" i="0" u="none" strike="noStrike" cap="none" normalizeH="0" baseline="0" dirty="0" smtClean="0">
                <a:ln>
                  <a:noFill/>
                </a:ln>
                <a:solidFill>
                  <a:srgbClr val="626666"/>
                </a:solidFill>
                <a:effectLst/>
                <a:latin typeface="Arial" pitchFamily="34" charset="0"/>
                <a:ea typeface="Calibri" pitchFamily="34" charset="0"/>
                <a:cs typeface="Arial" pitchFamily="34" charset="0"/>
              </a:rPr>
              <a:t>Agency </a:t>
            </a:r>
            <a:r>
              <a:rPr kumimoji="0" lang="en-US" sz="1200" b="1" i="0" u="none" strike="noStrike" cap="none" normalizeH="0" baseline="0" dirty="0" smtClean="0">
                <a:ln>
                  <a:noFill/>
                </a:ln>
                <a:solidFill>
                  <a:srgbClr val="4F5050"/>
                </a:solidFill>
                <a:effectLst/>
                <a:latin typeface="Arial" pitchFamily="34" charset="0"/>
                <a:ea typeface="Calibri" pitchFamily="34" charset="0"/>
                <a:cs typeface="Arial" pitchFamily="34" charset="0"/>
              </a:rPr>
              <a:t>Name </a:t>
            </a:r>
          </a:p>
          <a:p>
            <a:pPr marL="0" marR="0" lvl="0" indent="0" algn="ctr"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lang="en-US" sz="1200" b="1" dirty="0" smtClean="0">
                <a:solidFill>
                  <a:srgbClr val="4F5050"/>
                </a:solidFill>
                <a:latin typeface="Arial" pitchFamily="34" charset="0"/>
                <a:ea typeface="Calibri" pitchFamily="34" charset="0"/>
                <a:cs typeface="Arial" pitchFamily="34" charset="0"/>
              </a:rPr>
              <a:t>Registry of Derecognized PPEs</a:t>
            </a:r>
            <a:endParaRPr kumimoji="0" lang="en-US" sz="1200" b="1" i="0" u="none" strike="noStrike" cap="none" normalizeH="0" baseline="0" dirty="0" smtClean="0">
              <a:ln>
                <a:noFill/>
              </a:ln>
              <a:solidFill>
                <a:srgbClr val="4F5050"/>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55700" algn="l"/>
                <a:tab pos="2200275" algn="l"/>
                <a:tab pos="6321425" algn="l"/>
                <a:tab pos="6843713" algn="l"/>
              </a:tabLst>
            </a:pPr>
            <a:r>
              <a:rPr kumimoji="0" lang="en-US" sz="1100" b="1"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r>
              <a:rPr kumimoji="0" lang="en-US" sz="1100" b="0" i="0" u="none" strike="noStrike" cap="none" normalizeH="0" baseline="0" dirty="0" smtClean="0">
                <a:ln>
                  <a:noFill/>
                </a:ln>
                <a:solidFill>
                  <a:srgbClr val="757977"/>
                </a:solidFill>
                <a:effectLst/>
                <a:latin typeface="Arial" pitchFamily="34" charset="0"/>
                <a:ea typeface="Calibri" pitchFamily="34" charset="0"/>
                <a:cs typeface="Arial" pitchFamily="34" charset="0"/>
              </a:rPr>
              <a:t>	</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6"/>
          <p:cNvSpPr/>
          <p:nvPr/>
        </p:nvSpPr>
        <p:spPr>
          <a:xfrm>
            <a:off x="1143000" y="4648200"/>
            <a:ext cx="7467600" cy="276999"/>
          </a:xfrm>
          <a:prstGeom prst="rect">
            <a:avLst/>
          </a:prstGeom>
        </p:spPr>
        <p:txBody>
          <a:bodyPr wrap="square">
            <a:spAutoFit/>
          </a:bodyPr>
          <a:lstStyle/>
          <a:p>
            <a:r>
              <a:rPr lang="en-US" sz="1200" dirty="0" smtClean="0">
                <a:latin typeface="Arial" charset="0"/>
              </a:rPr>
              <a:t>Prepared by:	                                                Reviewed by:</a:t>
            </a:r>
          </a:p>
        </p:txBody>
      </p:sp>
      <p:sp>
        <p:nvSpPr>
          <p:cNvPr id="8" name="Rectangle 7"/>
          <p:cNvSpPr/>
          <p:nvPr/>
        </p:nvSpPr>
        <p:spPr>
          <a:xfrm>
            <a:off x="1066800" y="5181600"/>
            <a:ext cx="2119491" cy="276999"/>
          </a:xfrm>
          <a:prstGeom prst="rect">
            <a:avLst/>
          </a:prstGeom>
        </p:spPr>
        <p:txBody>
          <a:bodyPr wrap="none">
            <a:spAutoFit/>
          </a:bodyPr>
          <a:lstStyle/>
          <a:p>
            <a:r>
              <a:rPr lang="en-US" sz="1200" u="sng" dirty="0" smtClean="0">
                <a:latin typeface="Arial" charset="0"/>
              </a:rPr>
              <a:t>Printed Name and Signature</a:t>
            </a:r>
          </a:p>
        </p:txBody>
      </p:sp>
      <p:sp>
        <p:nvSpPr>
          <p:cNvPr id="9" name="Rectangle 8"/>
          <p:cNvSpPr/>
          <p:nvPr/>
        </p:nvSpPr>
        <p:spPr>
          <a:xfrm>
            <a:off x="5867400" y="5181600"/>
            <a:ext cx="2119491" cy="276999"/>
          </a:xfrm>
          <a:prstGeom prst="rect">
            <a:avLst/>
          </a:prstGeom>
        </p:spPr>
        <p:txBody>
          <a:bodyPr wrap="none">
            <a:spAutoFit/>
          </a:bodyPr>
          <a:lstStyle/>
          <a:p>
            <a:r>
              <a:rPr lang="en-US" sz="1200" u="sng" dirty="0" smtClean="0">
                <a:latin typeface="Arial" charset="0"/>
              </a:rPr>
              <a:t>Printed Name and Signature</a:t>
            </a:r>
          </a:p>
        </p:txBody>
      </p:sp>
      <p:sp>
        <p:nvSpPr>
          <p:cNvPr id="10" name="Rectangle 9"/>
          <p:cNvSpPr/>
          <p:nvPr/>
        </p:nvSpPr>
        <p:spPr>
          <a:xfrm>
            <a:off x="1295400" y="5791200"/>
            <a:ext cx="1502334" cy="477054"/>
          </a:xfrm>
          <a:prstGeom prst="rect">
            <a:avLst/>
          </a:prstGeom>
        </p:spPr>
        <p:txBody>
          <a:bodyPr wrap="none">
            <a:spAutoFit/>
          </a:bodyPr>
          <a:lstStyle/>
          <a:p>
            <a:r>
              <a:rPr lang="en-US" sz="1100" dirty="0" smtClean="0">
                <a:latin typeface="Arial" charset="0"/>
              </a:rPr>
              <a:t>Date: ____________</a:t>
            </a:r>
          </a:p>
          <a:p>
            <a:endParaRPr lang="en-US" sz="1400" dirty="0" smtClean="0">
              <a:latin typeface="Arial" charset="0"/>
            </a:endParaRPr>
          </a:p>
        </p:txBody>
      </p:sp>
      <p:sp>
        <p:nvSpPr>
          <p:cNvPr id="204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3" name="Table 12"/>
          <p:cNvGraphicFramePr>
            <a:graphicFrameLocks noGrp="1"/>
          </p:cNvGraphicFramePr>
          <p:nvPr/>
        </p:nvGraphicFramePr>
        <p:xfrm>
          <a:off x="228600" y="1905000"/>
          <a:ext cx="8610598" cy="1828801"/>
        </p:xfrm>
        <a:graphic>
          <a:graphicData uri="http://schemas.openxmlformats.org/drawingml/2006/table">
            <a:tbl>
              <a:tblPr/>
              <a:tblGrid>
                <a:gridCol w="462570">
                  <a:extLst>
                    <a:ext uri="{9D8B030D-6E8A-4147-A177-3AD203B41FA5}">
                      <a16:colId xmlns:a16="http://schemas.microsoft.com/office/drawing/2014/main" val="20000"/>
                    </a:ext>
                  </a:extLst>
                </a:gridCol>
                <a:gridCol w="437456">
                  <a:extLst>
                    <a:ext uri="{9D8B030D-6E8A-4147-A177-3AD203B41FA5}">
                      <a16:colId xmlns:a16="http://schemas.microsoft.com/office/drawing/2014/main" val="20001"/>
                    </a:ext>
                  </a:extLst>
                </a:gridCol>
                <a:gridCol w="874913">
                  <a:extLst>
                    <a:ext uri="{9D8B030D-6E8A-4147-A177-3AD203B41FA5}">
                      <a16:colId xmlns:a16="http://schemas.microsoft.com/office/drawing/2014/main" val="20002"/>
                    </a:ext>
                  </a:extLst>
                </a:gridCol>
                <a:gridCol w="1312370">
                  <a:extLst>
                    <a:ext uri="{9D8B030D-6E8A-4147-A177-3AD203B41FA5}">
                      <a16:colId xmlns:a16="http://schemas.microsoft.com/office/drawing/2014/main" val="20003"/>
                    </a:ext>
                  </a:extLst>
                </a:gridCol>
                <a:gridCol w="729094">
                  <a:extLst>
                    <a:ext uri="{9D8B030D-6E8A-4147-A177-3AD203B41FA5}">
                      <a16:colId xmlns:a16="http://schemas.microsoft.com/office/drawing/2014/main" val="20004"/>
                    </a:ext>
                  </a:extLst>
                </a:gridCol>
                <a:gridCol w="2187280">
                  <a:extLst>
                    <a:ext uri="{9D8B030D-6E8A-4147-A177-3AD203B41FA5}">
                      <a16:colId xmlns:a16="http://schemas.microsoft.com/office/drawing/2014/main" val="20005"/>
                    </a:ext>
                  </a:extLst>
                </a:gridCol>
                <a:gridCol w="931619">
                  <a:extLst>
                    <a:ext uri="{9D8B030D-6E8A-4147-A177-3AD203B41FA5}">
                      <a16:colId xmlns:a16="http://schemas.microsoft.com/office/drawing/2014/main" val="20006"/>
                    </a:ext>
                  </a:extLst>
                </a:gridCol>
                <a:gridCol w="1075819">
                  <a:extLst>
                    <a:ext uri="{9D8B030D-6E8A-4147-A177-3AD203B41FA5}">
                      <a16:colId xmlns:a16="http://schemas.microsoft.com/office/drawing/2014/main" val="20007"/>
                    </a:ext>
                  </a:extLst>
                </a:gridCol>
                <a:gridCol w="599477">
                  <a:extLst>
                    <a:ext uri="{9D8B030D-6E8A-4147-A177-3AD203B41FA5}">
                      <a16:colId xmlns:a16="http://schemas.microsoft.com/office/drawing/2014/main" val="20008"/>
                    </a:ext>
                  </a:extLst>
                </a:gridCol>
              </a:tblGrid>
              <a:tr h="1828801">
                <a:tc>
                  <a:txBody>
                    <a:bodyPr/>
                    <a:lstStyle/>
                    <a:p>
                      <a:pPr marL="76835" marR="0">
                        <a:spcBef>
                          <a:spcPts val="535"/>
                        </a:spcBef>
                        <a:spcAft>
                          <a:spcPts val="0"/>
                        </a:spcAft>
                      </a:pPr>
                      <a:endParaRPr lang="en-US" sz="1050" dirty="0" smtClean="0">
                        <a:solidFill>
                          <a:srgbClr val="2B2D2D"/>
                        </a:solidFill>
                        <a:latin typeface="Arial"/>
                        <a:ea typeface="Calibri"/>
                        <a:cs typeface="Times New Roman"/>
                      </a:endParaRPr>
                    </a:p>
                    <a:p>
                      <a:pPr marL="76835" marR="0">
                        <a:spcBef>
                          <a:spcPts val="535"/>
                        </a:spcBef>
                        <a:spcAft>
                          <a:spcPts val="0"/>
                        </a:spcAft>
                      </a:pPr>
                      <a:r>
                        <a:rPr lang="en-US" sz="1050" dirty="0" smtClean="0">
                          <a:solidFill>
                            <a:srgbClr val="2B2D2D"/>
                          </a:solidFill>
                          <a:latin typeface="Arial"/>
                          <a:ea typeface="Calibri"/>
                          <a:cs typeface="Times New Roman"/>
                        </a:rPr>
                        <a:t>Date</a:t>
                      </a:r>
                      <a:endParaRPr lang="en-US" sz="18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444848"/>
                      </a:solidFill>
                      <a:prstDash val="solid"/>
                      <a:round/>
                      <a:headEnd type="none" w="med" len="med"/>
                      <a:tailEnd type="none" w="med" len="med"/>
                    </a:lnT>
                    <a:lnB>
                      <a:noFill/>
                    </a:lnB>
                  </a:tcPr>
                </a:tc>
                <a:tc>
                  <a:txBody>
                    <a:bodyPr/>
                    <a:lstStyle/>
                    <a:p>
                      <a:pPr marL="129540" marR="0">
                        <a:spcBef>
                          <a:spcPts val="535"/>
                        </a:spcBef>
                        <a:spcAft>
                          <a:spcPts val="0"/>
                        </a:spcAft>
                      </a:pPr>
                      <a:endParaRPr lang="en-US" sz="1050" dirty="0" smtClean="0">
                        <a:solidFill>
                          <a:srgbClr val="3B3D3D"/>
                        </a:solidFill>
                        <a:latin typeface="Arial"/>
                        <a:ea typeface="Calibri"/>
                        <a:cs typeface="Times New Roman"/>
                      </a:endParaRPr>
                    </a:p>
                    <a:p>
                      <a:pPr marL="129540" marR="0">
                        <a:spcBef>
                          <a:spcPts val="535"/>
                        </a:spcBef>
                        <a:spcAft>
                          <a:spcPts val="0"/>
                        </a:spcAft>
                      </a:pPr>
                      <a:r>
                        <a:rPr lang="en-US" sz="1050" dirty="0" smtClean="0">
                          <a:solidFill>
                            <a:srgbClr val="3B3D3D"/>
                          </a:solidFill>
                          <a:latin typeface="Arial"/>
                          <a:ea typeface="Calibri"/>
                          <a:cs typeface="Times New Roman"/>
                        </a:rPr>
                        <a:t>No</a:t>
                      </a:r>
                      <a:r>
                        <a:rPr lang="en-US" sz="1050" dirty="0">
                          <a:solidFill>
                            <a:srgbClr val="3B3D3D"/>
                          </a:solidFill>
                          <a:latin typeface="Arial"/>
                          <a:ea typeface="Calibri"/>
                          <a:cs typeface="Times New Roman"/>
                        </a:rPr>
                        <a:t>.</a:t>
                      </a:r>
                      <a:endParaRPr lang="en-US" sz="1800" dirty="0">
                        <a:latin typeface="Calibri"/>
                        <a:ea typeface="Calibri"/>
                        <a:cs typeface="Times New Roman"/>
                      </a:endParaRPr>
                    </a:p>
                  </a:txBody>
                  <a:tcPr marL="0" marR="0" marT="0" marB="0">
                    <a:lnL>
                      <a:noFill/>
                    </a:lnL>
                    <a:lnR w="19050" cap="flat" cmpd="sng" algn="ctr">
                      <a:solidFill>
                        <a:srgbClr val="444444"/>
                      </a:solidFill>
                      <a:prstDash val="solid"/>
                      <a:round/>
                      <a:headEnd type="none" w="med" len="med"/>
                      <a:tailEnd type="none" w="med" len="med"/>
                    </a:lnR>
                    <a:lnT w="12700" cap="flat" cmpd="sng" algn="ctr">
                      <a:solidFill>
                        <a:srgbClr val="444848"/>
                      </a:solidFill>
                      <a:prstDash val="solid"/>
                      <a:round/>
                      <a:headEnd type="none" w="med" len="med"/>
                      <a:tailEnd type="none" w="med" len="med"/>
                    </a:lnT>
                    <a:lnB>
                      <a:noFill/>
                    </a:lnB>
                  </a:tcPr>
                </a:tc>
                <a:tc>
                  <a:txBody>
                    <a:bodyPr/>
                    <a:lstStyle/>
                    <a:p>
                      <a:pPr marL="114300" marR="0">
                        <a:spcBef>
                          <a:spcPts val="50"/>
                        </a:spcBef>
                        <a:spcAft>
                          <a:spcPts val="0"/>
                        </a:spcAft>
                      </a:pPr>
                      <a:endParaRPr lang="en-US" sz="500" dirty="0" smtClean="0">
                        <a:solidFill>
                          <a:srgbClr val="3B3D3D"/>
                        </a:solidFill>
                        <a:latin typeface="Arial"/>
                        <a:ea typeface="Calibri"/>
                        <a:cs typeface="Times New Roman"/>
                      </a:endParaRPr>
                    </a:p>
                    <a:p>
                      <a:pPr marL="114300" marR="0">
                        <a:spcBef>
                          <a:spcPts val="50"/>
                        </a:spcBef>
                        <a:spcAft>
                          <a:spcPts val="0"/>
                        </a:spcAft>
                      </a:pPr>
                      <a:endParaRPr lang="en-US" sz="500" dirty="0" smtClean="0">
                        <a:solidFill>
                          <a:srgbClr val="3B3D3D"/>
                        </a:solidFill>
                        <a:latin typeface="Arial"/>
                        <a:ea typeface="Calibri"/>
                        <a:cs typeface="Times New Roman"/>
                      </a:endParaRPr>
                    </a:p>
                    <a:p>
                      <a:pPr marL="114300" marR="0">
                        <a:spcBef>
                          <a:spcPts val="50"/>
                        </a:spcBef>
                        <a:spcAft>
                          <a:spcPts val="0"/>
                        </a:spcAft>
                      </a:pPr>
                      <a:r>
                        <a:rPr lang="en-US" sz="1000" dirty="0" smtClean="0">
                          <a:solidFill>
                            <a:srgbClr val="3B3D3D"/>
                          </a:solidFill>
                          <a:latin typeface="Arial"/>
                          <a:ea typeface="Calibri"/>
                          <a:cs typeface="Times New Roman"/>
                        </a:rPr>
                        <a:t>PPE</a:t>
                      </a:r>
                      <a:r>
                        <a:rPr lang="en-US" sz="1000" spc="-50" dirty="0" smtClean="0">
                          <a:solidFill>
                            <a:srgbClr val="3B3D3D"/>
                          </a:solidFill>
                          <a:latin typeface="Arial"/>
                          <a:ea typeface="Calibri"/>
                          <a:cs typeface="Times New Roman"/>
                        </a:rPr>
                        <a:t> </a:t>
                      </a:r>
                      <a:r>
                        <a:rPr lang="en-US" sz="1000" dirty="0">
                          <a:solidFill>
                            <a:srgbClr val="3B3D3D"/>
                          </a:solidFill>
                          <a:latin typeface="Arial"/>
                          <a:ea typeface="Calibri"/>
                          <a:cs typeface="Times New Roman"/>
                        </a:rPr>
                        <a:t>Account</a:t>
                      </a:r>
                      <a:endParaRPr lang="en-US" sz="1600" dirty="0">
                        <a:latin typeface="Calibri"/>
                        <a:ea typeface="Calibri"/>
                        <a:cs typeface="Times New Roman"/>
                      </a:endParaRPr>
                    </a:p>
                  </a:txBody>
                  <a:tcPr marL="0" marR="0" marT="0" marB="0">
                    <a:lnL w="19050" cap="flat" cmpd="sng" algn="ctr">
                      <a:solidFill>
                        <a:srgbClr val="444444"/>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14300" marR="0">
                        <a:spcBef>
                          <a:spcPts val="85"/>
                        </a:spcBef>
                        <a:spcAft>
                          <a:spcPts val="0"/>
                        </a:spcAft>
                      </a:pPr>
                      <a:endParaRPr lang="en-US" sz="700" spc="-20" dirty="0" smtClean="0">
                        <a:solidFill>
                          <a:srgbClr val="3B3D3D"/>
                        </a:solidFill>
                        <a:latin typeface="Arial"/>
                        <a:ea typeface="Calibri"/>
                        <a:cs typeface="Times New Roman"/>
                      </a:endParaRPr>
                    </a:p>
                    <a:p>
                      <a:pPr marL="114300" marR="0">
                        <a:spcBef>
                          <a:spcPts val="85"/>
                        </a:spcBef>
                        <a:spcAft>
                          <a:spcPts val="0"/>
                        </a:spcAft>
                      </a:pPr>
                      <a:r>
                        <a:rPr lang="en-US" sz="1100" spc="-20" dirty="0" smtClean="0">
                          <a:solidFill>
                            <a:srgbClr val="3B3D3D"/>
                          </a:solidFill>
                          <a:latin typeface="Arial"/>
                          <a:ea typeface="Calibri"/>
                          <a:cs typeface="Times New Roman"/>
                        </a:rPr>
                        <a:t>Descri</a:t>
                      </a:r>
                      <a:r>
                        <a:rPr lang="en-US" sz="1100" spc="-15" dirty="0" smtClean="0">
                          <a:solidFill>
                            <a:srgbClr val="3B3D3D"/>
                          </a:solidFill>
                          <a:latin typeface="Arial"/>
                          <a:ea typeface="Calibri"/>
                          <a:cs typeface="Times New Roman"/>
                        </a:rPr>
                        <a:t>ption</a:t>
                      </a:r>
                      <a:r>
                        <a:rPr lang="en-US" sz="1100" spc="-40" dirty="0" smtClean="0">
                          <a:solidFill>
                            <a:srgbClr val="3B3D3D"/>
                          </a:solidFill>
                          <a:latin typeface="Arial"/>
                          <a:ea typeface="Calibri"/>
                          <a:cs typeface="Times New Roman"/>
                        </a:rPr>
                        <a:t> </a:t>
                      </a:r>
                      <a:r>
                        <a:rPr lang="en-US" sz="1100" dirty="0">
                          <a:solidFill>
                            <a:srgbClr val="3B3D3D"/>
                          </a:solidFill>
                          <a:latin typeface="Arial"/>
                          <a:ea typeface="Calibri"/>
                          <a:cs typeface="Times New Roman"/>
                        </a:rPr>
                        <a:t>of</a:t>
                      </a:r>
                      <a:r>
                        <a:rPr lang="en-US" sz="1100" spc="-35" dirty="0">
                          <a:solidFill>
                            <a:srgbClr val="3B3D3D"/>
                          </a:solidFill>
                          <a:latin typeface="Arial"/>
                          <a:ea typeface="Calibri"/>
                          <a:cs typeface="Times New Roman"/>
                        </a:rPr>
                        <a:t> </a:t>
                      </a:r>
                      <a:r>
                        <a:rPr lang="en-US" sz="1100" dirty="0">
                          <a:solidFill>
                            <a:srgbClr val="2B2D2D"/>
                          </a:solidFill>
                          <a:latin typeface="Arial"/>
                          <a:ea typeface="Calibri"/>
                          <a:cs typeface="Times New Roman"/>
                        </a:rPr>
                        <a:t>PPE</a:t>
                      </a:r>
                      <a:endParaRPr lang="en-US" sz="16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14300" marR="0">
                        <a:spcBef>
                          <a:spcPts val="85"/>
                        </a:spcBef>
                        <a:spcAft>
                          <a:spcPts val="0"/>
                        </a:spcAft>
                      </a:pPr>
                      <a:endParaRPr lang="en-US" sz="500" dirty="0" smtClean="0">
                        <a:solidFill>
                          <a:srgbClr val="4B4D4D"/>
                        </a:solidFill>
                        <a:latin typeface="Arial"/>
                        <a:ea typeface="Calibri"/>
                        <a:cs typeface="Times New Roman"/>
                      </a:endParaRPr>
                    </a:p>
                    <a:p>
                      <a:pPr marL="114300" marR="0">
                        <a:spcBef>
                          <a:spcPts val="85"/>
                        </a:spcBef>
                        <a:spcAft>
                          <a:spcPts val="0"/>
                        </a:spcAft>
                      </a:pPr>
                      <a:endParaRPr lang="en-US" sz="500" dirty="0" smtClean="0">
                        <a:solidFill>
                          <a:srgbClr val="4B4D4D"/>
                        </a:solidFill>
                        <a:latin typeface="Arial"/>
                        <a:ea typeface="Calibri"/>
                        <a:cs typeface="Times New Roman"/>
                      </a:endParaRPr>
                    </a:p>
                    <a:p>
                      <a:pPr marL="114300" marR="0">
                        <a:spcBef>
                          <a:spcPts val="85"/>
                        </a:spcBef>
                        <a:spcAft>
                          <a:spcPts val="0"/>
                        </a:spcAft>
                      </a:pPr>
                      <a:r>
                        <a:rPr lang="en-US" sz="1200" dirty="0" smtClean="0">
                          <a:solidFill>
                            <a:srgbClr val="4B4D4D"/>
                          </a:solidFill>
                          <a:latin typeface="Arial"/>
                          <a:ea typeface="Calibri"/>
                          <a:cs typeface="Times New Roman"/>
                        </a:rPr>
                        <a:t>Cos</a:t>
                      </a:r>
                      <a:r>
                        <a:rPr lang="en-US" sz="1200" dirty="0" smtClean="0">
                          <a:solidFill>
                            <a:srgbClr val="2B2D2D"/>
                          </a:solidFill>
                          <a:latin typeface="Arial"/>
                          <a:ea typeface="Calibri"/>
                          <a:cs typeface="Times New Roman"/>
                        </a:rPr>
                        <a:t>t</a:t>
                      </a:r>
                      <a:endParaRPr lang="en-US" sz="24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200025" marR="0">
                        <a:spcBef>
                          <a:spcPts val="120"/>
                        </a:spcBef>
                        <a:spcAft>
                          <a:spcPts val="0"/>
                        </a:spcAft>
                      </a:pPr>
                      <a:r>
                        <a:rPr lang="en-US" sz="900" dirty="0">
                          <a:solidFill>
                            <a:srgbClr val="4B4D4D"/>
                          </a:solidFill>
                          <a:latin typeface="Arial"/>
                          <a:ea typeface="Calibri"/>
                          <a:cs typeface="Times New Roman"/>
                        </a:rPr>
                        <a:t>Accumulated</a:t>
                      </a:r>
                      <a:endParaRPr lang="en-US" sz="1400" dirty="0">
                        <a:latin typeface="Calibri"/>
                        <a:ea typeface="Calibri"/>
                        <a:cs typeface="Times New Roman"/>
                      </a:endParaRPr>
                    </a:p>
                    <a:p>
                      <a:pPr marL="200025" marR="0">
                        <a:spcBef>
                          <a:spcPts val="120"/>
                        </a:spcBef>
                        <a:spcAft>
                          <a:spcPts val="0"/>
                        </a:spcAft>
                      </a:pPr>
                      <a:r>
                        <a:rPr lang="en-US" sz="900" spc="-80" dirty="0">
                          <a:solidFill>
                            <a:srgbClr val="4B4D4D"/>
                          </a:solidFill>
                          <a:latin typeface="Arial"/>
                          <a:ea typeface="Calibri"/>
                          <a:cs typeface="Times New Roman"/>
                        </a:rPr>
                        <a:t> </a:t>
                      </a:r>
                      <a:r>
                        <a:rPr lang="en-US" sz="900" dirty="0">
                          <a:solidFill>
                            <a:srgbClr val="4B4D4D"/>
                          </a:solidFill>
                          <a:latin typeface="Arial"/>
                          <a:ea typeface="Calibri"/>
                          <a:cs typeface="Times New Roman"/>
                        </a:rPr>
                        <a:t>Depreciat</a:t>
                      </a:r>
                      <a:r>
                        <a:rPr lang="en-US" sz="900" spc="-25" dirty="0">
                          <a:solidFill>
                            <a:srgbClr val="4B4D4D"/>
                          </a:solidFill>
                          <a:latin typeface="Arial"/>
                          <a:ea typeface="Calibri"/>
                          <a:cs typeface="Times New Roman"/>
                        </a:rPr>
                        <a:t>i</a:t>
                      </a:r>
                      <a:r>
                        <a:rPr lang="en-US" sz="900" dirty="0">
                          <a:solidFill>
                            <a:srgbClr val="4B4D4D"/>
                          </a:solidFill>
                          <a:latin typeface="Arial"/>
                          <a:ea typeface="Calibri"/>
                          <a:cs typeface="Times New Roman"/>
                        </a:rPr>
                        <a:t>on              </a:t>
                      </a:r>
                      <a:r>
                        <a:rPr lang="en-US" sz="900" spc="35" dirty="0">
                          <a:solidFill>
                            <a:srgbClr val="4B4D4D"/>
                          </a:solidFill>
                          <a:latin typeface="Arial"/>
                          <a:ea typeface="Calibri"/>
                          <a:cs typeface="Times New Roman"/>
                        </a:rPr>
                        <a:t> </a:t>
                      </a:r>
                      <a:r>
                        <a:rPr lang="en-US" sz="900" dirty="0">
                          <a:solidFill>
                            <a:srgbClr val="3B3D3D"/>
                          </a:solidFill>
                          <a:latin typeface="Arial"/>
                          <a:ea typeface="Calibri"/>
                          <a:cs typeface="Times New Roman"/>
                        </a:rPr>
                        <a:t>A</a:t>
                      </a:r>
                      <a:r>
                        <a:rPr lang="en-US" sz="900" spc="50" dirty="0">
                          <a:solidFill>
                            <a:srgbClr val="3B3D3D"/>
                          </a:solidFill>
                          <a:latin typeface="Arial"/>
                          <a:ea typeface="Calibri"/>
                          <a:cs typeface="Times New Roman"/>
                        </a:rPr>
                        <a:t>c</a:t>
                      </a:r>
                      <a:r>
                        <a:rPr lang="en-US" sz="900" spc="15" dirty="0">
                          <a:solidFill>
                            <a:srgbClr val="5B5D5D"/>
                          </a:solidFill>
                          <a:latin typeface="Arial"/>
                          <a:ea typeface="Calibri"/>
                          <a:cs typeface="Times New Roman"/>
                        </a:rPr>
                        <a:t>c</a:t>
                      </a:r>
                      <a:r>
                        <a:rPr lang="en-US" sz="900" dirty="0">
                          <a:solidFill>
                            <a:srgbClr val="3B3D3D"/>
                          </a:solidFill>
                          <a:latin typeface="Arial"/>
                          <a:ea typeface="Calibri"/>
                          <a:cs typeface="Times New Roman"/>
                        </a:rPr>
                        <a:t>umu</a:t>
                      </a:r>
                      <a:r>
                        <a:rPr lang="en-US" sz="900" spc="-70" dirty="0">
                          <a:solidFill>
                            <a:srgbClr val="3B3D3D"/>
                          </a:solidFill>
                          <a:latin typeface="Arial"/>
                          <a:ea typeface="Calibri"/>
                          <a:cs typeface="Times New Roman"/>
                        </a:rPr>
                        <a:t>l</a:t>
                      </a:r>
                      <a:r>
                        <a:rPr lang="en-US" sz="900" dirty="0">
                          <a:solidFill>
                            <a:srgbClr val="3B3D3D"/>
                          </a:solidFill>
                          <a:latin typeface="Arial"/>
                          <a:ea typeface="Calibri"/>
                          <a:cs typeface="Times New Roman"/>
                        </a:rPr>
                        <a:t>ate</a:t>
                      </a:r>
                      <a:r>
                        <a:rPr lang="en-US" sz="900" spc="-60" dirty="0">
                          <a:solidFill>
                            <a:srgbClr val="3B3D3D"/>
                          </a:solidFill>
                          <a:latin typeface="Arial"/>
                          <a:ea typeface="Calibri"/>
                          <a:cs typeface="Times New Roman"/>
                        </a:rPr>
                        <a:t>d</a:t>
                      </a:r>
                      <a:endParaRPr lang="en-US" sz="1400" dirty="0">
                        <a:latin typeface="Calibri"/>
                        <a:ea typeface="Calibri"/>
                        <a:cs typeface="Times New Roman"/>
                      </a:endParaRPr>
                    </a:p>
                    <a:p>
                      <a:pPr marL="200025" marR="0">
                        <a:spcBef>
                          <a:spcPts val="120"/>
                        </a:spcBef>
                        <a:spcAft>
                          <a:spcPts val="0"/>
                        </a:spcAft>
                      </a:pPr>
                      <a:r>
                        <a:rPr lang="en-US" sz="900" spc="-60" dirty="0">
                          <a:solidFill>
                            <a:srgbClr val="3B3D3D"/>
                          </a:solidFill>
                          <a:latin typeface="Arial"/>
                          <a:ea typeface="Calibri"/>
                          <a:cs typeface="Times New Roman"/>
                        </a:rPr>
                        <a:t>                                    </a:t>
                      </a:r>
                      <a:r>
                        <a:rPr lang="en-US" sz="900" spc="-60" dirty="0" smtClean="0">
                          <a:solidFill>
                            <a:srgbClr val="3B3D3D"/>
                          </a:solidFill>
                          <a:latin typeface="Arial"/>
                          <a:ea typeface="Calibri"/>
                          <a:cs typeface="Times New Roman"/>
                        </a:rPr>
                        <a:t>     </a:t>
                      </a:r>
                      <a:r>
                        <a:rPr lang="en-US" sz="900" spc="-460" dirty="0">
                          <a:solidFill>
                            <a:srgbClr val="4B4D4D"/>
                          </a:solidFill>
                          <a:latin typeface="Arial"/>
                          <a:ea typeface="Calibri"/>
                          <a:cs typeface="Times New Roman"/>
                        </a:rPr>
                        <a:t>I</a:t>
                      </a:r>
                      <a:r>
                        <a:rPr lang="en-US" sz="900" spc="-10" dirty="0">
                          <a:solidFill>
                            <a:srgbClr val="4B4D4D"/>
                          </a:solidFill>
                          <a:latin typeface="Arial"/>
                          <a:ea typeface="Calibri"/>
                          <a:cs typeface="Times New Roman"/>
                        </a:rPr>
                        <a:t>m</a:t>
                      </a:r>
                      <a:r>
                        <a:rPr lang="en-US" sz="900" dirty="0">
                          <a:solidFill>
                            <a:srgbClr val="2B2D2D"/>
                          </a:solidFill>
                          <a:latin typeface="Arial"/>
                          <a:ea typeface="Calibri"/>
                          <a:cs typeface="Times New Roman"/>
                        </a:rPr>
                        <a:t>p</a:t>
                      </a:r>
                      <a:r>
                        <a:rPr lang="en-US" sz="900" spc="-100" dirty="0">
                          <a:solidFill>
                            <a:srgbClr val="2B2D2D"/>
                          </a:solidFill>
                          <a:latin typeface="Arial"/>
                          <a:ea typeface="Calibri"/>
                          <a:cs typeface="Times New Roman"/>
                        </a:rPr>
                        <a:t>a</a:t>
                      </a:r>
                      <a:r>
                        <a:rPr lang="en-US" sz="900" spc="-75" dirty="0">
                          <a:solidFill>
                            <a:srgbClr val="4B4D4D"/>
                          </a:solidFill>
                          <a:latin typeface="Arial"/>
                          <a:ea typeface="Calibri"/>
                          <a:cs typeface="Times New Roman"/>
                        </a:rPr>
                        <a:t>i</a:t>
                      </a:r>
                      <a:r>
                        <a:rPr lang="en-US" sz="900" dirty="0">
                          <a:solidFill>
                            <a:srgbClr val="4B4D4D"/>
                          </a:solidFill>
                          <a:latin typeface="Arial"/>
                          <a:ea typeface="Calibri"/>
                          <a:cs typeface="Times New Roman"/>
                        </a:rPr>
                        <a:t>rment</a:t>
                      </a:r>
                      <a:r>
                        <a:rPr lang="en-US" sz="900" spc="-50" dirty="0">
                          <a:solidFill>
                            <a:srgbClr val="4B4D4D"/>
                          </a:solidFill>
                          <a:latin typeface="Arial"/>
                          <a:ea typeface="Calibri"/>
                          <a:cs typeface="Times New Roman"/>
                        </a:rPr>
                        <a:t> </a:t>
                      </a:r>
                      <a:r>
                        <a:rPr lang="en-US" sz="900" spc="-70" dirty="0">
                          <a:solidFill>
                            <a:srgbClr val="2B2D2D"/>
                          </a:solidFill>
                          <a:latin typeface="Arial"/>
                          <a:ea typeface="Calibri"/>
                          <a:cs typeface="Times New Roman"/>
                        </a:rPr>
                        <a:t>L</a:t>
                      </a:r>
                      <a:r>
                        <a:rPr lang="en-US" sz="900" dirty="0">
                          <a:solidFill>
                            <a:srgbClr val="4B4D4D"/>
                          </a:solidFill>
                          <a:latin typeface="Arial"/>
                          <a:ea typeface="Calibri"/>
                          <a:cs typeface="Times New Roman"/>
                        </a:rPr>
                        <a:t>os</a:t>
                      </a:r>
                      <a:r>
                        <a:rPr lang="en-US" sz="900" spc="10" dirty="0">
                          <a:solidFill>
                            <a:srgbClr val="4B4D4D"/>
                          </a:solidFill>
                          <a:latin typeface="Arial"/>
                          <a:ea typeface="Calibri"/>
                          <a:cs typeface="Times New Roman"/>
                        </a:rPr>
                        <a:t>s</a:t>
                      </a:r>
                      <a:r>
                        <a:rPr lang="en-US" sz="900" spc="25" dirty="0">
                          <a:solidFill>
                            <a:srgbClr val="2B2D2D"/>
                          </a:solidFill>
                          <a:latin typeface="Arial"/>
                          <a:ea typeface="Calibri"/>
                          <a:cs typeface="Times New Roman"/>
                        </a:rPr>
                        <a:t>e</a:t>
                      </a:r>
                      <a:r>
                        <a:rPr lang="en-US" sz="900" dirty="0">
                          <a:solidFill>
                            <a:srgbClr val="4B4D4D"/>
                          </a:solidFill>
                          <a:latin typeface="Arial"/>
                          <a:ea typeface="Calibri"/>
                          <a:cs typeface="Times New Roman"/>
                        </a:rPr>
                        <a:t>s</a:t>
                      </a:r>
                      <a:endParaRPr lang="en-US" sz="14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14300" marR="0">
                        <a:spcBef>
                          <a:spcPts val="85"/>
                        </a:spcBef>
                        <a:spcAft>
                          <a:spcPts val="0"/>
                        </a:spcAft>
                      </a:pPr>
                      <a:endParaRPr lang="en-US" sz="500" dirty="0" smtClean="0">
                        <a:solidFill>
                          <a:srgbClr val="2B2D2D"/>
                        </a:solidFill>
                        <a:latin typeface="Arial"/>
                        <a:ea typeface="Calibri"/>
                        <a:cs typeface="Times New Roman"/>
                      </a:endParaRPr>
                    </a:p>
                    <a:p>
                      <a:pPr marL="114300" marR="0">
                        <a:spcBef>
                          <a:spcPts val="85"/>
                        </a:spcBef>
                        <a:spcAft>
                          <a:spcPts val="0"/>
                        </a:spcAft>
                      </a:pPr>
                      <a:endParaRPr lang="en-US" sz="500" dirty="0" smtClean="0">
                        <a:solidFill>
                          <a:srgbClr val="2B2D2D"/>
                        </a:solidFill>
                        <a:latin typeface="Arial"/>
                        <a:ea typeface="Calibri"/>
                        <a:cs typeface="Times New Roman"/>
                      </a:endParaRPr>
                    </a:p>
                    <a:p>
                      <a:pPr marL="114300" marR="0">
                        <a:spcBef>
                          <a:spcPts val="85"/>
                        </a:spcBef>
                        <a:spcAft>
                          <a:spcPts val="0"/>
                        </a:spcAft>
                      </a:pPr>
                      <a:r>
                        <a:rPr lang="en-US" sz="1000" dirty="0" smtClean="0">
                          <a:solidFill>
                            <a:srgbClr val="2B2D2D"/>
                          </a:solidFill>
                          <a:latin typeface="Arial"/>
                          <a:ea typeface="Calibri"/>
                          <a:cs typeface="Times New Roman"/>
                        </a:rPr>
                        <a:t>C</a:t>
                      </a:r>
                      <a:r>
                        <a:rPr lang="en-US" sz="1000" dirty="0" smtClean="0">
                          <a:solidFill>
                            <a:srgbClr val="4B4D4D"/>
                          </a:solidFill>
                          <a:latin typeface="Arial"/>
                          <a:ea typeface="Calibri"/>
                          <a:cs typeface="Times New Roman"/>
                        </a:rPr>
                        <a:t>arr</a:t>
                      </a:r>
                      <a:r>
                        <a:rPr lang="en-US" sz="1000" spc="-105" dirty="0" smtClean="0">
                          <a:solidFill>
                            <a:srgbClr val="4B4D4D"/>
                          </a:solidFill>
                          <a:latin typeface="Arial"/>
                          <a:ea typeface="Calibri"/>
                          <a:cs typeface="Times New Roman"/>
                        </a:rPr>
                        <a:t>y</a:t>
                      </a:r>
                      <a:r>
                        <a:rPr lang="en-US" sz="1000" spc="-120" dirty="0" smtClean="0">
                          <a:solidFill>
                            <a:srgbClr val="6B6D6D"/>
                          </a:solidFill>
                          <a:latin typeface="Arial"/>
                          <a:ea typeface="Calibri"/>
                          <a:cs typeface="Times New Roman"/>
                        </a:rPr>
                        <a:t>i</a:t>
                      </a:r>
                      <a:r>
                        <a:rPr lang="en-US" sz="1000" dirty="0" smtClean="0">
                          <a:solidFill>
                            <a:srgbClr val="4B4D4D"/>
                          </a:solidFill>
                          <a:latin typeface="Arial"/>
                          <a:ea typeface="Calibri"/>
                          <a:cs typeface="Times New Roman"/>
                        </a:rPr>
                        <a:t>ng</a:t>
                      </a:r>
                      <a:r>
                        <a:rPr lang="en-US" sz="1000" spc="25" dirty="0" smtClean="0">
                          <a:solidFill>
                            <a:srgbClr val="4B4D4D"/>
                          </a:solidFill>
                          <a:latin typeface="Arial"/>
                          <a:ea typeface="Calibri"/>
                          <a:cs typeface="Times New Roman"/>
                        </a:rPr>
                        <a:t> </a:t>
                      </a:r>
                      <a:r>
                        <a:rPr lang="en-US" sz="1000" dirty="0">
                          <a:solidFill>
                            <a:srgbClr val="3B3D3D"/>
                          </a:solidFill>
                          <a:latin typeface="Arial"/>
                          <a:ea typeface="Calibri"/>
                          <a:cs typeface="Times New Roman"/>
                        </a:rPr>
                        <a:t>Value</a:t>
                      </a:r>
                      <a:endParaRPr lang="en-US" sz="16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9050" marR="0" algn="ctr">
                        <a:lnSpc>
                          <a:spcPts val="450"/>
                        </a:lnSpc>
                        <a:spcBef>
                          <a:spcPts val="0"/>
                        </a:spcBef>
                        <a:spcAft>
                          <a:spcPts val="0"/>
                        </a:spcAft>
                      </a:pPr>
                      <a:endParaRPr lang="en-US" sz="500" dirty="0">
                        <a:solidFill>
                          <a:srgbClr val="3B3D3D"/>
                        </a:solidFill>
                        <a:latin typeface="Arial"/>
                        <a:ea typeface="Calibri"/>
                        <a:cs typeface="Times New Roman"/>
                      </a:endParaRPr>
                    </a:p>
                    <a:p>
                      <a:pPr marL="19050" marR="0" algn="ctr">
                        <a:lnSpc>
                          <a:spcPts val="450"/>
                        </a:lnSpc>
                        <a:spcBef>
                          <a:spcPts val="0"/>
                        </a:spcBef>
                        <a:spcAft>
                          <a:spcPts val="0"/>
                        </a:spcAft>
                      </a:pPr>
                      <a:endParaRPr lang="en-US" sz="1050" dirty="0" smtClean="0">
                        <a:solidFill>
                          <a:srgbClr val="3B3D3D"/>
                        </a:solidFill>
                        <a:latin typeface="Arial"/>
                        <a:ea typeface="Calibri"/>
                        <a:cs typeface="Times New Roman"/>
                      </a:endParaRPr>
                    </a:p>
                    <a:p>
                      <a:pPr marL="19050" marR="0" algn="ctr">
                        <a:lnSpc>
                          <a:spcPts val="450"/>
                        </a:lnSpc>
                        <a:spcBef>
                          <a:spcPts val="0"/>
                        </a:spcBef>
                        <a:spcAft>
                          <a:spcPts val="0"/>
                        </a:spcAft>
                      </a:pPr>
                      <a:r>
                        <a:rPr lang="en-US" sz="1050" dirty="0" smtClean="0">
                          <a:solidFill>
                            <a:srgbClr val="3B3D3D"/>
                          </a:solidFill>
                          <a:latin typeface="Arial"/>
                          <a:ea typeface="Calibri"/>
                          <a:cs typeface="Times New Roman"/>
                        </a:rPr>
                        <a:t>A</a:t>
                      </a:r>
                      <a:r>
                        <a:rPr lang="en-US" sz="1050" spc="-145" dirty="0" smtClean="0">
                          <a:solidFill>
                            <a:srgbClr val="3B3D3D"/>
                          </a:solidFill>
                          <a:latin typeface="Arial"/>
                          <a:ea typeface="Calibri"/>
                          <a:cs typeface="Times New Roman"/>
                        </a:rPr>
                        <a:t> </a:t>
                      </a:r>
                      <a:r>
                        <a:rPr lang="en-US" sz="1050" dirty="0" err="1" smtClean="0">
                          <a:solidFill>
                            <a:srgbClr val="5B5D5D"/>
                          </a:solidFill>
                          <a:latin typeface="Arial"/>
                          <a:ea typeface="Calibri"/>
                          <a:cs typeface="Times New Roman"/>
                        </a:rPr>
                        <a:t>uthority</a:t>
                      </a:r>
                      <a:endParaRPr lang="en-US" sz="1800" dirty="0" smtClean="0">
                        <a:latin typeface="Calibri"/>
                        <a:ea typeface="Calibri"/>
                        <a:cs typeface="Times New Roman"/>
                      </a:endParaRPr>
                    </a:p>
                    <a:p>
                      <a:pPr marL="20320" marR="0" algn="ctr">
                        <a:spcBef>
                          <a:spcPts val="160"/>
                        </a:spcBef>
                        <a:spcAft>
                          <a:spcPts val="0"/>
                        </a:spcAft>
                      </a:pPr>
                      <a:r>
                        <a:rPr lang="en-US" sz="1050" b="1" spc="-10" dirty="0" smtClean="0">
                          <a:solidFill>
                            <a:srgbClr val="6B6D6D"/>
                          </a:solidFill>
                          <a:latin typeface="Arial"/>
                          <a:ea typeface="Calibri"/>
                          <a:cs typeface="Times New Roman"/>
                        </a:rPr>
                        <a:t>{Indicate</a:t>
                      </a:r>
                      <a:r>
                        <a:rPr lang="en-US" sz="1050" b="1" spc="-65" dirty="0" smtClean="0">
                          <a:solidFill>
                            <a:srgbClr val="6B6D6D"/>
                          </a:solidFill>
                          <a:latin typeface="Arial"/>
                          <a:ea typeface="Calibri"/>
                          <a:cs typeface="Times New Roman"/>
                        </a:rPr>
                        <a:t>  </a:t>
                      </a:r>
                      <a:r>
                        <a:rPr lang="en-US" sz="1050" b="1" dirty="0" smtClean="0">
                          <a:solidFill>
                            <a:srgbClr val="6B6D6D"/>
                          </a:solidFill>
                          <a:latin typeface="Arial"/>
                          <a:ea typeface="Calibri"/>
                          <a:cs typeface="Times New Roman"/>
                        </a:rPr>
                        <a:t>date</a:t>
                      </a:r>
                      <a:r>
                        <a:rPr lang="en-US" sz="1050" b="1" spc="-95" dirty="0" smtClean="0">
                          <a:solidFill>
                            <a:srgbClr val="6B6D6D"/>
                          </a:solidFill>
                          <a:latin typeface="Arial"/>
                          <a:ea typeface="Calibri"/>
                          <a:cs typeface="Times New Roman"/>
                        </a:rPr>
                        <a:t> </a:t>
                      </a:r>
                      <a:r>
                        <a:rPr lang="en-US" sz="1050" b="1" dirty="0" smtClean="0">
                          <a:solidFill>
                            <a:srgbClr val="6B6D6D"/>
                          </a:solidFill>
                          <a:latin typeface="Arial"/>
                          <a:ea typeface="Calibri"/>
                          <a:cs typeface="Times New Roman"/>
                        </a:rPr>
                        <a:t>of  </a:t>
                      </a:r>
                      <a:r>
                        <a:rPr lang="en-US" sz="1050" b="1" spc="-50" dirty="0" smtClean="0">
                          <a:solidFill>
                            <a:srgbClr val="6B6D6D"/>
                          </a:solidFill>
                          <a:latin typeface="Arial"/>
                          <a:ea typeface="Calibri"/>
                          <a:cs typeface="Times New Roman"/>
                        </a:rPr>
                        <a:t> </a:t>
                      </a:r>
                      <a:r>
                        <a:rPr lang="en-US" sz="1050" b="1" dirty="0" err="1" smtClean="0">
                          <a:solidFill>
                            <a:srgbClr val="6B6D6D"/>
                          </a:solidFill>
                          <a:latin typeface="Arial"/>
                          <a:ea typeface="Calibri"/>
                          <a:cs typeface="Times New Roman"/>
                        </a:rPr>
                        <a:t>gr;int</a:t>
                      </a:r>
                      <a:r>
                        <a:rPr lang="en-US" sz="1050" b="1" dirty="0" smtClean="0">
                          <a:solidFill>
                            <a:srgbClr val="6B6D6D"/>
                          </a:solidFill>
                          <a:latin typeface="Arial"/>
                          <a:ea typeface="Calibri"/>
                          <a:cs typeface="Times New Roman"/>
                        </a:rPr>
                        <a:t>)</a:t>
                      </a:r>
                      <a:endParaRPr lang="en-US" sz="18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80645" marR="0">
                        <a:spcBef>
                          <a:spcPts val="155"/>
                        </a:spcBef>
                        <a:spcAft>
                          <a:spcPts val="0"/>
                        </a:spcAft>
                      </a:pPr>
                      <a:r>
                        <a:rPr lang="en-US" sz="900" dirty="0" err="1">
                          <a:solidFill>
                            <a:srgbClr val="2B2D2D"/>
                          </a:solidFill>
                          <a:latin typeface="Arial"/>
                          <a:ea typeface="Calibri"/>
                          <a:cs typeface="Times New Roman"/>
                        </a:rPr>
                        <a:t>Fi</a:t>
                      </a:r>
                      <a:r>
                        <a:rPr lang="en-US" sz="900" spc="-15" dirty="0" err="1">
                          <a:solidFill>
                            <a:srgbClr val="2B2D2D"/>
                          </a:solidFill>
                          <a:latin typeface="Arial"/>
                          <a:ea typeface="Calibri"/>
                          <a:cs typeface="Times New Roman"/>
                        </a:rPr>
                        <a:t>i</a:t>
                      </a:r>
                      <a:r>
                        <a:rPr lang="en-US" sz="900" dirty="0" err="1">
                          <a:solidFill>
                            <a:srgbClr val="4B4D4D"/>
                          </a:solidFill>
                          <a:latin typeface="Arial"/>
                          <a:ea typeface="Calibri"/>
                          <a:cs typeface="Times New Roman"/>
                        </a:rPr>
                        <a:t>e</a:t>
                      </a:r>
                      <a:r>
                        <a:rPr lang="en-US" sz="900" spc="20" dirty="0">
                          <a:solidFill>
                            <a:srgbClr val="4B4D4D"/>
                          </a:solidFill>
                          <a:latin typeface="Arial"/>
                          <a:ea typeface="Calibri"/>
                          <a:cs typeface="Times New Roman"/>
                        </a:rPr>
                        <a:t> </a:t>
                      </a:r>
                      <a:r>
                        <a:rPr lang="en-US" sz="900" spc="-100" dirty="0">
                          <a:solidFill>
                            <a:srgbClr val="3B3D3D"/>
                          </a:solidFill>
                          <a:latin typeface="Arial"/>
                          <a:ea typeface="Calibri"/>
                          <a:cs typeface="Times New Roman"/>
                        </a:rPr>
                        <a:t>I</a:t>
                      </a:r>
                      <a:r>
                        <a:rPr lang="en-US" sz="900" dirty="0">
                          <a:solidFill>
                            <a:srgbClr val="3B3D3D"/>
                          </a:solidFill>
                          <a:latin typeface="Arial"/>
                          <a:ea typeface="Calibri"/>
                          <a:cs typeface="Times New Roman"/>
                        </a:rPr>
                        <a:t>n</a:t>
                      </a:r>
                      <a:r>
                        <a:rPr lang="en-US" sz="900" spc="-50" dirty="0">
                          <a:solidFill>
                            <a:srgbClr val="3B3D3D"/>
                          </a:solidFill>
                          <a:latin typeface="Arial"/>
                          <a:ea typeface="Calibri"/>
                          <a:cs typeface="Times New Roman"/>
                        </a:rPr>
                        <a:t>d</a:t>
                      </a:r>
                      <a:r>
                        <a:rPr lang="en-US" sz="900" dirty="0">
                          <a:solidFill>
                            <a:srgbClr val="5B5D5D"/>
                          </a:solidFill>
                          <a:latin typeface="Arial"/>
                          <a:ea typeface="Calibri"/>
                          <a:cs typeface="Times New Roman"/>
                        </a:rPr>
                        <a:t>ex</a:t>
                      </a:r>
                      <a:endParaRPr lang="en-US" sz="14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0" y="228600"/>
            <a:ext cx="9144000" cy="685800"/>
          </a:xfrm>
        </p:spPr>
        <p:txBody>
          <a:bodyPr rtlCol="0">
            <a:noAutofit/>
          </a:bodyPr>
          <a:lstStyle/>
          <a:p>
            <a:pPr algn="ctr" eaLnBrk="1" fontAlgn="auto" hangingPunct="1">
              <a:spcAft>
                <a:spcPts val="0"/>
              </a:spcAft>
              <a:defRPr/>
            </a:pPr>
            <a:r>
              <a:rPr lang="en-US" sz="3200" b="1" dirty="0" smtClean="0">
                <a:latin typeface="Aharoni" pitchFamily="2" charset="-79"/>
                <a:cs typeface="Aharoni" pitchFamily="2" charset="-79"/>
              </a:rPr>
              <a:t>COA approval - requests to derecognize </a:t>
            </a:r>
            <a:r>
              <a:rPr lang="en-US" sz="3200" dirty="0" smtClean="0">
                <a:latin typeface="Aharoni" pitchFamily="2" charset="-79"/>
                <a:cs typeface="Aharoni" pitchFamily="2" charset="-79"/>
              </a:rPr>
              <a:t>PPEs</a:t>
            </a:r>
            <a:endParaRPr lang="en-US" sz="3200" dirty="0">
              <a:latin typeface="Aharoni" pitchFamily="2" charset="-79"/>
              <a:cs typeface="Aharoni" pitchFamily="2" charset="-79"/>
            </a:endParaRPr>
          </a:p>
        </p:txBody>
      </p:sp>
      <p:sp>
        <p:nvSpPr>
          <p:cNvPr id="7" name="Rectangle 6"/>
          <p:cNvSpPr/>
          <p:nvPr/>
        </p:nvSpPr>
        <p:spPr>
          <a:xfrm>
            <a:off x="228600" y="1447800"/>
            <a:ext cx="8763000" cy="5847755"/>
          </a:xfrm>
          <a:prstGeom prst="rect">
            <a:avLst/>
          </a:prstGeom>
        </p:spPr>
        <p:txBody>
          <a:bodyPr wrap="square">
            <a:spAutoFit/>
          </a:bodyPr>
          <a:lstStyle/>
          <a:p>
            <a:pPr marL="338138" indent="-338138">
              <a:buFont typeface="Wingdings" pitchFamily="2" charset="2"/>
              <a:buChar char="Ø"/>
            </a:pPr>
            <a:r>
              <a:rPr lang="en-US" sz="2200" dirty="0" smtClean="0">
                <a:latin typeface="Arial" charset="0"/>
              </a:rPr>
              <a:t>Prepare a Journal Entry Voucher within fifteen (15) working days upon receipt of the decision granting the authority to derecognize PPEs, for approval of the Head of the Agency</a:t>
            </a:r>
          </a:p>
          <a:p>
            <a:pPr marL="338138" indent="-338138">
              <a:buFont typeface="Wingdings" pitchFamily="2" charset="2"/>
              <a:buChar char="Ø"/>
            </a:pPr>
            <a:r>
              <a:rPr lang="en-US" sz="2200" dirty="0" smtClean="0">
                <a:latin typeface="Arial" charset="0"/>
              </a:rPr>
              <a:t> Effect the necessary accounting entries in the books, enter the acquisition cost of the derecognized PPEs and their carrying values in the Registry of Derecognized PPEs (RDPPE) using the format in Annex D of this Circular;</a:t>
            </a:r>
          </a:p>
          <a:p>
            <a:pPr marL="338138" lvl="1" indent="-338138">
              <a:buFont typeface="Wingdings" pitchFamily="2" charset="2"/>
              <a:buChar char="Ø"/>
            </a:pPr>
            <a:r>
              <a:rPr lang="en-US" sz="2200" dirty="0" smtClean="0">
                <a:latin typeface="Arial" pitchFamily="34" charset="0"/>
                <a:cs typeface="Arial" pitchFamily="34" charset="0"/>
              </a:rPr>
              <a:t>Submit the JEV to the COA ATL, supported with the certified copies of the approved request for </a:t>
            </a:r>
            <a:r>
              <a:rPr lang="en-US" sz="2200" dirty="0" err="1" smtClean="0">
                <a:latin typeface="Arial" pitchFamily="34" charset="0"/>
                <a:cs typeface="Arial" pitchFamily="34" charset="0"/>
              </a:rPr>
              <a:t>derecognition</a:t>
            </a:r>
            <a:r>
              <a:rPr lang="en-US" sz="2200" dirty="0" smtClean="0">
                <a:latin typeface="Arial" pitchFamily="34" charset="0"/>
                <a:cs typeface="Arial" pitchFamily="34" charset="0"/>
              </a:rPr>
              <a:t> including the records/documents pertaining  thereto</a:t>
            </a:r>
          </a:p>
          <a:p>
            <a:pPr marL="338138" lvl="1" indent="-338138">
              <a:buFont typeface="Wingdings" pitchFamily="2" charset="2"/>
              <a:buChar char="Ø"/>
            </a:pPr>
            <a:r>
              <a:rPr lang="en-US" sz="2200" dirty="0" smtClean="0">
                <a:latin typeface="Arial" charset="0"/>
              </a:rPr>
              <a:t>Keep as permanent file, the RDPPE and copy of the approved request for </a:t>
            </a:r>
            <a:r>
              <a:rPr lang="en-US" sz="2200" dirty="0" err="1" smtClean="0">
                <a:latin typeface="Arial" charset="0"/>
              </a:rPr>
              <a:t>derecognition</a:t>
            </a:r>
            <a:r>
              <a:rPr lang="en-US" sz="2200" dirty="0" smtClean="0">
                <a:latin typeface="Arial" charset="0"/>
              </a:rPr>
              <a:t> including the records/documents pertaining thereto</a:t>
            </a:r>
          </a:p>
          <a:p>
            <a:pPr marL="338138" lvl="1" indent="-338138">
              <a:buFont typeface="Wingdings" pitchFamily="2" charset="2"/>
              <a:buChar char="Ø"/>
            </a:pPr>
            <a:r>
              <a:rPr lang="en-US" sz="2200" dirty="0" smtClean="0">
                <a:latin typeface="Arial" charset="0"/>
              </a:rPr>
              <a:t>Provide appropriate disclosure on the derecognized PPEs in the Notes to the Financial Statements.</a:t>
            </a:r>
          </a:p>
          <a:p>
            <a:pPr marL="338138" lvl="1" indent="-338138">
              <a:buFont typeface="Wingdings" pitchFamily="2" charset="2"/>
              <a:buChar char="Ø"/>
            </a:pPr>
            <a:endParaRPr lang="en-US" sz="2000" dirty="0" smtClean="0">
              <a:latin typeface="Arial" pitchFamily="34" charset="0"/>
              <a:cs typeface="Arial" pitchFamily="34" charset="0"/>
            </a:endParaRPr>
          </a:p>
          <a:p>
            <a:pPr marL="338138" indent="-338138">
              <a:buFont typeface="Wingdings" pitchFamily="2" charset="2"/>
              <a:buChar char="Ø"/>
            </a:pPr>
            <a:endParaRPr lang="en-US" sz="2400" dirty="0" smtClean="0"/>
          </a:p>
        </p:txBody>
      </p:sp>
      <p:sp>
        <p:nvSpPr>
          <p:cNvPr id="5" name="Rectangle 4"/>
          <p:cNvSpPr/>
          <p:nvPr/>
        </p:nvSpPr>
        <p:spPr>
          <a:xfrm>
            <a:off x="457200" y="914400"/>
            <a:ext cx="4798108" cy="461665"/>
          </a:xfrm>
          <a:prstGeom prst="rect">
            <a:avLst/>
          </a:prstGeom>
        </p:spPr>
        <p:txBody>
          <a:bodyPr wrap="none">
            <a:spAutoFit/>
          </a:bodyPr>
          <a:lstStyle/>
          <a:p>
            <a:r>
              <a:rPr lang="en-US" sz="2400" b="1" dirty="0" smtClean="0"/>
              <a:t>Duties of the Accounting Unit </a:t>
            </a:r>
            <a:endParaRPr lang="en-US" sz="24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524000" y="1066800"/>
            <a:ext cx="6781800" cy="3962400"/>
          </a:xfrm>
        </p:spPr>
        <p:txBody>
          <a:bodyPr rtlCol="0">
            <a:noAutofit/>
          </a:bodyPr>
          <a:lstStyle/>
          <a:p>
            <a:pPr algn="ctr" eaLnBrk="1" fontAlgn="auto" hangingPunct="1">
              <a:spcAft>
                <a:spcPts val="0"/>
              </a:spcAft>
              <a:defRPr/>
            </a:pPr>
            <a:r>
              <a:rPr lang="en-US" sz="4400" dirty="0" smtClean="0">
                <a:latin typeface="Berlin Sans FB Demi" pitchFamily="34" charset="0"/>
              </a:rPr>
              <a:t> </a:t>
            </a:r>
            <a:br>
              <a:rPr lang="en-US" sz="4400" dirty="0" smtClean="0">
                <a:latin typeface="Berlin Sans FB Demi" pitchFamily="34" charset="0"/>
              </a:rPr>
            </a:br>
            <a:r>
              <a:rPr lang="en-US" sz="4400" dirty="0">
                <a:latin typeface="Berlin Sans FB Demi" pitchFamily="34" charset="0"/>
              </a:rPr>
              <a:t/>
            </a:r>
            <a:br>
              <a:rPr lang="en-US" sz="4400" dirty="0">
                <a:latin typeface="Berlin Sans FB Demi" pitchFamily="34" charset="0"/>
              </a:rPr>
            </a:br>
            <a:r>
              <a:rPr lang="en-US" sz="4400" u="sng" dirty="0" smtClean="0">
                <a:solidFill>
                  <a:srgbClr val="0070C0"/>
                </a:solidFill>
                <a:latin typeface="Berlin Sans FB Demi" pitchFamily="34" charset="0"/>
              </a:rPr>
              <a:t>FIRST TOPIC</a:t>
            </a:r>
            <a:r>
              <a:rPr lang="en-US" sz="4400" dirty="0" smtClean="0">
                <a:latin typeface="Berlin Sans FB Demi" pitchFamily="34" charset="0"/>
              </a:rPr>
              <a:t/>
            </a:r>
            <a:br>
              <a:rPr lang="en-US" sz="4400" dirty="0" smtClean="0">
                <a:latin typeface="Berlin Sans FB Demi" pitchFamily="34" charset="0"/>
              </a:rPr>
            </a:br>
            <a:r>
              <a:rPr lang="en-US" sz="4400" dirty="0">
                <a:latin typeface="Berlin Sans FB Demi" pitchFamily="34" charset="0"/>
              </a:rPr>
              <a:t/>
            </a:r>
            <a:br>
              <a:rPr lang="en-US" sz="4400" dirty="0">
                <a:latin typeface="Berlin Sans FB Demi" pitchFamily="34" charset="0"/>
              </a:rPr>
            </a:br>
            <a:r>
              <a:rPr lang="en-US" sz="4400" dirty="0" err="1" smtClean="0">
                <a:latin typeface="Berlin Sans FB Demi" pitchFamily="34" charset="0"/>
              </a:rPr>
              <a:t>ONE-time</a:t>
            </a:r>
            <a:r>
              <a:rPr lang="en-US" sz="4400" dirty="0" smtClean="0">
                <a:latin typeface="Berlin Sans FB Demi" pitchFamily="34" charset="0"/>
              </a:rPr>
              <a:t> Cleansing of PPE Accounts</a:t>
            </a:r>
            <a:br>
              <a:rPr lang="en-US" sz="4400" dirty="0" smtClean="0">
                <a:latin typeface="Berlin Sans FB Demi" pitchFamily="34" charset="0"/>
              </a:rPr>
            </a:br>
            <a:r>
              <a:rPr lang="en-US" sz="3600" dirty="0" smtClean="0">
                <a:latin typeface="Berlin Sans FB Demi" pitchFamily="34" charset="0"/>
              </a:rPr>
              <a:t>(COA Circular-2020-006)</a:t>
            </a:r>
            <a:r>
              <a:rPr lang="en-US" sz="4400" dirty="0" smtClean="0">
                <a:latin typeface="Berlin Sans FB Demi" pitchFamily="34" charset="0"/>
              </a:rPr>
              <a:t/>
            </a:r>
            <a:br>
              <a:rPr lang="en-US" sz="4400" dirty="0" smtClean="0">
                <a:latin typeface="Berlin Sans FB Demi" pitchFamily="34" charset="0"/>
              </a:rPr>
            </a:br>
            <a:endParaRPr lang="en-US" sz="4400" dirty="0" smtClean="0">
              <a:solidFill>
                <a:schemeClr val="tx1"/>
              </a:solidFill>
            </a:endParaRPr>
          </a:p>
        </p:txBody>
      </p:sp>
    </p:spTree>
    <p:extLst>
      <p:ext uri="{BB962C8B-B14F-4D97-AF65-F5344CB8AC3E}">
        <p14:creationId xmlns:p14="http://schemas.microsoft.com/office/powerpoint/2010/main" val="415645355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52400"/>
            <a:ext cx="6589199" cy="838200"/>
          </a:xfrm>
        </p:spPr>
        <p:txBody>
          <a:bodyPr/>
          <a:lstStyle/>
          <a:p>
            <a:pPr algn="ctr"/>
            <a:r>
              <a:rPr lang="en-US" sz="4000" dirty="0" smtClean="0">
                <a:latin typeface="Aharoni" pitchFamily="2" charset="-79"/>
                <a:cs typeface="Aharoni" pitchFamily="2" charset="-79"/>
              </a:rPr>
              <a:t>SUNSET</a:t>
            </a:r>
            <a:r>
              <a:rPr lang="en-US" sz="4000" dirty="0" smtClean="0"/>
              <a:t> </a:t>
            </a:r>
            <a:r>
              <a:rPr lang="en-US" sz="4000" dirty="0" smtClean="0">
                <a:latin typeface="Aharoni" pitchFamily="2" charset="-79"/>
                <a:cs typeface="Aharoni" pitchFamily="2" charset="-79"/>
              </a:rPr>
              <a:t>PROVISIONS</a:t>
            </a:r>
            <a:endParaRPr lang="en-US" sz="4000" dirty="0">
              <a:latin typeface="Aharoni" pitchFamily="2" charset="-79"/>
              <a:cs typeface="Aharoni" pitchFamily="2" charset="-79"/>
            </a:endParaRPr>
          </a:p>
        </p:txBody>
      </p:sp>
      <p:sp>
        <p:nvSpPr>
          <p:cNvPr id="3" name="Content Placeholder 2"/>
          <p:cNvSpPr>
            <a:spLocks noGrp="1"/>
          </p:cNvSpPr>
          <p:nvPr>
            <p:ph idx="1"/>
          </p:nvPr>
        </p:nvSpPr>
        <p:spPr>
          <a:xfrm>
            <a:off x="304800" y="1066800"/>
            <a:ext cx="8382000" cy="5029200"/>
          </a:xfrm>
        </p:spPr>
        <p:txBody>
          <a:bodyPr/>
          <a:lstStyle/>
          <a:p>
            <a:r>
              <a:rPr lang="en-US" sz="2400" dirty="0" smtClean="0">
                <a:solidFill>
                  <a:schemeClr val="tx1"/>
                </a:solidFill>
                <a:latin typeface="Arial" charset="0"/>
              </a:rPr>
              <a:t>After the cut-off date set by the Inventory Committee in the Physical Inventory Plan (PIP), the Accounting and Property Units shall ensure that the proper accounting and reporting procedures for all acquisitions/receipts/ issues/ transfers/disposals of PPEs pursuant to the Accounting Manuals of the respective Sectors including relevant LRRs are strictly followed;</a:t>
            </a:r>
          </a:p>
          <a:p>
            <a:endParaRPr lang="en-US" dirty="0" smtClean="0">
              <a:solidFill>
                <a:schemeClr val="tx1"/>
              </a:solidFill>
              <a:latin typeface="Arial" charset="0"/>
            </a:endParaRPr>
          </a:p>
          <a:p>
            <a:r>
              <a:rPr lang="en-US" dirty="0" smtClean="0">
                <a:solidFill>
                  <a:schemeClr val="tx1"/>
                </a:solidFill>
                <a:latin typeface="Arial" charset="0"/>
              </a:rPr>
              <a:t> </a:t>
            </a:r>
            <a:r>
              <a:rPr lang="en-US" sz="2400" dirty="0" smtClean="0">
                <a:solidFill>
                  <a:schemeClr val="tx1"/>
                </a:solidFill>
                <a:latin typeface="Arial" charset="0"/>
              </a:rPr>
              <a:t>The Circular  was issued for one-time cleansing of PPE account balances; thus, in no case shall the procedures be used to further derecognize non-existing/missing PPEs and/or cleanse subsequent discrepancies or </a:t>
            </a:r>
            <a:r>
              <a:rPr lang="en-US" sz="2400" dirty="0" err="1" smtClean="0">
                <a:solidFill>
                  <a:schemeClr val="tx1"/>
                </a:solidFill>
                <a:latin typeface="Arial" charset="0"/>
              </a:rPr>
              <a:t>unreconciled</a:t>
            </a:r>
            <a:r>
              <a:rPr lang="en-US" sz="2400" dirty="0" smtClean="0">
                <a:solidFill>
                  <a:schemeClr val="tx1"/>
                </a:solidFill>
                <a:latin typeface="Arial" charset="0"/>
              </a:rPr>
              <a:t> balances in PPE accounts.                                                              </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19200" y="2590800"/>
            <a:ext cx="6781800" cy="990600"/>
          </a:xfrm>
        </p:spPr>
        <p:txBody>
          <a:bodyPr rtlCol="0">
            <a:noAutofit/>
          </a:bodyPr>
          <a:lstStyle/>
          <a:p>
            <a:pPr algn="ctr" eaLnBrk="1" fontAlgn="auto" hangingPunct="1">
              <a:spcAft>
                <a:spcPts val="0"/>
              </a:spcAft>
              <a:defRPr/>
            </a:pPr>
            <a:r>
              <a:rPr lang="en-US" sz="6000" dirty="0" smtClean="0">
                <a:latin typeface="Berlin Sans FB Demi" pitchFamily="34" charset="0"/>
              </a:rPr>
              <a:t> </a:t>
            </a:r>
            <a:r>
              <a:rPr lang="en-US" sz="6000" dirty="0" smtClean="0">
                <a:solidFill>
                  <a:srgbClr val="FF0000"/>
                </a:solidFill>
                <a:latin typeface="Berlin Sans FB Demi" pitchFamily="34" charset="0"/>
              </a:rPr>
              <a:t>END OF TOPIC 1</a:t>
            </a:r>
            <a:endParaRPr lang="en-US" sz="6000" dirty="0" smtClean="0">
              <a:solidFill>
                <a:srgbClr val="FF0000"/>
              </a:solidFill>
            </a:endParaRPr>
          </a:p>
        </p:txBody>
      </p:sp>
    </p:spTree>
    <p:extLst>
      <p:ext uri="{BB962C8B-B14F-4D97-AF65-F5344CB8AC3E}">
        <p14:creationId xmlns:p14="http://schemas.microsoft.com/office/powerpoint/2010/main" val="107139849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ChangeArrowheads="1"/>
          </p:cNvSpPr>
          <p:nvPr/>
        </p:nvSpPr>
        <p:spPr bwMode="auto">
          <a:xfrm>
            <a:off x="1371600" y="1600200"/>
            <a:ext cx="6400800" cy="3048000"/>
          </a:xfrm>
          <a:prstGeom prst="rect">
            <a:avLst/>
          </a:prstGeom>
          <a:solidFill>
            <a:schemeClr val="bg1"/>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sng" strike="noStrike" kern="1200" cap="none" spc="0" normalizeH="0" baseline="0" noProof="0" dirty="0" smtClean="0">
                <a:ln>
                  <a:noFill/>
                </a:ln>
                <a:solidFill>
                  <a:srgbClr val="0070C0"/>
                </a:solidFill>
                <a:effectLst/>
                <a:uLnTx/>
                <a:uFillTx/>
                <a:latin typeface="Tahoma" panose="020B0604030504040204" pitchFamily="34" charset="0"/>
                <a:ea typeface="+mn-ea"/>
                <a:cs typeface="+mn-cs"/>
              </a:rPr>
              <a:t>TOPIC 2</a:t>
            </a:r>
          </a:p>
          <a:p>
            <a:pPr marL="0" marR="0" lvl="0" indent="0" algn="ctr" defTabSz="914400" rtl="0" eaLnBrk="0" fontAlgn="base" latinLnBrk="0" hangingPunct="0">
              <a:lnSpc>
                <a:spcPct val="100000"/>
              </a:lnSpc>
              <a:spcBef>
                <a:spcPct val="0"/>
              </a:spcBef>
              <a:spcAft>
                <a:spcPct val="0"/>
              </a:spcAft>
              <a:buClrTx/>
              <a:buSzTx/>
              <a:buFontTx/>
              <a:buNone/>
              <a:tabLst/>
              <a:defRPr/>
            </a:pPr>
            <a:endParaRPr lang="en-US" altLang="en-US" b="1" dirty="0">
              <a:solidFill>
                <a:srgbClr val="000000"/>
              </a:solidFill>
              <a:latin typeface="Tahoma" panose="020B060403050404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smtClean="0">
                <a:ln>
                  <a:noFill/>
                </a:ln>
                <a:solidFill>
                  <a:srgbClr val="000000"/>
                </a:solidFill>
                <a:effectLst/>
                <a:uLnTx/>
                <a:uFillTx/>
                <a:latin typeface="Tahoma" panose="020B0604030504040204" pitchFamily="34" charset="0"/>
                <a:ea typeface="+mn-ea"/>
                <a:cs typeface="+mn-cs"/>
              </a:rPr>
              <a:t>PROPERTY </a:t>
            </a:r>
            <a:r>
              <a:rPr kumimoji="0" lang="en-US" altLang="en-US" sz="32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AND SUPPLY MANAGEMENT SYSTEM</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2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a:t>
            </a:r>
            <a:r>
              <a:rPr kumimoji="0" lang="en-US" altLang="en-US" sz="18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rPr>
              <a:t>DISPOSAL AND APPRAISAL OF GOVERNMENT PROPERTIES)</a:t>
            </a:r>
            <a:endParaRPr kumimoji="0" lang="en-PH" altLang="en-US" sz="1800" b="1" i="0" u="none" strike="noStrike" kern="1200" cap="none" spc="0" normalizeH="0" baseline="0" noProof="0" dirty="0">
              <a:ln>
                <a:noFill/>
              </a:ln>
              <a:solidFill>
                <a:srgbClr val="000000"/>
              </a:solidFill>
              <a:effectLst/>
              <a:uLnTx/>
              <a:uFillTx/>
              <a:latin typeface="Tahoma" panose="020B0604030504040204" pitchFamily="34" charset="0"/>
              <a:ea typeface="+mn-ea"/>
              <a:cs typeface="+mn-cs"/>
            </a:endParaRPr>
          </a:p>
        </p:txBody>
      </p:sp>
    </p:spTree>
    <p:extLst>
      <p:ext uri="{BB962C8B-B14F-4D97-AF65-F5344CB8AC3E}">
        <p14:creationId xmlns:p14="http://schemas.microsoft.com/office/powerpoint/2010/main" val="29972694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152400"/>
            <a:ext cx="6477000" cy="1143000"/>
          </a:xfrm>
        </p:spPr>
        <p:txBody>
          <a:bodyPr/>
          <a:lstStyle/>
          <a:p>
            <a:r>
              <a:rPr lang="en-US" smtClean="0"/>
              <a:t>Session-at-a-Glance </a:t>
            </a:r>
          </a:p>
        </p:txBody>
      </p:sp>
      <p:sp>
        <p:nvSpPr>
          <p:cNvPr id="5123" name="Rectangle 3"/>
          <p:cNvSpPr>
            <a:spLocks noGrp="1" noChangeArrowheads="1"/>
          </p:cNvSpPr>
          <p:nvPr>
            <p:ph idx="1"/>
          </p:nvPr>
        </p:nvSpPr>
        <p:spPr>
          <a:xfrm>
            <a:off x="533400" y="1371600"/>
            <a:ext cx="8153400" cy="3810000"/>
          </a:xfrm>
          <a:solidFill>
            <a:srgbClr val="00FFFF"/>
          </a:solidFill>
        </p:spPr>
        <p:txBody>
          <a:bodyPr rtlCol="0">
            <a:normAutofit/>
          </a:bodyPr>
          <a:lstStyle/>
          <a:p>
            <a:pPr marL="365760" indent="-256032" fontAlgn="auto">
              <a:lnSpc>
                <a:spcPct val="80000"/>
              </a:lnSpc>
              <a:spcAft>
                <a:spcPts val="0"/>
              </a:spcAft>
              <a:buFont typeface="Wingdings 3"/>
              <a:buChar char=""/>
              <a:defRPr/>
            </a:pPr>
            <a:r>
              <a:rPr lang="en-US" sz="2800" dirty="0" smtClean="0"/>
              <a:t>Topic – Disposal and Appraisal of Property/Asset</a:t>
            </a:r>
          </a:p>
          <a:p>
            <a:pPr marL="365760" indent="-256032" fontAlgn="auto">
              <a:lnSpc>
                <a:spcPct val="80000"/>
              </a:lnSpc>
              <a:spcAft>
                <a:spcPts val="0"/>
              </a:spcAft>
              <a:buFont typeface="Wingdings 3"/>
              <a:buChar char=""/>
              <a:defRPr/>
            </a:pPr>
            <a:r>
              <a:rPr lang="en-US" sz="2800" dirty="0" smtClean="0"/>
              <a:t>Learning Objectives –                                        </a:t>
            </a:r>
            <a:r>
              <a:rPr lang="en-US" sz="2800" dirty="0"/>
              <a:t> </a:t>
            </a:r>
            <a:r>
              <a:rPr lang="en-US" sz="2800" dirty="0" smtClean="0"/>
              <a:t>    </a:t>
            </a:r>
          </a:p>
          <a:p>
            <a:pPr marL="109728" indent="0" fontAlgn="auto">
              <a:lnSpc>
                <a:spcPct val="80000"/>
              </a:lnSpc>
              <a:spcAft>
                <a:spcPts val="0"/>
              </a:spcAft>
              <a:buNone/>
              <a:defRPr/>
            </a:pPr>
            <a:r>
              <a:rPr lang="en-US" sz="2800" dirty="0"/>
              <a:t> </a:t>
            </a:r>
            <a:r>
              <a:rPr lang="en-US" sz="2800" dirty="0" smtClean="0"/>
              <a:t>       State the applicable provisions of laws, </a:t>
            </a:r>
          </a:p>
          <a:p>
            <a:pPr marL="109728" indent="0" fontAlgn="auto">
              <a:lnSpc>
                <a:spcPct val="80000"/>
              </a:lnSpc>
              <a:spcAft>
                <a:spcPts val="0"/>
              </a:spcAft>
              <a:buNone/>
              <a:defRPr/>
            </a:pPr>
            <a:r>
              <a:rPr lang="en-US" sz="2800" dirty="0"/>
              <a:t> </a:t>
            </a:r>
            <a:r>
              <a:rPr lang="en-US" sz="2800" dirty="0" smtClean="0"/>
              <a:t>                 rules and regulations on appraisal and 		disposal                            	      	  	Understand the procedures on appraisal and 		disposal                                                       	Identify the documents to support appraisal 		and disposal activities</a:t>
            </a:r>
          </a:p>
        </p:txBody>
      </p:sp>
    </p:spTree>
    <p:extLst>
      <p:ext uri="{BB962C8B-B14F-4D97-AF65-F5344CB8AC3E}">
        <p14:creationId xmlns:p14="http://schemas.microsoft.com/office/powerpoint/2010/main" val="3667266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p:txBody>
          <a:bodyPr/>
          <a:lstStyle/>
          <a:p>
            <a:pPr eaLnBrk="1" hangingPunct="1"/>
            <a:r>
              <a:rPr lang="en-US" altLang="en-US" sz="2400" smtClean="0">
                <a:latin typeface="Elephant" pitchFamily="18" charset="0"/>
              </a:rPr>
              <a:t>PHASES OF PROPERTY   AND SUPPLY MANAGEMENT</a:t>
            </a:r>
          </a:p>
        </p:txBody>
      </p:sp>
      <p:sp>
        <p:nvSpPr>
          <p:cNvPr id="779267" name="Rectangle 3"/>
          <p:cNvSpPr>
            <a:spLocks noGrp="1" noChangeArrowheads="1"/>
          </p:cNvSpPr>
          <p:nvPr>
            <p:ph type="body" idx="1"/>
          </p:nvPr>
        </p:nvSpPr>
        <p:spPr/>
        <p:txBody>
          <a:bodyPr/>
          <a:lstStyle/>
          <a:p>
            <a:pPr eaLnBrk="1" hangingPunct="1">
              <a:defRPr/>
            </a:pPr>
            <a:endParaRPr lang="en-US" altLang="en-US" sz="2400" dirty="0" smtClean="0">
              <a:solidFill>
                <a:schemeClr val="tx2"/>
              </a:solidFill>
              <a:latin typeface="Elephant" panose="02020904090505020303" pitchFamily="18" charset="0"/>
            </a:endParaRPr>
          </a:p>
          <a:p>
            <a:pPr eaLnBrk="1" hangingPunct="1">
              <a:defRPr/>
            </a:pPr>
            <a:r>
              <a:rPr lang="en-US" altLang="en-US" sz="2400" dirty="0" smtClean="0">
                <a:solidFill>
                  <a:schemeClr val="tx2"/>
                </a:solidFill>
                <a:latin typeface="Elephant" panose="02020904090505020303" pitchFamily="18" charset="0"/>
              </a:rPr>
              <a:t>ACQUISITION/Procurement</a:t>
            </a:r>
          </a:p>
          <a:p>
            <a:pPr marL="0" indent="0" eaLnBrk="1" hangingPunct="1">
              <a:buFontTx/>
              <a:buNone/>
              <a:defRPr/>
            </a:pPr>
            <a:endParaRPr lang="en-US" altLang="en-US" sz="2400" dirty="0" smtClean="0">
              <a:solidFill>
                <a:schemeClr val="tx2"/>
              </a:solidFill>
              <a:latin typeface="Elephant" panose="02020904090505020303" pitchFamily="18" charset="0"/>
            </a:endParaRPr>
          </a:p>
          <a:p>
            <a:pPr eaLnBrk="1" hangingPunct="1">
              <a:defRPr/>
            </a:pPr>
            <a:r>
              <a:rPr lang="en-US" altLang="en-US" sz="2400" dirty="0" smtClean="0">
                <a:solidFill>
                  <a:schemeClr val="tx2"/>
                </a:solidFill>
                <a:latin typeface="Elephant" panose="02020904090505020303" pitchFamily="18" charset="0"/>
              </a:rPr>
              <a:t>UTILIZATION/Custodianship</a:t>
            </a:r>
          </a:p>
          <a:p>
            <a:pPr eaLnBrk="1" hangingPunct="1">
              <a:defRPr/>
            </a:pPr>
            <a:endParaRPr lang="en-US" altLang="en-US" sz="2400" dirty="0" smtClean="0">
              <a:solidFill>
                <a:schemeClr val="tx2"/>
              </a:solidFill>
              <a:latin typeface="Elephant" panose="02020904090505020303" pitchFamily="18" charset="0"/>
            </a:endParaRPr>
          </a:p>
          <a:p>
            <a:pPr eaLnBrk="1" hangingPunct="1">
              <a:defRPr/>
            </a:pPr>
            <a:r>
              <a:rPr lang="en-US" altLang="en-US" sz="2400" dirty="0" smtClean="0">
                <a:solidFill>
                  <a:schemeClr val="tx2"/>
                </a:solidFill>
                <a:latin typeface="Elephant" panose="02020904090505020303" pitchFamily="18" charset="0"/>
              </a:rPr>
              <a:t>DISPOSITION/Destruction or Sale</a:t>
            </a:r>
          </a:p>
        </p:txBody>
      </p:sp>
    </p:spTree>
    <p:extLst>
      <p:ext uri="{BB962C8B-B14F-4D97-AF65-F5344CB8AC3E}">
        <p14:creationId xmlns:p14="http://schemas.microsoft.com/office/powerpoint/2010/main" val="42268928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79266"/>
                                        </p:tgtEl>
                                        <p:attrNameLst>
                                          <p:attrName>style.visibility</p:attrName>
                                        </p:attrNameLst>
                                      </p:cBhvr>
                                      <p:to>
                                        <p:strVal val="visible"/>
                                      </p:to>
                                    </p:set>
                                    <p:animEffect transition="in" filter="barn(outHorizontal)">
                                      <p:cBhvr>
                                        <p:cTn id="7" dur="500"/>
                                        <p:tgtEl>
                                          <p:spTgt spid="779266"/>
                                        </p:tgtEl>
                                      </p:cBhvr>
                                    </p:animEffect>
                                  </p:childTnLst>
                                  <p:subTnLst>
                                    <p:audio>
                                      <p:cMediaNode vol="10000" mute="1">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779267">
                                            <p:txEl>
                                              <p:pRg st="1" end="1"/>
                                            </p:txEl>
                                          </p:spTgt>
                                        </p:tgtEl>
                                        <p:attrNameLst>
                                          <p:attrName>style.visibility</p:attrName>
                                        </p:attrNameLst>
                                      </p:cBhvr>
                                      <p:to>
                                        <p:strVal val="visible"/>
                                      </p:to>
                                    </p:set>
                                    <p:anim calcmode="lin" valueType="num">
                                      <p:cBhvr>
                                        <p:cTn id="12" dur="500" fill="hold"/>
                                        <p:tgtEl>
                                          <p:spTgt spid="779267">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779267">
                                            <p:txEl>
                                              <p:pRg st="1" end="1"/>
                                            </p:txEl>
                                          </p:spTgt>
                                        </p:tgtEl>
                                        <p:attrNameLst>
                                          <p:attrName>ppt_h</p:attrName>
                                        </p:attrNameLst>
                                      </p:cBhvr>
                                      <p:tavLst>
                                        <p:tav tm="0">
                                          <p:val>
                                            <p:strVal val="#ppt_h"/>
                                          </p:val>
                                        </p:tav>
                                        <p:tav tm="100000">
                                          <p:val>
                                            <p:strVal val="#ppt_h"/>
                                          </p:val>
                                        </p:tav>
                                      </p:tavLst>
                                    </p:anim>
                                  </p:childTnLst>
                                  <p:subTnLst>
                                    <p:audio>
                                      <p:cMediaNode vol="10000" mute="1">
                                        <p:cTn display="0" masterRel="sameClick">
                                          <p:stCondLst>
                                            <p:cond evt="begin" delay="0">
                                              <p:tn val="10"/>
                                            </p:cond>
                                          </p:stCondLst>
                                          <p:endCondLst>
                                            <p:cond evt="onStopAudio" delay="0">
                                              <p:tgtEl>
                                                <p:sldTgt/>
                                              </p:tgtEl>
                                            </p:cond>
                                          </p:endCondLst>
                                        </p:cTn>
                                        <p:tgtEl>
                                          <p:sndTgt r:embed="rId3" name="CASHREG.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779267">
                                            <p:txEl>
                                              <p:pRg st="3" end="3"/>
                                            </p:txEl>
                                          </p:spTgt>
                                        </p:tgtEl>
                                        <p:attrNameLst>
                                          <p:attrName>style.visibility</p:attrName>
                                        </p:attrNameLst>
                                      </p:cBhvr>
                                      <p:to>
                                        <p:strVal val="visible"/>
                                      </p:to>
                                    </p:set>
                                    <p:anim calcmode="lin" valueType="num">
                                      <p:cBhvr>
                                        <p:cTn id="18" dur="500" fill="hold"/>
                                        <p:tgtEl>
                                          <p:spTgt spid="779267">
                                            <p:txEl>
                                              <p:pRg st="3" end="3"/>
                                            </p:txEl>
                                          </p:spTgt>
                                        </p:tgtEl>
                                        <p:attrNameLst>
                                          <p:attrName>ppt_w</p:attrName>
                                        </p:attrNameLst>
                                      </p:cBhvr>
                                      <p:tavLst>
                                        <p:tav tm="0">
                                          <p:val>
                                            <p:fltVal val="0"/>
                                          </p:val>
                                        </p:tav>
                                        <p:tav tm="100000">
                                          <p:val>
                                            <p:strVal val="#ppt_w"/>
                                          </p:val>
                                        </p:tav>
                                      </p:tavLst>
                                    </p:anim>
                                    <p:anim calcmode="lin" valueType="num">
                                      <p:cBhvr>
                                        <p:cTn id="19" dur="500" fill="hold"/>
                                        <p:tgtEl>
                                          <p:spTgt spid="779267">
                                            <p:txEl>
                                              <p:pRg st="3" end="3"/>
                                            </p:txEl>
                                          </p:spTgt>
                                        </p:tgtEl>
                                        <p:attrNameLst>
                                          <p:attrName>ppt_h</p:attrName>
                                        </p:attrNameLst>
                                      </p:cBhvr>
                                      <p:tavLst>
                                        <p:tav tm="0">
                                          <p:val>
                                            <p:strVal val="#ppt_h"/>
                                          </p:val>
                                        </p:tav>
                                        <p:tav tm="100000">
                                          <p:val>
                                            <p:strVal val="#ppt_h"/>
                                          </p:val>
                                        </p:tav>
                                      </p:tavLst>
                                    </p:anim>
                                  </p:childTnLst>
                                  <p:subTnLst>
                                    <p:audio>
                                      <p:cMediaNode vol="10000" mute="1">
                                        <p:cTn display="0" masterRel="sameClick">
                                          <p:stCondLst>
                                            <p:cond evt="begin" delay="0">
                                              <p:tn val="16"/>
                                            </p:cond>
                                          </p:stCondLst>
                                          <p:endCondLst>
                                            <p:cond evt="onStopAudio" delay="0">
                                              <p:tgtEl>
                                                <p:sldTgt/>
                                              </p:tgtEl>
                                            </p:cond>
                                          </p:endCondLst>
                                        </p:cTn>
                                        <p:tgtEl>
                                          <p:sndTgt r:embed="rId3" name="CASHREG.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779267">
                                            <p:txEl>
                                              <p:pRg st="5" end="5"/>
                                            </p:txEl>
                                          </p:spTgt>
                                        </p:tgtEl>
                                        <p:attrNameLst>
                                          <p:attrName>style.visibility</p:attrName>
                                        </p:attrNameLst>
                                      </p:cBhvr>
                                      <p:to>
                                        <p:strVal val="visible"/>
                                      </p:to>
                                    </p:set>
                                    <p:anim calcmode="lin" valueType="num">
                                      <p:cBhvr>
                                        <p:cTn id="24" dur="500" fill="hold"/>
                                        <p:tgtEl>
                                          <p:spTgt spid="779267">
                                            <p:txEl>
                                              <p:pRg st="5" end="5"/>
                                            </p:txEl>
                                          </p:spTgt>
                                        </p:tgtEl>
                                        <p:attrNameLst>
                                          <p:attrName>ppt_w</p:attrName>
                                        </p:attrNameLst>
                                      </p:cBhvr>
                                      <p:tavLst>
                                        <p:tav tm="0">
                                          <p:val>
                                            <p:fltVal val="0"/>
                                          </p:val>
                                        </p:tav>
                                        <p:tav tm="100000">
                                          <p:val>
                                            <p:strVal val="#ppt_w"/>
                                          </p:val>
                                        </p:tav>
                                      </p:tavLst>
                                    </p:anim>
                                    <p:anim calcmode="lin" valueType="num">
                                      <p:cBhvr>
                                        <p:cTn id="25" dur="500" fill="hold"/>
                                        <p:tgtEl>
                                          <p:spTgt spid="779267">
                                            <p:txEl>
                                              <p:pRg st="5" end="5"/>
                                            </p:txEl>
                                          </p:spTgt>
                                        </p:tgtEl>
                                        <p:attrNameLst>
                                          <p:attrName>ppt_h</p:attrName>
                                        </p:attrNameLst>
                                      </p:cBhvr>
                                      <p:tavLst>
                                        <p:tav tm="0">
                                          <p:val>
                                            <p:strVal val="#ppt_h"/>
                                          </p:val>
                                        </p:tav>
                                        <p:tav tm="100000">
                                          <p:val>
                                            <p:strVal val="#ppt_h"/>
                                          </p:val>
                                        </p:tav>
                                      </p:tavLst>
                                    </p:anim>
                                  </p:childTnLst>
                                  <p:subTnLst>
                                    <p:audio>
                                      <p:cMediaNode vol="10000" mute="1">
                                        <p:cTn display="0" masterRel="sameClick">
                                          <p:stCondLst>
                                            <p:cond evt="begin" delay="0">
                                              <p:tn val="22"/>
                                            </p:cond>
                                          </p:stCondLst>
                                          <p:endCondLst>
                                            <p:cond evt="onStopAudio" delay="0">
                                              <p:tgtEl>
                                                <p:sldTgt/>
                                              </p:tgtEl>
                                            </p:cond>
                                          </p:endCondLst>
                                        </p:cTn>
                                        <p:tgtEl>
                                          <p:sndTgt r:embed="rId3"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9266" grpId="0" autoUpdateAnimBg="0"/>
      <p:bldP spid="779267"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914400" y="1143000"/>
            <a:ext cx="701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id-ID"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3123" name="Text Box 3"/>
          <p:cNvSpPr txBox="1">
            <a:spLocks noChangeArrowheads="1"/>
          </p:cNvSpPr>
          <p:nvPr/>
        </p:nvSpPr>
        <p:spPr bwMode="auto">
          <a:xfrm>
            <a:off x="2971800" y="2057400"/>
            <a:ext cx="5562600" cy="308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ACQUISITION/Procurement</a:t>
            </a: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UTILIZATION/Custodianship</a:t>
            </a: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DISPOSITION/Unserviceable or     		        no longer needed </a:t>
            </a:r>
          </a:p>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_____________________________</a:t>
            </a:r>
          </a:p>
        </p:txBody>
      </p:sp>
      <p:sp>
        <p:nvSpPr>
          <p:cNvPr id="133124" name="Text Box 4"/>
          <p:cNvSpPr txBox="1">
            <a:spLocks noChangeArrowheads="1"/>
          </p:cNvSpPr>
          <p:nvPr/>
        </p:nvSpPr>
        <p:spPr bwMode="auto">
          <a:xfrm>
            <a:off x="3352800" y="5257800"/>
            <a:ext cx="4572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5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INSPECTION</a:t>
            </a:r>
          </a:p>
        </p:txBody>
      </p:sp>
      <p:sp>
        <p:nvSpPr>
          <p:cNvPr id="133125" name="Text Box 5"/>
          <p:cNvSpPr txBox="1">
            <a:spLocks noChangeArrowheads="1"/>
          </p:cNvSpPr>
          <p:nvPr/>
        </p:nvSpPr>
        <p:spPr bwMode="auto">
          <a:xfrm>
            <a:off x="1600200" y="547688"/>
            <a:ext cx="6705600" cy="112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What do</a:t>
            </a: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r>
              <a:rPr kumimoji="0" lang="en-US" altLang="en-US" sz="4000" b="1" i="0" u="none" strike="noStrike" kern="1200" cap="none" spc="0" normalizeH="0" baseline="0" noProof="0">
                <a:ln>
                  <a:noFill/>
                </a:ln>
                <a:solidFill>
                  <a:srgbClr val="000000"/>
                </a:solidFill>
                <a:effectLst/>
                <a:uLnTx/>
                <a:uFillTx/>
                <a:latin typeface="Onyx" pitchFamily="82" charset="0"/>
                <a:ea typeface="+mn-ea"/>
                <a:cs typeface="+mn-cs"/>
              </a:rPr>
              <a:t>Acquisition,  Utilization  and  Disposition </a:t>
            </a: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have in common?</a:t>
            </a:r>
            <a:endParaRPr kumimoji="0" lang="en-US" altLang="en-US" sz="4000" b="1" i="0" u="none" strike="noStrike" kern="1200" cap="none" spc="0" normalizeH="0" baseline="0" noProof="0">
              <a:ln>
                <a:noFill/>
              </a:ln>
              <a:solidFill>
                <a:srgbClr val="000000"/>
              </a:solidFill>
              <a:effectLst/>
              <a:uLnTx/>
              <a:uFillTx/>
              <a:latin typeface="Onyx" pitchFamily="82" charset="0"/>
              <a:ea typeface="+mn-ea"/>
              <a:cs typeface="+mn-cs"/>
            </a:endParaRPr>
          </a:p>
        </p:txBody>
      </p:sp>
      <p:pic>
        <p:nvPicPr>
          <p:cNvPr id="133126" name="Picture 6" descr="pe01460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0050" y="2362200"/>
            <a:ext cx="249555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239765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3125"/>
                                        </p:tgtEl>
                                        <p:attrNameLst>
                                          <p:attrName>style.visibility</p:attrName>
                                        </p:attrNameLst>
                                      </p:cBhvr>
                                      <p:to>
                                        <p:strVal val="visible"/>
                                      </p:to>
                                    </p:set>
                                    <p:animEffect transition="in" filter="barn(inHorizontal)">
                                      <p:cBhvr>
                                        <p:cTn id="7" dur="500"/>
                                        <p:tgtEl>
                                          <p:spTgt spid="1331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3123"/>
                                        </p:tgtEl>
                                        <p:attrNameLst>
                                          <p:attrName>style.visibility</p:attrName>
                                        </p:attrNameLst>
                                      </p:cBhvr>
                                      <p:to>
                                        <p:strVal val="visible"/>
                                      </p:to>
                                    </p:set>
                                    <p:animEffect transition="in" filter="circle(in)">
                                      <p:cBhvr>
                                        <p:cTn id="12" dur="2000"/>
                                        <p:tgtEl>
                                          <p:spTgt spid="1331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133126"/>
                                        </p:tgtEl>
                                        <p:attrNameLst>
                                          <p:attrName>style.visibility</p:attrName>
                                        </p:attrNameLst>
                                      </p:cBhvr>
                                      <p:to>
                                        <p:strVal val="visible"/>
                                      </p:to>
                                    </p:set>
                                    <p:animEffect transition="in" filter="randombar(horizontal)">
                                      <p:cBhvr>
                                        <p:cTn id="17" dur="500"/>
                                        <p:tgtEl>
                                          <p:spTgt spid="1331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133124"/>
                                        </p:tgtEl>
                                        <p:attrNameLst>
                                          <p:attrName>style.visibility</p:attrName>
                                        </p:attrNameLst>
                                      </p:cBhvr>
                                      <p:to>
                                        <p:strVal val="visible"/>
                                      </p:to>
                                    </p:set>
                                    <p:animEffect transition="in" filter="plus(in)">
                                      <p:cBhvr>
                                        <p:cTn id="22" dur="2000"/>
                                        <p:tgtEl>
                                          <p:spTgt spid="133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P spid="133124" grpId="0"/>
      <p:bldP spid="133125" grpId="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p:txBody>
          <a:bodyPr/>
          <a:lstStyle/>
          <a:p>
            <a:pPr eaLnBrk="1" hangingPunct="1"/>
            <a:r>
              <a:rPr lang="en-US" altLang="en-US" sz="2400" smtClean="0">
                <a:latin typeface="Elephant" pitchFamily="18" charset="0"/>
              </a:rPr>
              <a:t>PHASES OF PROPERTY   AND SUPPLY MANAGEMENT</a:t>
            </a:r>
          </a:p>
        </p:txBody>
      </p:sp>
      <p:sp>
        <p:nvSpPr>
          <p:cNvPr id="779267" name="Rectangle 3"/>
          <p:cNvSpPr>
            <a:spLocks noGrp="1" noChangeArrowheads="1"/>
          </p:cNvSpPr>
          <p:nvPr>
            <p:ph type="body" idx="1"/>
          </p:nvPr>
        </p:nvSpPr>
        <p:spPr>
          <a:xfrm>
            <a:off x="420688" y="1417638"/>
            <a:ext cx="8229600" cy="4525962"/>
          </a:xfrm>
        </p:spPr>
        <p:txBody>
          <a:bodyPr/>
          <a:lstStyle/>
          <a:p>
            <a:pPr eaLnBrk="1" hangingPunct="1">
              <a:defRPr/>
            </a:pPr>
            <a:endParaRPr lang="en-US" dirty="0" smtClean="0">
              <a:solidFill>
                <a:schemeClr val="tx2"/>
              </a:solidFill>
              <a:latin typeface="Comic Sans MS" pitchFamily="66" charset="0"/>
            </a:endParaRPr>
          </a:p>
          <a:p>
            <a:pPr eaLnBrk="1" hangingPunct="1">
              <a:defRPr/>
            </a:pPr>
            <a:endParaRPr lang="en-US" dirty="0">
              <a:solidFill>
                <a:schemeClr val="tx2"/>
              </a:solidFill>
              <a:latin typeface="Comic Sans MS" pitchFamily="66" charset="0"/>
            </a:endParaRPr>
          </a:p>
          <a:p>
            <a:pPr eaLnBrk="1" hangingPunct="1">
              <a:defRPr/>
            </a:pPr>
            <a:r>
              <a:rPr lang="en-US" sz="2400" b="1" dirty="0" smtClean="0">
                <a:solidFill>
                  <a:schemeClr val="tx2"/>
                </a:solidFill>
                <a:latin typeface="Elephant" panose="02020904090505020303" pitchFamily="18" charset="0"/>
              </a:rPr>
              <a:t>DISPOSITION/DESTRUCTION</a:t>
            </a:r>
          </a:p>
          <a:p>
            <a:pPr marL="0" indent="0" eaLnBrk="1" hangingPunct="1">
              <a:buFontTx/>
              <a:buNone/>
              <a:defRPr/>
            </a:pPr>
            <a:r>
              <a:rPr lang="en-US" sz="2400" b="1" dirty="0" smtClean="0">
                <a:solidFill>
                  <a:schemeClr val="tx2"/>
                </a:solidFill>
                <a:latin typeface="Elephant" panose="02020904090505020303" pitchFamily="18" charset="0"/>
              </a:rPr>
              <a:t>        OR SALE</a:t>
            </a:r>
          </a:p>
          <a:p>
            <a:pPr eaLnBrk="1" hangingPunct="1">
              <a:defRPr/>
            </a:pPr>
            <a:endParaRPr lang="en-US" dirty="0" smtClean="0">
              <a:solidFill>
                <a:schemeClr val="tx2"/>
              </a:solidFill>
              <a:latin typeface="Comic Sans MS" pitchFamily="66" charset="0"/>
            </a:endParaRPr>
          </a:p>
        </p:txBody>
      </p:sp>
    </p:spTree>
    <p:extLst>
      <p:ext uri="{BB962C8B-B14F-4D97-AF65-F5344CB8AC3E}">
        <p14:creationId xmlns:p14="http://schemas.microsoft.com/office/powerpoint/2010/main" val="2757254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79266"/>
                                        </p:tgtEl>
                                        <p:attrNameLst>
                                          <p:attrName>style.visibility</p:attrName>
                                        </p:attrNameLst>
                                      </p:cBhvr>
                                      <p:to>
                                        <p:strVal val="visible"/>
                                      </p:to>
                                    </p:set>
                                    <p:animEffect transition="in" filter="barn(outHorizontal)">
                                      <p:cBhvr>
                                        <p:cTn id="7" dur="500"/>
                                        <p:tgtEl>
                                          <p:spTgt spid="779266"/>
                                        </p:tgtEl>
                                      </p:cBhvr>
                                    </p:animEffect>
                                  </p:childTnLst>
                                  <p:subTnLst>
                                    <p:audio>
                                      <p:cMediaNode vol="10000">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779267">
                                            <p:txEl>
                                              <p:pRg st="2" end="2"/>
                                            </p:txEl>
                                          </p:spTgt>
                                        </p:tgtEl>
                                        <p:attrNameLst>
                                          <p:attrName>style.visibility</p:attrName>
                                        </p:attrNameLst>
                                      </p:cBhvr>
                                      <p:to>
                                        <p:strVal val="visible"/>
                                      </p:to>
                                    </p:set>
                                    <p:anim calcmode="lin" valueType="num">
                                      <p:cBhvr>
                                        <p:cTn id="12" dur="500" fill="hold"/>
                                        <p:tgtEl>
                                          <p:spTgt spid="779267">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779267">
                                            <p:txEl>
                                              <p:pRg st="2" end="2"/>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0"/>
                                            </p:cond>
                                          </p:stCondLst>
                                          <p:endCondLst>
                                            <p:cond evt="onStopAudio" delay="0">
                                              <p:tgtEl>
                                                <p:sldTgt/>
                                              </p:tgtEl>
                                            </p:cond>
                                          </p:endCondLst>
                                        </p:cTn>
                                        <p:tgtEl>
                                          <p:sndTgt r:embed="rId2" name="arrow.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779267">
                                            <p:txEl>
                                              <p:pRg st="3" end="3"/>
                                            </p:txEl>
                                          </p:spTgt>
                                        </p:tgtEl>
                                        <p:attrNameLst>
                                          <p:attrName>style.visibility</p:attrName>
                                        </p:attrNameLst>
                                      </p:cBhvr>
                                      <p:to>
                                        <p:strVal val="visible"/>
                                      </p:to>
                                    </p:set>
                                    <p:anim calcmode="lin" valueType="num">
                                      <p:cBhvr>
                                        <p:cTn id="18" dur="500" fill="hold"/>
                                        <p:tgtEl>
                                          <p:spTgt spid="779267">
                                            <p:txEl>
                                              <p:pRg st="3" end="3"/>
                                            </p:txEl>
                                          </p:spTgt>
                                        </p:tgtEl>
                                        <p:attrNameLst>
                                          <p:attrName>ppt_w</p:attrName>
                                        </p:attrNameLst>
                                      </p:cBhvr>
                                      <p:tavLst>
                                        <p:tav tm="0">
                                          <p:val>
                                            <p:fltVal val="0"/>
                                          </p:val>
                                        </p:tav>
                                        <p:tav tm="100000">
                                          <p:val>
                                            <p:strVal val="#ppt_w"/>
                                          </p:val>
                                        </p:tav>
                                      </p:tavLst>
                                    </p:anim>
                                    <p:anim calcmode="lin" valueType="num">
                                      <p:cBhvr>
                                        <p:cTn id="19" dur="500" fill="hold"/>
                                        <p:tgtEl>
                                          <p:spTgt spid="779267">
                                            <p:txEl>
                                              <p:pRg st="3" end="3"/>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6"/>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9266" grpId="0" autoUpdateAnimBg="0"/>
      <p:bldP spid="779267"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descr="Canvas"/>
          <p:cNvSpPr txBox="1">
            <a:spLocks noChangeArrowheads="1"/>
          </p:cNvSpPr>
          <p:nvPr/>
        </p:nvSpPr>
        <p:spPr bwMode="auto">
          <a:xfrm>
            <a:off x="1524000" y="1181100"/>
            <a:ext cx="5791200" cy="3695700"/>
          </a:xfrm>
          <a:prstGeom prst="rect">
            <a:avLst/>
          </a:prstGeom>
          <a:blipFill dpi="0" rotWithShape="1">
            <a:blip r:embed="rId2"/>
            <a:srcRect/>
            <a:tile tx="0" ty="0" sx="100000" sy="100000" flip="none" algn="tl"/>
          </a:blipFill>
          <a:ln w="38100">
            <a:solidFill>
              <a:schemeClr val="accent5">
                <a:lumMod val="50000"/>
              </a:schemeClr>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4000" b="1" i="0" u="sng" strike="noStrike" kern="1200" cap="none" spc="0" normalizeH="0" baseline="0" noProof="0" smtClean="0">
                <a:ln>
                  <a:noFill/>
                </a:ln>
                <a:solidFill>
                  <a:srgbClr val="333399"/>
                </a:solidFill>
                <a:effectLst/>
                <a:uLnTx/>
                <a:uFillTx/>
                <a:latin typeface="Arial" panose="020B0604020202020204" pitchFamily="34" charset="0"/>
                <a:ea typeface="+mn-ea"/>
                <a:cs typeface="+mn-cs"/>
              </a:rPr>
              <a:t>CAN YOU GIVE </a:t>
            </a:r>
            <a:r>
              <a:rPr kumimoji="0" lang="en-US" altLang="en-US" sz="5400" b="1" i="0" u="sng" strike="noStrike" kern="1200" cap="none" spc="0" normalizeH="0" baseline="0" noProof="0" smtClean="0">
                <a:ln>
                  <a:noFill/>
                </a:ln>
                <a:solidFill>
                  <a:srgbClr val="333399"/>
                </a:solidFill>
                <a:effectLst/>
                <a:uLnTx/>
                <a:uFillTx/>
                <a:latin typeface="Arial" panose="020B0604020202020204" pitchFamily="34" charset="0"/>
                <a:ea typeface="+mn-ea"/>
                <a:cs typeface="+mn-cs"/>
              </a:rPr>
              <a:t>REASONS</a:t>
            </a:r>
            <a:r>
              <a:rPr kumimoji="0" lang="en-US" altLang="en-US" sz="4000" b="1" i="0" u="sng" strike="noStrike" kern="1200" cap="none" spc="0" normalizeH="0" baseline="0" noProof="0" smtClean="0">
                <a:ln>
                  <a:noFill/>
                </a:ln>
                <a:solidFill>
                  <a:srgbClr val="333399"/>
                </a:solidFill>
                <a:effectLst/>
                <a:uLnTx/>
                <a:uFillTx/>
                <a:latin typeface="Arial" panose="020B0604020202020204" pitchFamily="34" charset="0"/>
                <a:ea typeface="+mn-ea"/>
                <a:cs typeface="+mn-cs"/>
              </a:rPr>
              <a:t>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4000" b="1" i="0" u="sng" strike="noStrike" kern="1200" cap="none" spc="0" normalizeH="0" baseline="0" noProof="0" smtClean="0">
                <a:ln>
                  <a:noFill/>
                </a:ln>
                <a:solidFill>
                  <a:srgbClr val="333399"/>
                </a:solidFill>
                <a:effectLst/>
                <a:uLnTx/>
                <a:uFillTx/>
                <a:latin typeface="Arial" panose="020B0604020202020204" pitchFamily="34" charset="0"/>
                <a:ea typeface="+mn-ea"/>
                <a:cs typeface="+mn-cs"/>
              </a:rPr>
              <a:t>WHY THESE  SITUATIONS OCCUR???</a:t>
            </a:r>
            <a:endParaRPr kumimoji="0" lang="en-US" altLang="en-US" sz="4000" b="1" i="0" u="none" strike="noStrike" kern="1200" cap="none" spc="0" normalizeH="0" baseline="0" noProof="0" smtClean="0">
              <a:ln>
                <a:noFill/>
              </a:ln>
              <a:solidFill>
                <a:srgbClr val="333399"/>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2595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IMG_11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4835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IMG_11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1149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228600" y="1371600"/>
            <a:ext cx="8763000" cy="49530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lvl1pPr marL="342900" indent="-342900" algn="l" defTabSz="457200" rtl="0" eaLnBrk="0" fontAlgn="base" hangingPunct="0">
              <a:spcBef>
                <a:spcPts val="1000"/>
              </a:spcBef>
              <a:spcAft>
                <a:spcPct val="0"/>
              </a:spcAft>
              <a:buClr>
                <a:schemeClr val="accent1"/>
              </a:buClr>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53975" lvl="1" indent="0" eaLnBrk="1" hangingPunct="1">
              <a:buClr>
                <a:schemeClr val="tx1"/>
              </a:buClr>
              <a:buFont typeface="Wingdings 3" pitchFamily="18" charset="2"/>
              <a:buNone/>
            </a:pPr>
            <a:r>
              <a:rPr lang="en-US" sz="2000" b="1" dirty="0" smtClean="0">
                <a:solidFill>
                  <a:schemeClr val="tx1"/>
                </a:solidFill>
              </a:rPr>
              <a:t>COA CIRCULAR 2020 – 006</a:t>
            </a:r>
          </a:p>
          <a:p>
            <a:pPr marL="53975" lvl="1" indent="0" eaLnBrk="1" hangingPunct="1">
              <a:buClr>
                <a:schemeClr val="tx1"/>
              </a:buClr>
              <a:buFont typeface="Wingdings 3" pitchFamily="18" charset="2"/>
              <a:buNone/>
            </a:pPr>
            <a:r>
              <a:rPr lang="en-US" sz="2000" b="1" dirty="0" smtClean="0">
                <a:solidFill>
                  <a:schemeClr val="tx1"/>
                </a:solidFill>
              </a:rPr>
              <a:t>DATED JANUARY 31, 2020</a:t>
            </a:r>
          </a:p>
          <a:p>
            <a:pPr marL="53975" lvl="1" indent="0" eaLnBrk="1" hangingPunct="1">
              <a:buClr>
                <a:schemeClr val="tx1"/>
              </a:buClr>
              <a:buFont typeface="Wingdings 3" pitchFamily="18" charset="2"/>
              <a:buNone/>
            </a:pPr>
            <a:endParaRPr lang="en-US" sz="2000" b="1" dirty="0">
              <a:solidFill>
                <a:schemeClr val="tx1"/>
              </a:solidFill>
            </a:endParaRPr>
          </a:p>
          <a:p>
            <a:pPr marL="53975" lvl="1" indent="0" eaLnBrk="1" hangingPunct="1">
              <a:buClr>
                <a:schemeClr val="tx1"/>
              </a:buClr>
              <a:buFont typeface="Wingdings 3" pitchFamily="18" charset="2"/>
              <a:buNone/>
            </a:pPr>
            <a:r>
              <a:rPr lang="en-US" sz="2000" b="1" dirty="0" smtClean="0">
                <a:solidFill>
                  <a:schemeClr val="tx1"/>
                </a:solidFill>
              </a:rPr>
              <a:t>TOTAL OF 13 PAGES</a:t>
            </a:r>
          </a:p>
          <a:p>
            <a:pPr marL="53975" lvl="1" indent="0" eaLnBrk="1" hangingPunct="1">
              <a:buClr>
                <a:schemeClr val="tx1"/>
              </a:buClr>
              <a:buFont typeface="Wingdings 3" pitchFamily="18" charset="2"/>
              <a:buNone/>
            </a:pPr>
            <a:r>
              <a:rPr lang="en-US" sz="2000" b="1" dirty="0" smtClean="0">
                <a:solidFill>
                  <a:schemeClr val="tx1"/>
                </a:solidFill>
              </a:rPr>
              <a:t>AND</a:t>
            </a:r>
          </a:p>
          <a:p>
            <a:pPr marL="53975" lvl="1" indent="0" eaLnBrk="1" hangingPunct="1">
              <a:buClr>
                <a:schemeClr val="tx1"/>
              </a:buClr>
              <a:buFont typeface="Wingdings 3" pitchFamily="18" charset="2"/>
              <a:buNone/>
            </a:pPr>
            <a:r>
              <a:rPr lang="en-US" sz="2000" b="1" dirty="0" smtClean="0">
                <a:solidFill>
                  <a:schemeClr val="tx1"/>
                </a:solidFill>
              </a:rPr>
              <a:t>5 ANNEXES 	</a:t>
            </a:r>
            <a:r>
              <a:rPr lang="en-US" sz="2000" b="1" dirty="0">
                <a:solidFill>
                  <a:schemeClr val="tx1"/>
                </a:solidFill>
              </a:rPr>
              <a:t>A</a:t>
            </a:r>
            <a:r>
              <a:rPr lang="en-US" sz="2000" b="1" dirty="0" smtClean="0">
                <a:solidFill>
                  <a:schemeClr val="tx1"/>
                </a:solidFill>
              </a:rPr>
              <a:t>	-	INVENTORY COUNT FORM (ICF)</a:t>
            </a:r>
          </a:p>
          <a:p>
            <a:pPr marL="53975" lvl="1" indent="0" eaLnBrk="1" hangingPunct="1">
              <a:buClr>
                <a:schemeClr val="tx1"/>
              </a:buClr>
              <a:buFont typeface="Wingdings 3" pitchFamily="18" charset="2"/>
              <a:buNone/>
            </a:pPr>
            <a:r>
              <a:rPr lang="en-US" sz="2000" b="1" dirty="0">
                <a:solidFill>
                  <a:schemeClr val="tx1"/>
                </a:solidFill>
              </a:rPr>
              <a:t>	</a:t>
            </a:r>
            <a:r>
              <a:rPr lang="en-US" sz="2000" b="1" dirty="0" smtClean="0">
                <a:solidFill>
                  <a:schemeClr val="tx1"/>
                </a:solidFill>
              </a:rPr>
              <a:t>			B	-	LIST OF PPE’s FOUND AT STATION</a:t>
            </a:r>
          </a:p>
          <a:p>
            <a:pPr marL="53975" lvl="1" indent="0" eaLnBrk="1" hangingPunct="1">
              <a:buClr>
                <a:schemeClr val="tx1"/>
              </a:buClr>
              <a:buFont typeface="Wingdings 3" pitchFamily="18" charset="2"/>
              <a:buNone/>
            </a:pPr>
            <a:r>
              <a:rPr lang="en-US" sz="2000" b="1" dirty="0">
                <a:solidFill>
                  <a:schemeClr val="tx1"/>
                </a:solidFill>
              </a:rPr>
              <a:t>	</a:t>
            </a:r>
            <a:r>
              <a:rPr lang="en-US" sz="2000" b="1" dirty="0" smtClean="0">
                <a:solidFill>
                  <a:schemeClr val="tx1"/>
                </a:solidFill>
              </a:rPr>
              <a:t>			C	-	LIST OF NON-EXISTING/MISSING PPE’s</a:t>
            </a:r>
          </a:p>
          <a:p>
            <a:pPr marL="53975" lvl="1" indent="0" eaLnBrk="1" hangingPunct="1">
              <a:buClr>
                <a:schemeClr val="tx1"/>
              </a:buClr>
              <a:buFont typeface="Wingdings 3" pitchFamily="18" charset="2"/>
              <a:buNone/>
            </a:pPr>
            <a:r>
              <a:rPr lang="en-US" sz="2000" b="1" dirty="0">
                <a:solidFill>
                  <a:schemeClr val="tx1"/>
                </a:solidFill>
              </a:rPr>
              <a:t>	</a:t>
            </a:r>
            <a:r>
              <a:rPr lang="en-US" sz="2000" b="1" dirty="0" smtClean="0">
                <a:solidFill>
                  <a:schemeClr val="tx1"/>
                </a:solidFill>
              </a:rPr>
              <a:t>			D	-	REGISTRY OF DERECOGNIZED PPE’s (RDPPE)</a:t>
            </a:r>
          </a:p>
          <a:p>
            <a:pPr marL="53975" lvl="1" indent="0" eaLnBrk="1" hangingPunct="1">
              <a:buClr>
                <a:schemeClr val="tx1"/>
              </a:buClr>
              <a:buFont typeface="Wingdings 3" pitchFamily="18" charset="2"/>
              <a:buNone/>
            </a:pPr>
            <a:r>
              <a:rPr lang="en-US" sz="2000" b="1" dirty="0">
                <a:solidFill>
                  <a:schemeClr val="tx1"/>
                </a:solidFill>
              </a:rPr>
              <a:t>	</a:t>
            </a:r>
            <a:r>
              <a:rPr lang="en-US" sz="2000" b="1" dirty="0" smtClean="0">
                <a:solidFill>
                  <a:schemeClr val="tx1"/>
                </a:solidFill>
              </a:rPr>
              <a:t>			E	-	ILLUSTRATIVE ACCOUNTING ENTRIES</a:t>
            </a:r>
          </a:p>
          <a:p>
            <a:pPr marL="519113" lvl="1" indent="-519113" eaLnBrk="1" hangingPunct="1">
              <a:buClr>
                <a:schemeClr val="tx1"/>
              </a:buClr>
              <a:buFontTx/>
              <a:buChar char="•"/>
            </a:pPr>
            <a:endParaRPr lang="en-US" sz="2000" b="1" dirty="0" smtClean="0">
              <a:solidFill>
                <a:schemeClr val="tx1"/>
              </a:solidFill>
            </a:endParaRPr>
          </a:p>
        </p:txBody>
      </p:sp>
    </p:spTree>
    <p:extLst>
      <p:ext uri="{BB962C8B-B14F-4D97-AF65-F5344CB8AC3E}">
        <p14:creationId xmlns:p14="http://schemas.microsoft.com/office/powerpoint/2010/main" val="77607785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 to="" calcmode="lin" valueType="num">
                                      <p:cBhvr>
                                        <p:cTn id="10" dur="1" fill="hold"/>
                                        <p:tgtEl>
                                          <p:spTgt spid="2">
                                            <p:txEl>
                                              <p:pRg st="1" end="1"/>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to="" calcmode="lin" valueType="num">
                                      <p:cBhvr>
                                        <p:cTn id="13" dur="1" fill="hold"/>
                                        <p:tgtEl>
                                          <p:spTgt spid="2">
                                            <p:txEl>
                                              <p:pRg st="3" end="3"/>
                                            </p:txEl>
                                          </p:spTgt>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 to="" calcmode="lin" valueType="num">
                                      <p:cBhvr>
                                        <p:cTn id="16" dur="1" fill="hold"/>
                                        <p:tgtEl>
                                          <p:spTgt spid="2">
                                            <p:txEl>
                                              <p:pRg st="4" end="4"/>
                                            </p:txEl>
                                          </p:spTgt>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to="" calcmode="lin" valueType="num">
                                      <p:cBhvr>
                                        <p:cTn id="19" dur="1" fill="hold"/>
                                        <p:tgtEl>
                                          <p:spTgt spid="2">
                                            <p:txEl>
                                              <p:pRg st="5" end="5"/>
                                            </p:txEl>
                                          </p:spTgt>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 to="" calcmode="lin" valueType="num">
                                      <p:cBhvr>
                                        <p:cTn id="22" dur="1" fill="hold"/>
                                        <p:tgtEl>
                                          <p:spTgt spid="2">
                                            <p:txEl>
                                              <p:pRg st="6" end="6"/>
                                            </p:txEl>
                                          </p:spTgt>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to="" calcmode="lin" valueType="num">
                                      <p:cBhvr>
                                        <p:cTn id="25" dur="1" fill="hold"/>
                                        <p:tgtEl>
                                          <p:spTgt spid="2">
                                            <p:txEl>
                                              <p:pRg st="7" end="7"/>
                                            </p:txEl>
                                          </p:spTgt>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 to="" calcmode="lin" valueType="num">
                                      <p:cBhvr>
                                        <p:cTn id="28" dur="1" fill="hold"/>
                                        <p:tgtEl>
                                          <p:spTgt spid="2">
                                            <p:txEl>
                                              <p:pRg st="8" end="8"/>
                                            </p:txEl>
                                          </p:spTgt>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anim to="" calcmode="lin" valueType="num">
                                      <p:cBhvr>
                                        <p:cTn id="31" dur="1" fill="hold"/>
                                        <p:tgtEl>
                                          <p:spTgt spid="2">
                                            <p:txEl>
                                              <p:pRg st="9" end="9"/>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IMG_11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22587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1422400" y="1055688"/>
            <a:ext cx="914400" cy="4457700"/>
          </a:xfrm>
          <a:prstGeom prst="rect">
            <a:avLst/>
          </a:prstGeom>
          <a:solidFill>
            <a:srgbClr val="3333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graphicFrame>
        <p:nvGraphicFramePr>
          <p:cNvPr id="78851" name="Object 3"/>
          <p:cNvGraphicFramePr>
            <a:graphicFrameLocks noChangeAspect="1"/>
          </p:cNvGraphicFramePr>
          <p:nvPr/>
        </p:nvGraphicFramePr>
        <p:xfrm>
          <a:off x="1117600" y="2354263"/>
          <a:ext cx="1422400" cy="1514475"/>
        </p:xfrm>
        <a:graphic>
          <a:graphicData uri="http://schemas.openxmlformats.org/presentationml/2006/ole">
            <mc:AlternateContent xmlns:mc="http://schemas.openxmlformats.org/markup-compatibility/2006">
              <mc:Choice xmlns:v="urn:schemas-microsoft-com:vml" Requires="v">
                <p:oleObj spid="_x0000_s15390" name="Clip" r:id="rId3" imgW="2096956" imgH="2084247" progId="MS_ClipArt_Gallery.2">
                  <p:embed/>
                </p:oleObj>
              </mc:Choice>
              <mc:Fallback>
                <p:oleObj name="Clip" r:id="rId3" imgW="2096956" imgH="2084247" progId="MS_ClipArt_Gallery.2">
                  <p:embed/>
                  <p:pic>
                    <p:nvPicPr>
                      <p:cNvPr id="78851"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7600" y="2354263"/>
                        <a:ext cx="1422400" cy="151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4468" name="Text Box 4"/>
          <p:cNvSpPr txBox="1">
            <a:spLocks noChangeArrowheads="1"/>
          </p:cNvSpPr>
          <p:nvPr/>
        </p:nvSpPr>
        <p:spPr bwMode="auto">
          <a:xfrm>
            <a:off x="2260600" y="838200"/>
            <a:ext cx="6045200" cy="484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61963" indent="-461963">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61963" marR="0" lvl="0" indent="-461963" algn="ctr" defTabSz="914400" rtl="0" eaLnBrk="0" fontAlgn="base" latinLnBrk="0" hangingPunct="0">
              <a:lnSpc>
                <a:spcPct val="100000"/>
              </a:lnSpc>
              <a:spcBef>
                <a:spcPct val="50000"/>
              </a:spcBef>
              <a:spcAft>
                <a:spcPct val="0"/>
              </a:spcAft>
              <a:buClrTx/>
              <a:buSzTx/>
              <a:buFontTx/>
              <a:buNone/>
              <a:tabLst/>
              <a:defRPr/>
            </a:pPr>
            <a:r>
              <a:rPr kumimoji="0" lang="en-US" altLang="en-US" sz="4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DISPOSAL / DISPOSITION      </a:t>
            </a:r>
          </a:p>
          <a:p>
            <a:pPr marL="461963" marR="0" lvl="0" indent="-461963" algn="ctr" defTabSz="914400" rtl="0" eaLnBrk="0" fontAlgn="base" latinLnBrk="0" hangingPunct="0">
              <a:lnSpc>
                <a:spcPct val="100000"/>
              </a:lnSpc>
              <a:spcBef>
                <a:spcPct val="50000"/>
              </a:spcBef>
              <a:spcAft>
                <a:spcPct val="0"/>
              </a:spcAft>
              <a:buClrTx/>
              <a:buSzTx/>
              <a:buFontTx/>
              <a:buNone/>
              <a:tabLst/>
              <a:defRPr/>
            </a:pPr>
            <a:r>
              <a:rPr kumimoji="0" lang="en-US" altLang="en-US" sz="4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 the end of the life cycle of a government property</a:t>
            </a:r>
          </a:p>
        </p:txBody>
      </p:sp>
    </p:spTree>
    <p:extLst>
      <p:ext uri="{BB962C8B-B14F-4D97-AF65-F5344CB8AC3E}">
        <p14:creationId xmlns:p14="http://schemas.microsoft.com/office/powerpoint/2010/main" val="42107762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574468">
                                            <p:txEl>
                                              <p:pRg st="0" end="0"/>
                                            </p:txEl>
                                          </p:spTgt>
                                        </p:tgtEl>
                                        <p:attrNameLst>
                                          <p:attrName>style.visibility</p:attrName>
                                        </p:attrNameLst>
                                      </p:cBhvr>
                                      <p:to>
                                        <p:strVal val="visible"/>
                                      </p:to>
                                    </p:set>
                                    <p:animEffect transition="in" filter="circle(in)">
                                      <p:cBhvr>
                                        <p:cTn id="7" dur="2000"/>
                                        <p:tgtEl>
                                          <p:spTgt spid="5744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nodeType="clickEffect">
                                  <p:stCondLst>
                                    <p:cond delay="0"/>
                                  </p:stCondLst>
                                  <p:childTnLst>
                                    <p:set>
                                      <p:cBhvr>
                                        <p:cTn id="11" dur="1" fill="hold">
                                          <p:stCondLst>
                                            <p:cond delay="0"/>
                                          </p:stCondLst>
                                        </p:cTn>
                                        <p:tgtEl>
                                          <p:spTgt spid="574468">
                                            <p:txEl>
                                              <p:pRg st="1" end="1"/>
                                            </p:txEl>
                                          </p:spTgt>
                                        </p:tgtEl>
                                        <p:attrNameLst>
                                          <p:attrName>style.visibility</p:attrName>
                                        </p:attrNameLst>
                                      </p:cBhvr>
                                      <p:to>
                                        <p:strVal val="visible"/>
                                      </p:to>
                                    </p:set>
                                    <p:animEffect transition="in" filter="fade">
                                      <p:cBhvr>
                                        <p:cTn id="12" dur="800" decel="100000"/>
                                        <p:tgtEl>
                                          <p:spTgt spid="574468">
                                            <p:txEl>
                                              <p:pRg st="1" end="1"/>
                                            </p:txEl>
                                          </p:spTgt>
                                        </p:tgtEl>
                                      </p:cBhvr>
                                    </p:animEffect>
                                    <p:anim calcmode="lin" valueType="num">
                                      <p:cBhvr>
                                        <p:cTn id="13" dur="800" decel="100000" fill="hold"/>
                                        <p:tgtEl>
                                          <p:spTgt spid="574468">
                                            <p:txEl>
                                              <p:pRg st="1" end="1"/>
                                            </p:txEl>
                                          </p:spTgt>
                                        </p:tgtEl>
                                        <p:attrNameLst>
                                          <p:attrName>style.rotation</p:attrName>
                                        </p:attrNameLst>
                                      </p:cBhvr>
                                      <p:tavLst>
                                        <p:tav tm="0">
                                          <p:val>
                                            <p:fltVal val="-90"/>
                                          </p:val>
                                        </p:tav>
                                        <p:tav tm="100000">
                                          <p:val>
                                            <p:fltVal val="0"/>
                                          </p:val>
                                        </p:tav>
                                      </p:tavLst>
                                    </p:anim>
                                    <p:anim calcmode="lin" valueType="num">
                                      <p:cBhvr>
                                        <p:cTn id="14" dur="800" decel="100000" fill="hold"/>
                                        <p:tgtEl>
                                          <p:spTgt spid="574468">
                                            <p:txEl>
                                              <p:pRg st="1" end="1"/>
                                            </p:txEl>
                                          </p:spTgt>
                                        </p:tgtEl>
                                        <p:attrNameLst>
                                          <p:attrName>ppt_x</p:attrName>
                                        </p:attrNameLst>
                                      </p:cBhvr>
                                      <p:tavLst>
                                        <p:tav tm="0">
                                          <p:val>
                                            <p:strVal val="#ppt_x+0.4"/>
                                          </p:val>
                                        </p:tav>
                                        <p:tav tm="100000">
                                          <p:val>
                                            <p:strVal val="#ppt_x-0.05"/>
                                          </p:val>
                                        </p:tav>
                                      </p:tavLst>
                                    </p:anim>
                                    <p:anim calcmode="lin" valueType="num">
                                      <p:cBhvr>
                                        <p:cTn id="15" dur="800" decel="100000" fill="hold"/>
                                        <p:tgtEl>
                                          <p:spTgt spid="574468">
                                            <p:txEl>
                                              <p:pRg st="1" end="1"/>
                                            </p:txEl>
                                          </p:spTgt>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74468">
                                            <p:txEl>
                                              <p:pRg st="1" end="1"/>
                                            </p:txEl>
                                          </p:spTgt>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74468">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2"/>
          <p:cNvSpPr txBox="1">
            <a:spLocks noChangeArrowheads="1"/>
          </p:cNvSpPr>
          <p:nvPr/>
        </p:nvSpPr>
        <p:spPr bwMode="auto">
          <a:xfrm>
            <a:off x="990600" y="685800"/>
            <a:ext cx="763905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Authority and Responsibility for Divestment or Disposal</a:t>
            </a:r>
          </a:p>
        </p:txBody>
      </p:sp>
      <p:sp>
        <p:nvSpPr>
          <p:cNvPr id="115715" name="Text Box 3"/>
          <p:cNvSpPr txBox="1">
            <a:spLocks noChangeArrowheads="1"/>
          </p:cNvSpPr>
          <p:nvPr/>
        </p:nvSpPr>
        <p:spPr bwMode="auto">
          <a:xfrm>
            <a:off x="4876800" y="4114800"/>
            <a:ext cx="40386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1"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COA Cir. 89-296; </a:t>
            </a:r>
          </a:p>
          <a:p>
            <a:pPr marL="0" marR="0" lvl="0" indent="0" algn="l" defTabSz="914400" rtl="0" eaLnBrk="0" fontAlgn="base" latinLnBrk="0" hangingPunct="0">
              <a:lnSpc>
                <a:spcPct val="100000"/>
              </a:lnSpc>
              <a:spcBef>
                <a:spcPts val="1000"/>
              </a:spcBef>
              <a:spcAft>
                <a:spcPct val="0"/>
              </a:spcAft>
              <a:buClrTx/>
              <a:buSzTx/>
              <a:buFontTx/>
              <a:buNone/>
              <a:tabLst/>
              <a:defRPr/>
            </a:pPr>
            <a:r>
              <a:rPr kumimoji="0" lang="en-US" altLang="en-US" sz="2400" b="1" i="1"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EO No. 888</a:t>
            </a:r>
          </a:p>
          <a:p>
            <a:pPr marL="0" marR="0" lvl="0" indent="0" algn="l" defTabSz="914400" rtl="0" eaLnBrk="0" fontAlgn="base" latinLnBrk="0" hangingPunct="0">
              <a:lnSpc>
                <a:spcPct val="100000"/>
              </a:lnSpc>
              <a:spcBef>
                <a:spcPts val="1000"/>
              </a:spcBef>
              <a:spcAft>
                <a:spcPct val="0"/>
              </a:spcAft>
              <a:buClrTx/>
              <a:buSzTx/>
              <a:buFontTx/>
              <a:buNone/>
              <a:tabLst/>
              <a:defRPr/>
            </a:pPr>
            <a:r>
              <a:rPr kumimoji="0" lang="en-US" altLang="en-US" sz="2400" b="1" i="1" u="none" strike="noStrike" kern="1200" cap="none" spc="0" normalizeH="0" baseline="0" noProof="0">
                <a:ln>
                  <a:noFill/>
                </a:ln>
                <a:solidFill>
                  <a:srgbClr val="C00000"/>
                </a:solidFill>
                <a:effectLst/>
                <a:uLnTx/>
                <a:uFillTx/>
                <a:latin typeface="Times New Roman" panose="02020603050405020304" pitchFamily="18" charset="0"/>
                <a:ea typeface="+mn-ea"/>
                <a:cs typeface="+mn-cs"/>
              </a:rPr>
              <a:t>GAAM 501</a:t>
            </a:r>
          </a:p>
        </p:txBody>
      </p:sp>
      <p:sp>
        <p:nvSpPr>
          <p:cNvPr id="115716" name="Text Box 4"/>
          <p:cNvSpPr txBox="1">
            <a:spLocks noChangeArrowheads="1"/>
          </p:cNvSpPr>
          <p:nvPr/>
        </p:nvSpPr>
        <p:spPr bwMode="auto">
          <a:xfrm>
            <a:off x="1001713" y="2020888"/>
            <a:ext cx="6361112"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is lodged in the agency head or governing bodies.</a:t>
            </a:r>
          </a:p>
        </p:txBody>
      </p:sp>
      <p:graphicFrame>
        <p:nvGraphicFramePr>
          <p:cNvPr id="79877" name="Object 5"/>
          <p:cNvGraphicFramePr>
            <a:graphicFrameLocks noChangeAspect="1"/>
          </p:cNvGraphicFramePr>
          <p:nvPr/>
        </p:nvGraphicFramePr>
        <p:xfrm>
          <a:off x="381000" y="3581400"/>
          <a:ext cx="4191000" cy="2951163"/>
        </p:xfrm>
        <a:graphic>
          <a:graphicData uri="http://schemas.openxmlformats.org/presentationml/2006/ole">
            <mc:AlternateContent xmlns:mc="http://schemas.openxmlformats.org/markup-compatibility/2006">
              <mc:Choice xmlns:v="urn:schemas-microsoft-com:vml" Requires="v">
                <p:oleObj spid="_x0000_s16414" name="Clip" r:id="rId4" imgW="1375258" imgH="589788" progId="MS_ClipArt_Gallery.2">
                  <p:embed/>
                </p:oleObj>
              </mc:Choice>
              <mc:Fallback>
                <p:oleObj name="Clip" r:id="rId4" imgW="1375258" imgH="589788" progId="MS_ClipArt_Gallery.2">
                  <p:embed/>
                  <p:pic>
                    <p:nvPicPr>
                      <p:cNvPr id="79877"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581400"/>
                        <a:ext cx="4191000" cy="295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84577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5714">
                                            <p:txEl>
                                              <p:pRg st="0" end="0"/>
                                            </p:txEl>
                                          </p:spTgt>
                                        </p:tgtEl>
                                        <p:attrNameLst>
                                          <p:attrName>style.visibility</p:attrName>
                                        </p:attrNameLst>
                                      </p:cBhvr>
                                      <p:to>
                                        <p:strVal val="visible"/>
                                      </p:to>
                                    </p:set>
                                    <p:anim calcmode="lin" valueType="num">
                                      <p:cBhvr additive="base">
                                        <p:cTn id="7" dur="500" fill="hold"/>
                                        <p:tgtEl>
                                          <p:spTgt spid="11571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15714">
                                            <p:txEl>
                                              <p:pRg st="0" end="0"/>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5716">
                                            <p:txEl>
                                              <p:pRg st="0" end="0"/>
                                            </p:txEl>
                                          </p:spTgt>
                                        </p:tgtEl>
                                        <p:attrNameLst>
                                          <p:attrName>style.visibility</p:attrName>
                                        </p:attrNameLst>
                                      </p:cBhvr>
                                      <p:to>
                                        <p:strVal val="visible"/>
                                      </p:to>
                                    </p:set>
                                    <p:animEffect transition="in" filter="wipe(left)">
                                      <p:cBhvr>
                                        <p:cTn id="13" dur="500"/>
                                        <p:tgtEl>
                                          <p:spTgt spid="115716">
                                            <p:txEl>
                                              <p:pRg st="0" end="0"/>
                                            </p:txEl>
                                          </p:spTgt>
                                        </p:tgtEl>
                                      </p:cBhvr>
                                    </p:animEffect>
                                  </p:childTnLst>
                                  <p:subTnLst>
                                    <p:audio>
                                      <p:cMediaNode vol="10000" mute="1">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115715">
                                            <p:txEl>
                                              <p:pRg st="0" end="0"/>
                                            </p:txEl>
                                          </p:spTgt>
                                        </p:tgtEl>
                                        <p:attrNameLst>
                                          <p:attrName>style.visibility</p:attrName>
                                        </p:attrNameLst>
                                      </p:cBhvr>
                                      <p:to>
                                        <p:strVal val="visible"/>
                                      </p:to>
                                    </p:set>
                                    <p:animEffect transition="in" filter="box(out)">
                                      <p:cBhvr>
                                        <p:cTn id="18" dur="500"/>
                                        <p:tgtEl>
                                          <p:spTgt spid="115715">
                                            <p:txEl>
                                              <p:pRg st="0" end="0"/>
                                            </p:txEl>
                                          </p:spTgt>
                                        </p:tgtEl>
                                      </p:cBhvr>
                                    </p:animEffect>
                                  </p:childTnLst>
                                  <p:subTnLst>
                                    <p:audio>
                                      <p:cMediaNode vol="10000">
                                        <p:cTn display="0" masterRel="sameClick">
                                          <p:stCondLst>
                                            <p:cond evt="begin" delay="0">
                                              <p:tn val="16"/>
                                            </p:cond>
                                          </p:stCondLst>
                                          <p:endCondLst>
                                            <p:cond evt="onStopAudio" delay="0">
                                              <p:tgtEl>
                                                <p:sldTgt/>
                                              </p:tgtEl>
                                            </p:cond>
                                          </p:endCondLst>
                                        </p:cTn>
                                        <p:tgtEl>
                                          <p:sndTgt r:embed="rId3" name="arrow.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115715">
                                            <p:txEl>
                                              <p:pRg st="1" end="1"/>
                                            </p:txEl>
                                          </p:spTgt>
                                        </p:tgtEl>
                                        <p:attrNameLst>
                                          <p:attrName>style.visibility</p:attrName>
                                        </p:attrNameLst>
                                      </p:cBhvr>
                                      <p:to>
                                        <p:strVal val="visible"/>
                                      </p:to>
                                    </p:set>
                                    <p:animEffect transition="in" filter="box(out)">
                                      <p:cBhvr>
                                        <p:cTn id="23" dur="500"/>
                                        <p:tgtEl>
                                          <p:spTgt spid="115715">
                                            <p:txEl>
                                              <p:pRg st="1" end="1"/>
                                            </p:txEl>
                                          </p:spTgt>
                                        </p:tgtEl>
                                      </p:cBhvr>
                                    </p:animEffect>
                                  </p:childTnLst>
                                  <p:subTnLst>
                                    <p:audio>
                                      <p:cMediaNode vol="10000">
                                        <p:cTn display="0" masterRel="sameClick">
                                          <p:stCondLst>
                                            <p:cond evt="begin" delay="0">
                                              <p:tn val="21"/>
                                            </p:cond>
                                          </p:stCondLst>
                                          <p:endCondLst>
                                            <p:cond evt="onStopAudio" delay="0">
                                              <p:tgtEl>
                                                <p:sldTgt/>
                                              </p:tgtEl>
                                            </p:cond>
                                          </p:endCondLst>
                                        </p:cTn>
                                        <p:tgtEl>
                                          <p:sndTgt r:embed="rId3" name="arrow.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115715">
                                            <p:txEl>
                                              <p:pRg st="2" end="2"/>
                                            </p:txEl>
                                          </p:spTgt>
                                        </p:tgtEl>
                                        <p:attrNameLst>
                                          <p:attrName>style.visibility</p:attrName>
                                        </p:attrNameLst>
                                      </p:cBhvr>
                                      <p:to>
                                        <p:strVal val="visible"/>
                                      </p:to>
                                    </p:set>
                                    <p:animEffect transition="in" filter="box(out)">
                                      <p:cBhvr>
                                        <p:cTn id="28" dur="500"/>
                                        <p:tgtEl>
                                          <p:spTgt spid="115715">
                                            <p:txEl>
                                              <p:pRg st="2" end="2"/>
                                            </p:txEl>
                                          </p:spTgt>
                                        </p:tgtEl>
                                      </p:cBhvr>
                                    </p:animEffect>
                                  </p:childTnLst>
                                  <p:subTnLst>
                                    <p:audio>
                                      <p:cMediaNode vol="10000">
                                        <p:cTn display="0" masterRel="sameClick">
                                          <p:stCondLst>
                                            <p:cond evt="begin" delay="0">
                                              <p:tn val="26"/>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build="p" autoUpdateAnimBg="0"/>
      <p:bldP spid="115715" grpId="0" build="p" autoUpdateAnimBg="0"/>
      <p:bldP spid="115716"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p:txBody>
          <a:bodyPr/>
          <a:lstStyle/>
          <a:p>
            <a:r>
              <a:rPr lang="en-US" altLang="en-US" sz="2400" b="1" smtClean="0"/>
              <a:t>TRANSFER OF PROPERTY BETWEEN</a:t>
            </a:r>
            <a:br>
              <a:rPr lang="en-US" altLang="en-US" sz="2400" b="1" smtClean="0"/>
            </a:br>
            <a:r>
              <a:rPr lang="en-US" altLang="en-US" sz="2400" b="1" smtClean="0"/>
              <a:t>GOVERNMENT AGENCIES</a:t>
            </a:r>
            <a:endParaRPr lang="id-ID" altLang="en-US" sz="2400" b="1" smtClean="0"/>
          </a:p>
        </p:txBody>
      </p:sp>
      <p:sp>
        <p:nvSpPr>
          <p:cNvPr id="18435" name="Content Placeholder 4"/>
          <p:cNvSpPr>
            <a:spLocks noGrp="1"/>
          </p:cNvSpPr>
          <p:nvPr>
            <p:ph idx="1"/>
          </p:nvPr>
        </p:nvSpPr>
        <p:spPr>
          <a:xfrm>
            <a:off x="457200" y="1828800"/>
            <a:ext cx="8229600" cy="4114800"/>
          </a:xfrm>
        </p:spPr>
        <p:txBody>
          <a:bodyPr/>
          <a:lstStyle/>
          <a:p>
            <a:pPr>
              <a:defRPr/>
            </a:pPr>
            <a:r>
              <a:rPr lang="en-US" dirty="0" smtClean="0"/>
              <a:t>Any govt. property that is no longer serviceable or needed by the owning agency may be transferred without cost, or at an appraised value, to other agencies of the govt. upon authority of the respective heads of agencies… </a:t>
            </a:r>
            <a:r>
              <a:rPr lang="en-US" sz="2400" b="1" dirty="0" smtClean="0"/>
              <a:t>( Sec 76, PD 1445)</a:t>
            </a:r>
          </a:p>
          <a:p>
            <a:pPr marL="0" indent="0">
              <a:buFontTx/>
              <a:buNone/>
              <a:defRPr/>
            </a:pPr>
            <a:r>
              <a:rPr lang="en-US" dirty="0"/>
              <a:t> </a:t>
            </a:r>
            <a:r>
              <a:rPr lang="en-US" dirty="0" smtClean="0"/>
              <a:t>  </a:t>
            </a:r>
            <a:r>
              <a:rPr lang="en-US" sz="2400" dirty="0" smtClean="0"/>
              <a:t>Documentation: Inventory Report of Equipment (IRP)/</a:t>
            </a:r>
          </a:p>
          <a:p>
            <a:pPr marL="0" indent="0">
              <a:buFontTx/>
              <a:buNone/>
              <a:defRPr/>
            </a:pPr>
            <a:r>
              <a:rPr lang="en-US" sz="2400" dirty="0"/>
              <a:t> </a:t>
            </a:r>
            <a:r>
              <a:rPr lang="en-US" sz="2400" dirty="0" smtClean="0"/>
              <a:t>                           Property Transfer Report (PTR)</a:t>
            </a:r>
            <a:endParaRPr lang="en-US" dirty="0" smtClean="0"/>
          </a:p>
          <a:p>
            <a:pPr>
              <a:defRPr/>
            </a:pPr>
            <a:endParaRPr lang="en-US" dirty="0" smtClean="0"/>
          </a:p>
          <a:p>
            <a:pPr marL="0" indent="0">
              <a:buFontTx/>
              <a:buNone/>
              <a:defRPr/>
            </a:pPr>
            <a:r>
              <a:rPr lang="en-US" sz="2400" b="1" dirty="0" smtClean="0"/>
              <a:t>   </a:t>
            </a:r>
            <a:endParaRPr lang="id-ID" sz="2400" b="1" dirty="0" smtClean="0"/>
          </a:p>
        </p:txBody>
      </p:sp>
    </p:spTree>
    <p:extLst>
      <p:ext uri="{BB962C8B-B14F-4D97-AF65-F5344CB8AC3E}">
        <p14:creationId xmlns:p14="http://schemas.microsoft.com/office/powerpoint/2010/main" val="13794861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9330" name="Object 2"/>
          <p:cNvGraphicFramePr>
            <a:graphicFrameLocks noChangeAspect="1"/>
          </p:cNvGraphicFramePr>
          <p:nvPr/>
        </p:nvGraphicFramePr>
        <p:xfrm>
          <a:off x="0" y="4073525"/>
          <a:ext cx="4876800" cy="1489075"/>
        </p:xfrm>
        <a:graphic>
          <a:graphicData uri="http://schemas.openxmlformats.org/presentationml/2006/ole">
            <mc:AlternateContent xmlns:mc="http://schemas.openxmlformats.org/markup-compatibility/2006">
              <mc:Choice xmlns:v="urn:schemas-microsoft-com:vml" Requires="v">
                <p:oleObj spid="_x0000_s17438" name="Clip" r:id="rId5" imgW="6545263" imgH="1706563" progId="">
                  <p:embed/>
                </p:oleObj>
              </mc:Choice>
              <mc:Fallback>
                <p:oleObj name="Clip" r:id="rId5" imgW="6545263" imgH="1706563" progId="">
                  <p:embed/>
                  <p:pic>
                    <p:nvPicPr>
                      <p:cNvPr id="73933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073525"/>
                        <a:ext cx="4876800" cy="148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1923" name="Text Box 3"/>
          <p:cNvSpPr txBox="1">
            <a:spLocks noChangeArrowheads="1"/>
          </p:cNvSpPr>
          <p:nvPr/>
        </p:nvSpPr>
        <p:spPr bwMode="auto">
          <a:xfrm>
            <a:off x="1447800" y="2384425"/>
            <a:ext cx="6096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endParaRPr kumimoji="0" lang="fil-PH"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739332" name="Text Box 4"/>
          <p:cNvSpPr txBox="1">
            <a:spLocks noChangeArrowheads="1"/>
          </p:cNvSpPr>
          <p:nvPr/>
        </p:nvSpPr>
        <p:spPr bwMode="auto">
          <a:xfrm>
            <a:off x="838200" y="1793875"/>
            <a:ext cx="42672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 from one agency to another without cost or at appraised value when property is no longer  longer needed</a:t>
            </a:r>
          </a:p>
        </p:txBody>
      </p:sp>
      <p:sp>
        <p:nvSpPr>
          <p:cNvPr id="81925" name="Text Box 5"/>
          <p:cNvSpPr txBox="1">
            <a:spLocks noChangeArrowheads="1"/>
          </p:cNvSpPr>
          <p:nvPr/>
        </p:nvSpPr>
        <p:spPr bwMode="auto">
          <a:xfrm>
            <a:off x="1066800" y="398463"/>
            <a:ext cx="7239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Blackadder ITC" pitchFamily="82" charset="0"/>
                <a:ea typeface="+mn-ea"/>
                <a:cs typeface="+mn-cs"/>
              </a:rPr>
              <a:t>Transfer of Property Accountability</a:t>
            </a:r>
          </a:p>
        </p:txBody>
      </p:sp>
      <p:sp>
        <p:nvSpPr>
          <p:cNvPr id="739334" name="Text Box 6"/>
          <p:cNvSpPr txBox="1">
            <a:spLocks noChangeArrowheads="1"/>
          </p:cNvSpPr>
          <p:nvPr/>
        </p:nvSpPr>
        <p:spPr bwMode="auto">
          <a:xfrm>
            <a:off x="4953000" y="3627438"/>
            <a:ext cx="3733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 from one accountable officer to another or from an outgoing officer to his successor; and the former officer shall secure clearance for property accountability</a:t>
            </a:r>
            <a:endPar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pic>
        <p:nvPicPr>
          <p:cNvPr id="739335" name="Picture 7" descr="j028575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76800" y="1981200"/>
            <a:ext cx="182403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9336" name="Picture 8" descr="j014988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34200" y="2057400"/>
            <a:ext cx="1268413"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838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4000"/>
                                  </p:stCondLst>
                                  <p:childTnLst>
                                    <p:set>
                                      <p:cBhvr>
                                        <p:cTn id="6" dur="1" fill="hold">
                                          <p:stCondLst>
                                            <p:cond delay="0"/>
                                          </p:stCondLst>
                                        </p:cTn>
                                        <p:tgtEl>
                                          <p:spTgt spid="739332"/>
                                        </p:tgtEl>
                                        <p:attrNameLst>
                                          <p:attrName>style.visibility</p:attrName>
                                        </p:attrNameLst>
                                      </p:cBhvr>
                                      <p:to>
                                        <p:strVal val="visible"/>
                                      </p:to>
                                    </p:set>
                                    <p:animEffect transition="in" filter="checkerboard(across)">
                                      <p:cBhvr>
                                        <p:cTn id="7" dur="500"/>
                                        <p:tgtEl>
                                          <p:spTgt spid="739332"/>
                                        </p:tgtEl>
                                      </p:cBhvr>
                                    </p:animEffect>
                                  </p:childTnLst>
                                </p:cTn>
                              </p:par>
                            </p:childTnLst>
                          </p:cTn>
                        </p:par>
                        <p:par>
                          <p:cTn id="8" fill="hold" nodeType="afterGroup">
                            <p:stCondLst>
                              <p:cond delay="4500"/>
                            </p:stCondLst>
                            <p:childTnLst>
                              <p:par>
                                <p:cTn id="9" presetID="2" presetClass="entr" presetSubtype="12" fill="hold" nodeType="afterEffect">
                                  <p:stCondLst>
                                    <p:cond delay="0"/>
                                  </p:stCondLst>
                                  <p:childTnLst>
                                    <p:set>
                                      <p:cBhvr>
                                        <p:cTn id="10" dur="1" fill="hold">
                                          <p:stCondLst>
                                            <p:cond delay="0"/>
                                          </p:stCondLst>
                                        </p:cTn>
                                        <p:tgtEl>
                                          <p:spTgt spid="739335"/>
                                        </p:tgtEl>
                                        <p:attrNameLst>
                                          <p:attrName>style.visibility</p:attrName>
                                        </p:attrNameLst>
                                      </p:cBhvr>
                                      <p:to>
                                        <p:strVal val="visible"/>
                                      </p:to>
                                    </p:set>
                                    <p:anim calcmode="lin" valueType="num">
                                      <p:cBhvr additive="base">
                                        <p:cTn id="11" dur="500" fill="hold"/>
                                        <p:tgtEl>
                                          <p:spTgt spid="739335"/>
                                        </p:tgtEl>
                                        <p:attrNameLst>
                                          <p:attrName>ppt_x</p:attrName>
                                        </p:attrNameLst>
                                      </p:cBhvr>
                                      <p:tavLst>
                                        <p:tav tm="0">
                                          <p:val>
                                            <p:strVal val="0-#ppt_w/2"/>
                                          </p:val>
                                        </p:tav>
                                        <p:tav tm="100000">
                                          <p:val>
                                            <p:strVal val="#ppt_x"/>
                                          </p:val>
                                        </p:tav>
                                      </p:tavLst>
                                    </p:anim>
                                    <p:anim calcmode="lin" valueType="num">
                                      <p:cBhvr additive="base">
                                        <p:cTn id="12" dur="500" fill="hold"/>
                                        <p:tgtEl>
                                          <p:spTgt spid="73933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0"/>
                            </p:stCondLst>
                            <p:childTnLst>
                              <p:par>
                                <p:cTn id="14" presetID="7" presetClass="entr" presetSubtype="2" fill="hold" nodeType="afterEffect">
                                  <p:stCondLst>
                                    <p:cond delay="9000"/>
                                  </p:stCondLst>
                                  <p:childTnLst>
                                    <p:set>
                                      <p:cBhvr>
                                        <p:cTn id="15" dur="1" fill="hold">
                                          <p:stCondLst>
                                            <p:cond delay="0"/>
                                          </p:stCondLst>
                                        </p:cTn>
                                        <p:tgtEl>
                                          <p:spTgt spid="739330"/>
                                        </p:tgtEl>
                                        <p:attrNameLst>
                                          <p:attrName>style.visibility</p:attrName>
                                        </p:attrNameLst>
                                      </p:cBhvr>
                                      <p:to>
                                        <p:strVal val="visible"/>
                                      </p:to>
                                    </p:set>
                                    <p:anim calcmode="lin" valueType="num">
                                      <p:cBhvr additive="base">
                                        <p:cTn id="16" dur="5000" fill="hold"/>
                                        <p:tgtEl>
                                          <p:spTgt spid="739330"/>
                                        </p:tgtEl>
                                        <p:attrNameLst>
                                          <p:attrName>ppt_x</p:attrName>
                                        </p:attrNameLst>
                                      </p:cBhvr>
                                      <p:tavLst>
                                        <p:tav tm="0">
                                          <p:val>
                                            <p:strVal val="1+#ppt_w/2"/>
                                          </p:val>
                                        </p:tav>
                                        <p:tav tm="100000">
                                          <p:val>
                                            <p:strVal val="#ppt_x"/>
                                          </p:val>
                                        </p:tav>
                                      </p:tavLst>
                                    </p:anim>
                                    <p:anim calcmode="lin" valueType="num">
                                      <p:cBhvr additive="base">
                                        <p:cTn id="17" dur="5000" fill="hold"/>
                                        <p:tgtEl>
                                          <p:spTgt spid="73933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4"/>
                                            </p:cond>
                                          </p:stCondLst>
                                          <p:endCondLst>
                                            <p:cond evt="onStopAudio" delay="0">
                                              <p:tgtEl>
                                                <p:sldTgt/>
                                              </p:tgtEl>
                                            </p:cond>
                                          </p:endCondLst>
                                        </p:cTn>
                                        <p:tgtEl>
                                          <p:sndTgt r:embed="rId4" name="DRIVEBY.WAV"/>
                                        </p:tgtEl>
                                      </p:cMediaNode>
                                    </p:audio>
                                  </p:subTnLst>
                                </p:cTn>
                              </p:par>
                            </p:childTnLst>
                          </p:cTn>
                        </p:par>
                        <p:par>
                          <p:cTn id="18" fill="hold" nodeType="afterGroup">
                            <p:stCondLst>
                              <p:cond delay="19000"/>
                            </p:stCondLst>
                            <p:childTnLst>
                              <p:par>
                                <p:cTn id="19" presetID="24" presetClass="entr" presetSubtype="0" fill="hold" nodeType="afterEffect">
                                  <p:stCondLst>
                                    <p:cond delay="2000"/>
                                  </p:stCondLst>
                                  <p:childTnLst>
                                    <p:set>
                                      <p:cBhvr>
                                        <p:cTn id="20" dur="1" fill="hold">
                                          <p:stCondLst>
                                            <p:cond delay="0"/>
                                          </p:stCondLst>
                                        </p:cTn>
                                        <p:tgtEl>
                                          <p:spTgt spid="739336"/>
                                        </p:tgtEl>
                                        <p:attrNameLst>
                                          <p:attrName>style.visibility</p:attrName>
                                        </p:attrNameLst>
                                      </p:cBhvr>
                                      <p:to>
                                        <p:strVal val="visible"/>
                                      </p:to>
                                    </p:set>
                                    <p:anim to="" calcmode="lin" valueType="num">
                                      <p:cBhvr>
                                        <p:cTn id="21" dur="1" fill="hold"/>
                                        <p:tgtEl>
                                          <p:spTgt spid="739336"/>
                                        </p:tgtEl>
                                        <p:attrNameLst>
                                          <p:attrName/>
                                        </p:attrNameLst>
                                      </p:cBhvr>
                                    </p:anim>
                                  </p:childTnLst>
                                </p:cTn>
                              </p:par>
                            </p:childTnLst>
                          </p:cTn>
                        </p:par>
                        <p:par>
                          <p:cTn id="22" fill="hold" nodeType="afterGroup">
                            <p:stCondLst>
                              <p:cond delay="21000"/>
                            </p:stCondLst>
                            <p:childTnLst>
                              <p:par>
                                <p:cTn id="23" presetID="5" presetClass="entr" presetSubtype="10" fill="hold" grpId="0" nodeType="afterEffect">
                                  <p:stCondLst>
                                    <p:cond delay="3000"/>
                                  </p:stCondLst>
                                  <p:childTnLst>
                                    <p:set>
                                      <p:cBhvr>
                                        <p:cTn id="24" dur="1" fill="hold">
                                          <p:stCondLst>
                                            <p:cond delay="0"/>
                                          </p:stCondLst>
                                        </p:cTn>
                                        <p:tgtEl>
                                          <p:spTgt spid="739334"/>
                                        </p:tgtEl>
                                        <p:attrNameLst>
                                          <p:attrName>style.visibility</p:attrName>
                                        </p:attrNameLst>
                                      </p:cBhvr>
                                      <p:to>
                                        <p:strVal val="visible"/>
                                      </p:to>
                                    </p:set>
                                    <p:animEffect transition="in" filter="checkerboard(across)">
                                      <p:cBhvr>
                                        <p:cTn id="25" dur="500"/>
                                        <p:tgtEl>
                                          <p:spTgt spid="739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2" grpId="0" autoUpdateAnimBg="0"/>
      <p:bldP spid="739334"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3"/>
          <p:cNvSpPr>
            <a:spLocks noGrp="1"/>
          </p:cNvSpPr>
          <p:nvPr>
            <p:ph type="title"/>
          </p:nvPr>
        </p:nvSpPr>
        <p:spPr/>
        <p:txBody>
          <a:bodyPr/>
          <a:lstStyle/>
          <a:p>
            <a:r>
              <a:rPr lang="en-US" altLang="en-US" sz="2400" b="1" smtClean="0"/>
              <a:t>TRANSFER OF PROPERTY BETWEEN</a:t>
            </a:r>
            <a:br>
              <a:rPr lang="en-US" altLang="en-US" sz="2400" b="1" smtClean="0"/>
            </a:br>
            <a:r>
              <a:rPr lang="en-US" altLang="en-US" sz="2400" b="1" smtClean="0"/>
              <a:t>GOVERNMENT AGENCIES</a:t>
            </a:r>
            <a:endParaRPr lang="id-ID" altLang="en-US" sz="2400" b="1" smtClean="0"/>
          </a:p>
        </p:txBody>
      </p:sp>
      <p:sp>
        <p:nvSpPr>
          <p:cNvPr id="18435" name="Content Placeholder 4"/>
          <p:cNvSpPr>
            <a:spLocks noGrp="1"/>
          </p:cNvSpPr>
          <p:nvPr>
            <p:ph idx="1"/>
          </p:nvPr>
        </p:nvSpPr>
        <p:spPr/>
        <p:txBody>
          <a:bodyPr/>
          <a:lstStyle/>
          <a:p>
            <a:pPr>
              <a:defRPr/>
            </a:pPr>
            <a:r>
              <a:rPr lang="en-US" sz="2000" b="1" dirty="0" smtClean="0"/>
              <a:t>Property which has become unserviceable or is no longer needed may be transferred without cost to another office, agency, subdivision or instrumentality of the national government or another local government unit at an appraised value determined by the local Committee on Awards.</a:t>
            </a:r>
          </a:p>
          <a:p>
            <a:pPr>
              <a:defRPr/>
            </a:pPr>
            <a:endParaRPr lang="en-US" sz="2000" b="1" dirty="0"/>
          </a:p>
          <a:p>
            <a:pPr>
              <a:defRPr/>
            </a:pPr>
            <a:r>
              <a:rPr lang="en-US" sz="2000" b="1" dirty="0" smtClean="0"/>
              <a:t>Such transfer shall be subject to the approval of the </a:t>
            </a:r>
            <a:r>
              <a:rPr lang="en-US" sz="2000" b="1" dirty="0" err="1" smtClean="0"/>
              <a:t>Sanggunian</a:t>
            </a:r>
            <a:r>
              <a:rPr lang="en-US" sz="2000" b="1" dirty="0" smtClean="0"/>
              <a:t> concerned making the transfer and by the head of the office, agency, subdivision, instrumentality or local government unit receiving the property.</a:t>
            </a:r>
          </a:p>
          <a:p>
            <a:pPr>
              <a:defRPr/>
            </a:pPr>
            <a:endParaRPr lang="en-US" sz="2000" b="1" dirty="0"/>
          </a:p>
          <a:p>
            <a:pPr marL="0" indent="0">
              <a:buFontTx/>
              <a:buNone/>
              <a:defRPr/>
            </a:pPr>
            <a:r>
              <a:rPr lang="en-US" sz="2000" b="1" dirty="0" smtClean="0"/>
              <a:t>     Sec. 381, RA 7160 </a:t>
            </a:r>
            <a:endParaRPr lang="id-ID" sz="2000" b="1" dirty="0" smtClean="0"/>
          </a:p>
        </p:txBody>
      </p:sp>
    </p:spTree>
    <p:extLst>
      <p:ext uri="{BB962C8B-B14F-4D97-AF65-F5344CB8AC3E}">
        <p14:creationId xmlns:p14="http://schemas.microsoft.com/office/powerpoint/2010/main" val="8965289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74638"/>
            <a:ext cx="8229600" cy="944562"/>
          </a:xfrm>
        </p:spPr>
        <p:txBody>
          <a:bodyPr/>
          <a:lstStyle/>
          <a:p>
            <a:r>
              <a:rPr lang="en-PH" altLang="en-US" sz="2400" b="1" smtClean="0"/>
              <a:t>Republic Act (RA) No. 7160 – The Local Government Code of 1991</a:t>
            </a:r>
          </a:p>
        </p:txBody>
      </p:sp>
      <p:sp>
        <p:nvSpPr>
          <p:cNvPr id="3" name="Content Placeholder 2"/>
          <p:cNvSpPr>
            <a:spLocks noGrp="1"/>
          </p:cNvSpPr>
          <p:nvPr>
            <p:ph idx="1"/>
          </p:nvPr>
        </p:nvSpPr>
        <p:spPr>
          <a:xfrm>
            <a:off x="481013" y="1219200"/>
            <a:ext cx="8229600" cy="5334000"/>
          </a:xfrm>
        </p:spPr>
        <p:txBody>
          <a:bodyPr/>
          <a:lstStyle/>
          <a:p>
            <a:pPr>
              <a:defRPr/>
            </a:pPr>
            <a:r>
              <a:rPr lang="en-PH" sz="2400" dirty="0" smtClean="0"/>
              <a:t>Rule XXXV – Local Government Supply &amp; Management</a:t>
            </a:r>
          </a:p>
          <a:p>
            <a:pPr>
              <a:defRPr/>
            </a:pPr>
            <a:endParaRPr lang="en-PH" sz="2400" dirty="0"/>
          </a:p>
          <a:p>
            <a:pPr marL="0" indent="0">
              <a:buFontTx/>
              <a:buNone/>
              <a:defRPr/>
            </a:pPr>
            <a:r>
              <a:rPr lang="en-PH" sz="2400" dirty="0" smtClean="0"/>
              <a:t>        </a:t>
            </a:r>
            <a:r>
              <a:rPr lang="en-PH" sz="2400" i="1" dirty="0" smtClean="0"/>
              <a:t>Art. 427.  Scope - the rule shall govern the</a:t>
            </a:r>
          </a:p>
          <a:p>
            <a:pPr marL="0" indent="0">
              <a:buFontTx/>
              <a:buNone/>
              <a:defRPr/>
            </a:pPr>
            <a:r>
              <a:rPr lang="en-PH" sz="2400" i="1" dirty="0"/>
              <a:t> </a:t>
            </a:r>
            <a:r>
              <a:rPr lang="en-PH" sz="2400" i="1" dirty="0" smtClean="0"/>
              <a:t>                                        procurement, care, utilization,</a:t>
            </a:r>
          </a:p>
          <a:p>
            <a:pPr marL="0" indent="0">
              <a:buFontTx/>
              <a:buNone/>
              <a:defRPr/>
            </a:pPr>
            <a:r>
              <a:rPr lang="en-PH" sz="2400" i="1" dirty="0"/>
              <a:t> </a:t>
            </a:r>
            <a:r>
              <a:rPr lang="en-PH" sz="2400" i="1" dirty="0" smtClean="0"/>
              <a:t>                                        custody and disposal of supplies</a:t>
            </a:r>
          </a:p>
          <a:p>
            <a:pPr marL="0" indent="0">
              <a:buFontTx/>
              <a:buNone/>
              <a:defRPr/>
            </a:pPr>
            <a:r>
              <a:rPr lang="en-PH" sz="2400" i="1" dirty="0"/>
              <a:t> </a:t>
            </a:r>
            <a:r>
              <a:rPr lang="en-PH" sz="2400" i="1" dirty="0" smtClean="0"/>
              <a:t>                                        and other aspects of supply </a:t>
            </a:r>
          </a:p>
          <a:p>
            <a:pPr marL="0" indent="0">
              <a:buFontTx/>
              <a:buNone/>
              <a:defRPr/>
            </a:pPr>
            <a:r>
              <a:rPr lang="en-PH" sz="2400" i="1" dirty="0"/>
              <a:t> </a:t>
            </a:r>
            <a:r>
              <a:rPr lang="en-PH" sz="2400" i="1" dirty="0" smtClean="0"/>
              <a:t>                                        management in an LGU.</a:t>
            </a:r>
          </a:p>
          <a:p>
            <a:pPr marL="0" indent="0">
              <a:buFontTx/>
              <a:buNone/>
              <a:defRPr/>
            </a:pPr>
            <a:r>
              <a:rPr lang="en-PH" sz="2400" i="1" dirty="0"/>
              <a:t> </a:t>
            </a:r>
            <a:r>
              <a:rPr lang="en-PH" sz="2400" i="1" dirty="0" smtClean="0"/>
              <a:t>        Art. 429.  General in Procurement or Disposal. – xxx</a:t>
            </a:r>
          </a:p>
          <a:p>
            <a:pPr marL="0" indent="0">
              <a:buFontTx/>
              <a:buNone/>
              <a:defRPr/>
            </a:pPr>
            <a:r>
              <a:rPr lang="en-PH" sz="2400" i="1" dirty="0"/>
              <a:t> </a:t>
            </a:r>
            <a:r>
              <a:rPr lang="en-PH" sz="2400" i="1" dirty="0" smtClean="0"/>
              <a:t>                        Supplies which have become unserviceable</a:t>
            </a:r>
          </a:p>
          <a:p>
            <a:pPr marL="0" indent="0">
              <a:buFontTx/>
              <a:buNone/>
              <a:defRPr/>
            </a:pPr>
            <a:r>
              <a:rPr lang="en-PH" sz="2400" i="1" dirty="0"/>
              <a:t> </a:t>
            </a:r>
            <a:r>
              <a:rPr lang="en-PH" sz="2400" i="1" dirty="0" smtClean="0"/>
              <a:t>                        or are no longer needed shall be sold, </a:t>
            </a:r>
          </a:p>
          <a:p>
            <a:pPr marL="0" indent="0">
              <a:buFontTx/>
              <a:buNone/>
              <a:defRPr/>
            </a:pPr>
            <a:r>
              <a:rPr lang="en-PH" sz="2400" i="1" dirty="0"/>
              <a:t> </a:t>
            </a:r>
            <a:r>
              <a:rPr lang="en-PH" sz="2400" i="1" dirty="0" smtClean="0"/>
              <a:t>                        whenever applicable, at a public auction,</a:t>
            </a:r>
          </a:p>
          <a:p>
            <a:pPr marL="0" indent="0">
              <a:buFontTx/>
              <a:buNone/>
              <a:defRPr/>
            </a:pPr>
            <a:r>
              <a:rPr lang="en-PH" sz="2400" i="1" dirty="0"/>
              <a:t> </a:t>
            </a:r>
            <a:r>
              <a:rPr lang="en-PH" sz="2400" i="1" dirty="0" smtClean="0"/>
              <a:t>                        subject to applicable rules and regulations.</a:t>
            </a:r>
          </a:p>
          <a:p>
            <a:pPr marL="0" indent="0">
              <a:buFontTx/>
              <a:buNone/>
              <a:defRPr/>
            </a:pPr>
            <a:r>
              <a:rPr lang="en-PH" sz="2400" dirty="0"/>
              <a:t> </a:t>
            </a:r>
            <a:r>
              <a:rPr lang="en-PH" sz="2400" dirty="0" smtClean="0"/>
              <a:t>                             </a:t>
            </a:r>
          </a:p>
          <a:p>
            <a:pPr marL="0" indent="0">
              <a:buFontTx/>
              <a:buNone/>
              <a:defRPr/>
            </a:pPr>
            <a:r>
              <a:rPr lang="en-PH" sz="2400" dirty="0"/>
              <a:t> </a:t>
            </a:r>
            <a:r>
              <a:rPr lang="en-PH" sz="2400" dirty="0" smtClean="0"/>
              <a:t>                          </a:t>
            </a:r>
            <a:endParaRPr lang="en-PH" sz="2400" dirty="0"/>
          </a:p>
        </p:txBody>
      </p:sp>
    </p:spTree>
    <p:extLst>
      <p:ext uri="{BB962C8B-B14F-4D97-AF65-F5344CB8AC3E}">
        <p14:creationId xmlns:p14="http://schemas.microsoft.com/office/powerpoint/2010/main" val="38299211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1600200" y="838200"/>
            <a:ext cx="6208713"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Destruction or Sale of Unserviceable Property</a:t>
            </a:r>
            <a:endParaRPr kumimoji="0" lang="en-US" altLang="en-US" sz="36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16740" name="Text Box 4"/>
          <p:cNvSpPr txBox="1">
            <a:spLocks noChangeArrowheads="1"/>
          </p:cNvSpPr>
          <p:nvPr/>
        </p:nvSpPr>
        <p:spPr bwMode="auto">
          <a:xfrm>
            <a:off x="1914525" y="2667000"/>
            <a:ext cx="5629275"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7850" indent="-577850">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Times New Roman" pitchFamily="18" charset="0"/>
                <a:ea typeface="+mn-ea"/>
                <a:cs typeface="+mn-cs"/>
              </a:rPr>
              <a:t>Modes of Disposition of Property- As a general rule, sale of property owned by an LGU shall be made only through public auction. Other modes of disposal maybe resorted only when public auction has failed. Art. 444, RA 7160</a:t>
            </a:r>
          </a:p>
          <a:p>
            <a:pPr marL="577850" marR="0" lvl="0" indent="-577850" algn="l" defTabSz="914400" rtl="0" eaLnBrk="0" fontAlgn="base" latinLnBrk="0" hangingPunct="0">
              <a:lnSpc>
                <a:spcPct val="100000"/>
              </a:lnSpc>
              <a:spcBef>
                <a:spcPct val="50000"/>
              </a:spcBef>
              <a:spcAft>
                <a:spcPct val="0"/>
              </a:spcAft>
              <a:buClrTx/>
              <a:buSzTx/>
              <a:buFont typeface="Monotype Sorts" pitchFamily="2" charset="2"/>
              <a:buChar char="2"/>
              <a:tabLst/>
              <a:defRPr/>
            </a:pPr>
            <a:endParaRPr kumimoji="0" lang="en-US" sz="2800" b="1"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a:p>
            <a:pPr marL="577850" marR="0" lvl="0" indent="-577850" algn="l" defTabSz="914400" rtl="0" eaLnBrk="0" fontAlgn="base" latinLnBrk="0" hangingPunct="0">
              <a:lnSpc>
                <a:spcPct val="100000"/>
              </a:lnSpc>
              <a:spcBef>
                <a:spcPct val="50000"/>
              </a:spcBef>
              <a:spcAft>
                <a:spcPct val="0"/>
              </a:spcAft>
              <a:buClrTx/>
              <a:buSzTx/>
              <a:buFont typeface="Monotype Sorts" pitchFamily="2" charset="2"/>
              <a:buChar char="2"/>
              <a:tabLst/>
              <a:defRPr/>
            </a:pPr>
            <a:endParaRPr kumimoji="0" lang="en-US" sz="3200" b="1"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a:p>
            <a:pPr marL="577850" marR="0" lvl="0" indent="-577850" algn="l" defTabSz="914400" rtl="0" eaLnBrk="0" fontAlgn="base" latinLnBrk="0" hangingPunct="0">
              <a:lnSpc>
                <a:spcPct val="100000"/>
              </a:lnSpc>
              <a:spcBef>
                <a:spcPct val="50000"/>
              </a:spcBef>
              <a:spcAft>
                <a:spcPct val="0"/>
              </a:spcAft>
              <a:buClrTx/>
              <a:buSzTx/>
              <a:buFont typeface="Monotype Sorts" pitchFamily="2" charset="2"/>
              <a:buChar char="2"/>
              <a:tabLst/>
              <a:defRPr/>
            </a:pPr>
            <a:endParaRPr kumimoji="0" lang="en-US" sz="3200" b="1" i="0" u="none" strike="noStrike" kern="1200" cap="none" spc="0" normalizeH="0" baseline="0" noProof="0" dirty="0" smtClean="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41426420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6738">
                                            <p:txEl>
                                              <p:pRg st="0" end="0"/>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674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build="p" autoUpdateAnimBg="0"/>
      <p:bldP spid="116740"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2"/>
          <p:cNvSpPr txBox="1">
            <a:spLocks noChangeArrowheads="1"/>
          </p:cNvSpPr>
          <p:nvPr/>
        </p:nvSpPr>
        <p:spPr bwMode="auto">
          <a:xfrm>
            <a:off x="3962400" y="565150"/>
            <a:ext cx="5029200" cy="615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For LGU’s : </a:t>
            </a: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SEC. 379. Property Disposal. When  property of any local government unit has become unserviceable for any cause or is no longer needed, it shall upon application of the officer accountable therefor, be inspected and appraised by the provincial, city or municipal auditor, as the case may be, or his duly authorized representative or that of the COA and, if found valueless or unusable, shall be destroyed in the presence of the inspecting officer.</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If found valuable, the same shall be sold at public auction to the highest bidder under the supervision of the Committee on Awards and in the presence of the auditor or his duly authorized representative. </a:t>
            </a:r>
            <a:endParaRPr kumimoji="0" lang="en-US" altLang="en-US" sz="24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aphicFrame>
        <p:nvGraphicFramePr>
          <p:cNvPr id="89091" name="Object 4"/>
          <p:cNvGraphicFramePr>
            <a:graphicFrameLocks noChangeAspect="1"/>
          </p:cNvGraphicFramePr>
          <p:nvPr/>
        </p:nvGraphicFramePr>
        <p:xfrm>
          <a:off x="685800" y="838200"/>
          <a:ext cx="3065463" cy="4876800"/>
        </p:xfrm>
        <a:graphic>
          <a:graphicData uri="http://schemas.openxmlformats.org/presentationml/2006/ole">
            <mc:AlternateContent xmlns:mc="http://schemas.openxmlformats.org/markup-compatibility/2006">
              <mc:Choice xmlns:v="urn:schemas-microsoft-com:vml" Requires="v">
                <p:oleObj spid="_x0000_s18462" name="Clip" r:id="rId4" imgW="569671" imgH="1712671" progId="MS_ClipArt_Gallery.2">
                  <p:embed/>
                </p:oleObj>
              </mc:Choice>
              <mc:Fallback>
                <p:oleObj name="Clip" r:id="rId4" imgW="569671" imgH="1712671" progId="MS_ClipArt_Gallery.2">
                  <p:embed/>
                  <p:pic>
                    <p:nvPicPr>
                      <p:cNvPr id="89091"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838200"/>
                        <a:ext cx="3065463"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503517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 calcmode="lin" valueType="num">
                                      <p:cBhvr additive="base">
                                        <p:cTn id="7" dur="500" fill="hold"/>
                                        <p:tgtEl>
                                          <p:spTgt spid="117762"/>
                                        </p:tgtEl>
                                        <p:attrNameLst>
                                          <p:attrName>ppt_x</p:attrName>
                                        </p:attrNameLst>
                                      </p:cBhvr>
                                      <p:tavLst>
                                        <p:tav tm="0">
                                          <p:val>
                                            <p:strVal val="0-#ppt_w/2"/>
                                          </p:val>
                                        </p:tav>
                                        <p:tav tm="100000">
                                          <p:val>
                                            <p:strVal val="#ppt_x"/>
                                          </p:val>
                                        </p:tav>
                                      </p:tavLst>
                                    </p:anim>
                                    <p:anim calcmode="lin" valueType="num">
                                      <p:cBhvr additive="base">
                                        <p:cTn id="8" dur="500" fill="hold"/>
                                        <p:tgtEl>
                                          <p:spTgt spid="117762"/>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a:xfrm>
            <a:off x="457200" y="263525"/>
            <a:ext cx="8229600" cy="1052513"/>
          </a:xfrm>
        </p:spPr>
        <p:txBody>
          <a:bodyPr/>
          <a:lstStyle/>
          <a:p>
            <a:pPr eaLnBrk="1" hangingPunct="1">
              <a:defRPr/>
            </a:pPr>
            <a:r>
              <a:rPr lang="en-US" sz="2954">
                <a:solidFill>
                  <a:schemeClr val="hlink"/>
                </a:solidFill>
              </a:rPr>
              <a:t>Inventory and Inspection Report of Unserviceable Property (Annex A)</a:t>
            </a:r>
          </a:p>
        </p:txBody>
      </p:sp>
      <p:sp>
        <p:nvSpPr>
          <p:cNvPr id="92163" name="Line 4"/>
          <p:cNvSpPr>
            <a:spLocks noChangeShapeType="1"/>
          </p:cNvSpPr>
          <p:nvPr/>
        </p:nvSpPr>
        <p:spPr bwMode="auto">
          <a:xfrm>
            <a:off x="8915400" y="1458913"/>
            <a:ext cx="0" cy="4783137"/>
          </a:xfrm>
          <a:prstGeom prst="line">
            <a:avLst/>
          </a:prstGeom>
          <a:noFill/>
          <a:ln w="9525">
            <a:solidFill>
              <a:srgbClr val="20240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pic>
        <p:nvPicPr>
          <p:cNvPr id="92164"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 y="1276350"/>
            <a:ext cx="8686800" cy="5106988"/>
          </a:xfrm>
        </p:spPr>
      </p:pic>
    </p:spTree>
    <p:extLst>
      <p:ext uri="{BB962C8B-B14F-4D97-AF65-F5344CB8AC3E}">
        <p14:creationId xmlns:p14="http://schemas.microsoft.com/office/powerpoint/2010/main" val="372508262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1282"/>
                                        </p:tgtEl>
                                        <p:attrNameLst>
                                          <p:attrName>style.visibility</p:attrName>
                                        </p:attrNameLst>
                                      </p:cBhvr>
                                      <p:to>
                                        <p:strVal val="visible"/>
                                      </p:to>
                                    </p:set>
                                    <p:animEffect transition="in" filter="fade">
                                      <p:cBhvr>
                                        <p:cTn id="7" dur="2000"/>
                                        <p:tgtEl>
                                          <p:spTgt spid="48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8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3"/>
          <p:cNvSpPr>
            <a:spLocks noGrp="1" noChangeArrowheads="1"/>
          </p:cNvSpPr>
          <p:nvPr>
            <p:ph type="title"/>
          </p:nvPr>
        </p:nvSpPr>
        <p:spPr>
          <a:xfrm>
            <a:off x="685800" y="152400"/>
            <a:ext cx="6870700" cy="1066800"/>
          </a:xfrm>
          <a:noFill/>
        </p:spPr>
        <p:txBody>
          <a:bodyPr lIns="92075" tIns="46038" rIns="92075" bIns="46038" anchor="ctr"/>
          <a:lstStyle/>
          <a:p>
            <a:pPr eaLnBrk="1" hangingPunct="1"/>
            <a:r>
              <a:rPr lang="en-US" b="1" dirty="0" smtClean="0"/>
              <a:t>Learning Objectives</a:t>
            </a:r>
          </a:p>
        </p:txBody>
      </p:sp>
      <p:sp>
        <p:nvSpPr>
          <p:cNvPr id="497668" name="Rectangle 4"/>
          <p:cNvSpPr>
            <a:spLocks noGrp="1" noChangeArrowheads="1"/>
          </p:cNvSpPr>
          <p:nvPr>
            <p:ph type="body" sz="half" idx="1"/>
          </p:nvPr>
        </p:nvSpPr>
        <p:spPr>
          <a:xfrm>
            <a:off x="152400" y="1219200"/>
            <a:ext cx="8763000" cy="4953000"/>
          </a:xfrm>
          <a:noFill/>
        </p:spPr>
        <p:txBody>
          <a:bodyPr lIns="92075" tIns="46038" rIns="92075" bIns="46038"/>
          <a:lstStyle/>
          <a:p>
            <a:pPr marL="53975" lvl="1" indent="0" eaLnBrk="1" hangingPunct="1">
              <a:buClr>
                <a:schemeClr val="tx1"/>
              </a:buClr>
              <a:buNone/>
            </a:pPr>
            <a:r>
              <a:rPr lang="en-US" sz="2800" b="1" dirty="0" smtClean="0">
                <a:solidFill>
                  <a:schemeClr val="tx1"/>
                </a:solidFill>
              </a:rPr>
              <a:t>For the one-time cleansing of Property, Plant &amp; Equipment (PPE) accounts and establish their correct valuation:  </a:t>
            </a:r>
          </a:p>
          <a:p>
            <a:pPr marL="519113" lvl="1" indent="-519113" eaLnBrk="1" hangingPunct="1">
              <a:buClr>
                <a:schemeClr val="tx1"/>
              </a:buClr>
              <a:buFontTx/>
              <a:buChar char="•"/>
            </a:pPr>
            <a:r>
              <a:rPr lang="en-US" sz="2800" b="1" dirty="0" smtClean="0">
                <a:solidFill>
                  <a:schemeClr val="tx1"/>
                </a:solidFill>
              </a:rPr>
              <a:t>Know the guidelines and procedures on the conduct of PPE inventory taking;</a:t>
            </a:r>
          </a:p>
          <a:p>
            <a:pPr marL="519113" lvl="1" indent="-519113" eaLnBrk="1" hangingPunct="1">
              <a:buClr>
                <a:schemeClr val="tx1"/>
              </a:buClr>
              <a:buFontTx/>
              <a:buChar char="•"/>
            </a:pPr>
            <a:r>
              <a:rPr lang="en-US" sz="2800" b="1" dirty="0" smtClean="0">
                <a:solidFill>
                  <a:schemeClr val="tx1"/>
                </a:solidFill>
              </a:rPr>
              <a:t>Know the proper disposition for items found at station but not recorded in the books;</a:t>
            </a:r>
          </a:p>
          <a:p>
            <a:pPr marL="519113" lvl="1" indent="-519113" eaLnBrk="1" hangingPunct="1">
              <a:buClr>
                <a:schemeClr val="tx1"/>
              </a:buClr>
              <a:buFontTx/>
              <a:buChar char="•"/>
            </a:pPr>
            <a:r>
              <a:rPr lang="en-US" sz="2800" b="1" dirty="0" smtClean="0">
                <a:solidFill>
                  <a:schemeClr val="tx1"/>
                </a:solidFill>
              </a:rPr>
              <a:t>Know the proper disposition for non-existing PPE (items recorded in the books but with unverifiable existence)  </a:t>
            </a:r>
          </a:p>
          <a:p>
            <a:pPr marL="519113" lvl="1" indent="-519113" eaLnBrk="1" hangingPunct="1">
              <a:buClr>
                <a:schemeClr val="tx1"/>
              </a:buClr>
              <a:buFontTx/>
              <a:buChar char="•"/>
            </a:pPr>
            <a:endParaRPr lang="en-US" sz="2800" b="1" dirty="0" smtClean="0">
              <a:solidFill>
                <a:schemeClr val="tx1"/>
              </a:solidFill>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4" presetClass="entr" presetSubtype="0" fill="hold" grpId="0" nodeType="afterEffect">
                                  <p:stCondLst>
                                    <p:cond delay="3000"/>
                                  </p:stCondLst>
                                  <p:childTnLst>
                                    <p:set>
                                      <p:cBhvr>
                                        <p:cTn id="6" dur="1" fill="hold">
                                          <p:stCondLst>
                                            <p:cond delay="0"/>
                                          </p:stCondLst>
                                        </p:cTn>
                                        <p:tgtEl>
                                          <p:spTgt spid="497668">
                                            <p:txEl>
                                              <p:pRg st="0" end="0"/>
                                            </p:txEl>
                                          </p:spTgt>
                                        </p:tgtEl>
                                        <p:attrNameLst>
                                          <p:attrName>style.visibility</p:attrName>
                                        </p:attrNameLst>
                                      </p:cBhvr>
                                      <p:to>
                                        <p:strVal val="visible"/>
                                      </p:to>
                                    </p:set>
                                    <p:anim to="" calcmode="lin" valueType="num">
                                      <p:cBhvr>
                                        <p:cTn id="7" dur="1" fill="hold"/>
                                        <p:tgtEl>
                                          <p:spTgt spid="497668">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497668">
                                            <p:txEl>
                                              <p:pRg st="1" end="1"/>
                                            </p:txEl>
                                          </p:spTgt>
                                        </p:tgtEl>
                                        <p:attrNameLst>
                                          <p:attrName>style.visibility</p:attrName>
                                        </p:attrNameLst>
                                      </p:cBhvr>
                                      <p:to>
                                        <p:strVal val="visible"/>
                                      </p:to>
                                    </p:set>
                                    <p:anim to="" calcmode="lin" valueType="num">
                                      <p:cBhvr>
                                        <p:cTn id="10" dur="1" fill="hold"/>
                                        <p:tgtEl>
                                          <p:spTgt spid="497668">
                                            <p:txEl>
                                              <p:pRg st="1" end="1"/>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497668">
                                            <p:txEl>
                                              <p:pRg st="2" end="2"/>
                                            </p:txEl>
                                          </p:spTgt>
                                        </p:tgtEl>
                                        <p:attrNameLst>
                                          <p:attrName>style.visibility</p:attrName>
                                        </p:attrNameLst>
                                      </p:cBhvr>
                                      <p:to>
                                        <p:strVal val="visible"/>
                                      </p:to>
                                    </p:set>
                                    <p:anim to="" calcmode="lin" valueType="num">
                                      <p:cBhvr>
                                        <p:cTn id="13" dur="1" fill="hold"/>
                                        <p:tgtEl>
                                          <p:spTgt spid="497668">
                                            <p:txEl>
                                              <p:pRg st="2" end="2"/>
                                            </p:txEl>
                                          </p:spTgt>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497668">
                                            <p:txEl>
                                              <p:pRg st="3" end="3"/>
                                            </p:txEl>
                                          </p:spTgt>
                                        </p:tgtEl>
                                        <p:attrNameLst>
                                          <p:attrName>style.visibility</p:attrName>
                                        </p:attrNameLst>
                                      </p:cBhvr>
                                      <p:to>
                                        <p:strVal val="visible"/>
                                      </p:to>
                                    </p:set>
                                    <p:anim to="" calcmode="lin" valueType="num">
                                      <p:cBhvr>
                                        <p:cTn id="16" dur="1" fill="hold"/>
                                        <p:tgtEl>
                                          <p:spTgt spid="497668">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668" grpId="0" build="p"/>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52400" y="152400"/>
            <a:ext cx="6535738" cy="685800"/>
          </a:xfrm>
          <a:noFill/>
        </p:spPr>
        <p:txBody>
          <a:bodyPr/>
          <a:lstStyle/>
          <a:p>
            <a:pPr algn="l" eaLnBrk="1" hangingPunct="1"/>
            <a:r>
              <a:rPr lang="en-US" altLang="en-US" sz="2400" b="1" smtClean="0">
                <a:latin typeface="Comic Sans MS" panose="030F0702030302020204" pitchFamily="66" charset="0"/>
              </a:rPr>
              <a:t>FOR LGUs:</a:t>
            </a:r>
          </a:p>
        </p:txBody>
      </p:sp>
      <p:sp>
        <p:nvSpPr>
          <p:cNvPr id="119811" name="Rectangle 3"/>
          <p:cNvSpPr>
            <a:spLocks noGrp="1" noChangeArrowheads="1"/>
          </p:cNvSpPr>
          <p:nvPr>
            <p:ph type="body" idx="1"/>
          </p:nvPr>
        </p:nvSpPr>
        <p:spPr>
          <a:xfrm>
            <a:off x="304800" y="838200"/>
            <a:ext cx="4038600" cy="1752600"/>
          </a:xfrm>
        </p:spPr>
        <p:txBody>
          <a:bodyPr/>
          <a:lstStyle/>
          <a:p>
            <a:pPr marL="0" indent="0" algn="just" eaLnBrk="1" hangingPunct="1">
              <a:spcBef>
                <a:spcPct val="50000"/>
              </a:spcBef>
              <a:buClr>
                <a:schemeClr val="tx1"/>
              </a:buClr>
              <a:buFontTx/>
              <a:buNone/>
            </a:pPr>
            <a:r>
              <a:rPr lang="en-US" altLang="en-US" sz="2200" b="1" smtClean="0">
                <a:solidFill>
                  <a:srgbClr val="C00000"/>
                </a:solidFill>
                <a:latin typeface="Comic Sans MS" panose="030F0702030302020204" pitchFamily="66" charset="0"/>
              </a:rPr>
              <a:t>Sec. 383, R.A. 7160</a:t>
            </a:r>
          </a:p>
          <a:p>
            <a:pPr marL="0" indent="0" algn="just" eaLnBrk="1" hangingPunct="1">
              <a:spcBef>
                <a:spcPct val="50000"/>
              </a:spcBef>
              <a:buClr>
                <a:schemeClr val="tx1"/>
              </a:buClr>
              <a:buFontTx/>
              <a:buNone/>
            </a:pPr>
            <a:r>
              <a:rPr lang="en-US" altLang="en-US" sz="2200" smtClean="0">
                <a:solidFill>
                  <a:schemeClr val="tx2"/>
                </a:solidFill>
                <a:latin typeface="Comic Sans MS" panose="030F0702030302020204" pitchFamily="66" charset="0"/>
              </a:rPr>
              <a:t>COA shall promulgate the rules and regulations on PSM in the LGUs</a:t>
            </a:r>
          </a:p>
          <a:p>
            <a:pPr marL="0" indent="0" algn="just" eaLnBrk="1" hangingPunct="1">
              <a:spcBef>
                <a:spcPct val="50000"/>
              </a:spcBef>
              <a:buClr>
                <a:schemeClr val="tx1"/>
              </a:buClr>
              <a:buFontTx/>
              <a:buNone/>
            </a:pPr>
            <a:endParaRPr lang="en-US" altLang="en-US" sz="2200" smtClean="0">
              <a:solidFill>
                <a:schemeClr val="tx2"/>
              </a:solidFill>
              <a:latin typeface="Comic Sans MS" panose="030F0702030302020204" pitchFamily="66" charset="0"/>
            </a:endParaRPr>
          </a:p>
          <a:p>
            <a:pPr marL="0" indent="0" algn="just" eaLnBrk="1" hangingPunct="1">
              <a:spcBef>
                <a:spcPct val="50000"/>
              </a:spcBef>
              <a:buClr>
                <a:schemeClr val="tx1"/>
              </a:buClr>
              <a:buFontTx/>
              <a:buNone/>
            </a:pPr>
            <a:r>
              <a:rPr lang="en-US" altLang="en-US" sz="2200" b="1" smtClean="0">
                <a:solidFill>
                  <a:srgbClr val="C00000"/>
                </a:solidFill>
                <a:latin typeface="Comic Sans MS" panose="030F0702030302020204" pitchFamily="66" charset="0"/>
              </a:rPr>
              <a:t>Sec. 176, COA Cir. 92-386</a:t>
            </a:r>
          </a:p>
          <a:p>
            <a:pPr marL="0" indent="0" algn="just" eaLnBrk="1" hangingPunct="1">
              <a:spcBef>
                <a:spcPct val="50000"/>
              </a:spcBef>
              <a:buClr>
                <a:schemeClr val="tx1"/>
              </a:buClr>
              <a:buFontTx/>
              <a:buNone/>
            </a:pPr>
            <a:r>
              <a:rPr lang="en-US" altLang="en-US" sz="2200" smtClean="0">
                <a:solidFill>
                  <a:schemeClr val="tx2"/>
                </a:solidFill>
                <a:latin typeface="Comic Sans MS" panose="030F0702030302020204" pitchFamily="66" charset="0"/>
              </a:rPr>
              <a:t>The Committee on Awards shall open all the Bids…</a:t>
            </a:r>
          </a:p>
          <a:p>
            <a:pPr marL="0" indent="0" algn="just" eaLnBrk="1" hangingPunct="1">
              <a:spcBef>
                <a:spcPct val="50000"/>
              </a:spcBef>
              <a:buClr>
                <a:schemeClr val="tx1"/>
              </a:buClr>
              <a:buFontTx/>
              <a:buNone/>
            </a:pPr>
            <a:r>
              <a:rPr lang="en-US" altLang="en-US" sz="2200" smtClean="0">
                <a:solidFill>
                  <a:schemeClr val="tx2"/>
                </a:solidFill>
                <a:latin typeface="Comic Sans MS" panose="030F0702030302020204" pitchFamily="66" charset="0"/>
              </a:rPr>
              <a:t>No bids shall be opened without the presence of the COA Auditor or his duly authorized representative who shall identify the bids submitted</a:t>
            </a:r>
          </a:p>
          <a:p>
            <a:pPr marL="0" indent="0" algn="just" eaLnBrk="1" hangingPunct="1">
              <a:spcBef>
                <a:spcPct val="50000"/>
              </a:spcBef>
              <a:buClr>
                <a:schemeClr val="tx1"/>
              </a:buClr>
              <a:buFontTx/>
              <a:buNone/>
            </a:pPr>
            <a:endParaRPr lang="en-US" altLang="en-US" sz="2200" smtClean="0">
              <a:solidFill>
                <a:schemeClr val="tx2"/>
              </a:solidFill>
            </a:endParaRPr>
          </a:p>
        </p:txBody>
      </p:sp>
      <p:graphicFrame>
        <p:nvGraphicFramePr>
          <p:cNvPr id="119812" name="Object 4"/>
          <p:cNvGraphicFramePr>
            <a:graphicFrameLocks noChangeAspect="1"/>
          </p:cNvGraphicFramePr>
          <p:nvPr/>
        </p:nvGraphicFramePr>
        <p:xfrm>
          <a:off x="5410200" y="2819400"/>
          <a:ext cx="2895600" cy="2819400"/>
        </p:xfrm>
        <a:graphic>
          <a:graphicData uri="http://schemas.openxmlformats.org/presentationml/2006/ole">
            <mc:AlternateContent xmlns:mc="http://schemas.openxmlformats.org/markup-compatibility/2006">
              <mc:Choice xmlns:v="urn:schemas-microsoft-com:vml" Requires="v">
                <p:oleObj spid="_x0000_s19486" name="Clip" r:id="rId4" imgW="984809" imgH="697687" progId="MS_ClipArt_Gallery.2">
                  <p:embed/>
                </p:oleObj>
              </mc:Choice>
              <mc:Fallback>
                <p:oleObj name="Clip" r:id="rId4" imgW="984809" imgH="697687" progId="MS_ClipArt_Gallery.2">
                  <p:embed/>
                  <p:pic>
                    <p:nvPicPr>
                      <p:cNvPr id="11981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819400"/>
                        <a:ext cx="2895600" cy="2819400"/>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924565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anim calcmode="lin" valueType="num">
                                      <p:cBhvr additive="base">
                                        <p:cTn id="7" dur="500" fill="hold"/>
                                        <p:tgtEl>
                                          <p:spTgt spid="119810"/>
                                        </p:tgtEl>
                                        <p:attrNameLst>
                                          <p:attrName>ppt_x</p:attrName>
                                        </p:attrNameLst>
                                      </p:cBhvr>
                                      <p:tavLst>
                                        <p:tav tm="0">
                                          <p:val>
                                            <p:strVal val="0-#ppt_w/2"/>
                                          </p:val>
                                        </p:tav>
                                        <p:tav tm="100000">
                                          <p:val>
                                            <p:strVal val="#ppt_x"/>
                                          </p:val>
                                        </p:tav>
                                      </p:tavLst>
                                    </p:anim>
                                    <p:anim calcmode="lin" valueType="num">
                                      <p:cBhvr additive="base">
                                        <p:cTn id="8" dur="500" fill="hold"/>
                                        <p:tgtEl>
                                          <p:spTgt spid="119810"/>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9811">
                                            <p:txEl>
                                              <p:pRg st="0" end="0"/>
                                            </p:txEl>
                                          </p:spTgt>
                                        </p:tgtEl>
                                        <p:attrNameLst>
                                          <p:attrName>style.visibility</p:attrName>
                                        </p:attrNameLst>
                                      </p:cBhvr>
                                      <p:to>
                                        <p:strVal val="visible"/>
                                      </p:to>
                                    </p:set>
                                    <p:anim calcmode="lin" valueType="num">
                                      <p:cBhvr additive="base">
                                        <p:cTn id="13" dur="500" fill="hold"/>
                                        <p:tgtEl>
                                          <p:spTgt spid="11981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9811">
                                            <p:txEl>
                                              <p:pRg st="0" end="0"/>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9811">
                                            <p:txEl>
                                              <p:pRg st="1" end="1"/>
                                            </p:txEl>
                                          </p:spTgt>
                                        </p:tgtEl>
                                        <p:attrNameLst>
                                          <p:attrName>style.visibility</p:attrName>
                                        </p:attrNameLst>
                                      </p:cBhvr>
                                      <p:to>
                                        <p:strVal val="visible"/>
                                      </p:to>
                                    </p:set>
                                    <p:anim calcmode="lin" valueType="num">
                                      <p:cBhvr additive="base">
                                        <p:cTn id="19" dur="500" fill="hold"/>
                                        <p:tgtEl>
                                          <p:spTgt spid="119811">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9811">
                                            <p:txEl>
                                              <p:pRg st="1" end="1"/>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7"/>
                                            </p:cond>
                                          </p:stCondLst>
                                          <p:endCondLst>
                                            <p:cond evt="onStopAudio" delay="0">
                                              <p:tgtEl>
                                                <p:sldTgt/>
                                              </p:tgtEl>
                                            </p:cond>
                                          </p:endCondLst>
                                        </p:cTn>
                                        <p:tgtEl>
                                          <p:sndTgt r:embed="rId3" name="arrow.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9811">
                                            <p:txEl>
                                              <p:pRg st="3" end="3"/>
                                            </p:txEl>
                                          </p:spTgt>
                                        </p:tgtEl>
                                        <p:attrNameLst>
                                          <p:attrName>style.visibility</p:attrName>
                                        </p:attrNameLst>
                                      </p:cBhvr>
                                      <p:to>
                                        <p:strVal val="visible"/>
                                      </p:to>
                                    </p:set>
                                    <p:anim calcmode="lin" valueType="num">
                                      <p:cBhvr additive="base">
                                        <p:cTn id="25" dur="500" fill="hold"/>
                                        <p:tgtEl>
                                          <p:spTgt spid="11981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9811">
                                            <p:txEl>
                                              <p:pRg st="3" end="3"/>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23"/>
                                            </p:cond>
                                          </p:stCondLst>
                                          <p:endCondLst>
                                            <p:cond evt="onStopAudio" delay="0">
                                              <p:tgtEl>
                                                <p:sldTgt/>
                                              </p:tgtEl>
                                            </p:cond>
                                          </p:endCondLst>
                                        </p:cTn>
                                        <p:tgtEl>
                                          <p:sndTgt r:embed="rId3" name="arrow.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9811">
                                            <p:txEl>
                                              <p:pRg st="4" end="4"/>
                                            </p:txEl>
                                          </p:spTgt>
                                        </p:tgtEl>
                                        <p:attrNameLst>
                                          <p:attrName>style.visibility</p:attrName>
                                        </p:attrNameLst>
                                      </p:cBhvr>
                                      <p:to>
                                        <p:strVal val="visible"/>
                                      </p:to>
                                    </p:set>
                                    <p:anim calcmode="lin" valueType="num">
                                      <p:cBhvr additive="base">
                                        <p:cTn id="31" dur="500" fill="hold"/>
                                        <p:tgtEl>
                                          <p:spTgt spid="119811">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9811">
                                            <p:txEl>
                                              <p:pRg st="4" end="4"/>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29"/>
                                            </p:cond>
                                          </p:stCondLst>
                                          <p:endCondLst>
                                            <p:cond evt="onStopAudio" delay="0">
                                              <p:tgtEl>
                                                <p:sldTgt/>
                                              </p:tgtEl>
                                            </p:cond>
                                          </p:endCondLst>
                                        </p:cTn>
                                        <p:tgtEl>
                                          <p:sndTgt r:embed="rId3" name="arrow.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9811">
                                            <p:txEl>
                                              <p:pRg st="5" end="5"/>
                                            </p:txEl>
                                          </p:spTgt>
                                        </p:tgtEl>
                                        <p:attrNameLst>
                                          <p:attrName>style.visibility</p:attrName>
                                        </p:attrNameLst>
                                      </p:cBhvr>
                                      <p:to>
                                        <p:strVal val="visible"/>
                                      </p:to>
                                    </p:set>
                                    <p:anim calcmode="lin" valueType="num">
                                      <p:cBhvr additive="base">
                                        <p:cTn id="37" dur="500" fill="hold"/>
                                        <p:tgtEl>
                                          <p:spTgt spid="119811">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9811">
                                            <p:txEl>
                                              <p:pRg st="5" end="5"/>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35"/>
                                            </p:cond>
                                          </p:stCondLst>
                                          <p:endCondLst>
                                            <p:cond evt="onStopAudio" delay="0">
                                              <p:tgtEl>
                                                <p:sldTgt/>
                                              </p:tgtEl>
                                            </p:cond>
                                          </p:endCondLst>
                                        </p:cTn>
                                        <p:tgtEl>
                                          <p:sndTgt r:embed="rId3" name="arrow.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119812"/>
                                        </p:tgtEl>
                                        <p:attrNameLst>
                                          <p:attrName>style.visibility</p:attrName>
                                        </p:attrNameLst>
                                      </p:cBhvr>
                                      <p:to>
                                        <p:strVal val="visible"/>
                                      </p:to>
                                    </p:set>
                                    <p:anim calcmode="lin" valueType="num">
                                      <p:cBhvr additive="base">
                                        <p:cTn id="43" dur="500" fill="hold"/>
                                        <p:tgtEl>
                                          <p:spTgt spid="119812"/>
                                        </p:tgtEl>
                                        <p:attrNameLst>
                                          <p:attrName>ppt_x</p:attrName>
                                        </p:attrNameLst>
                                      </p:cBhvr>
                                      <p:tavLst>
                                        <p:tav tm="0">
                                          <p:val>
                                            <p:strVal val="1+#ppt_w/2"/>
                                          </p:val>
                                        </p:tav>
                                        <p:tav tm="100000">
                                          <p:val>
                                            <p:strVal val="#ppt_x"/>
                                          </p:val>
                                        </p:tav>
                                      </p:tavLst>
                                    </p:anim>
                                    <p:anim calcmode="lin" valueType="num">
                                      <p:cBhvr additive="base">
                                        <p:cTn id="44" dur="500" fill="hold"/>
                                        <p:tgtEl>
                                          <p:spTgt spid="119812"/>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41"/>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autoUpdateAnimBg="0"/>
      <p:bldP spid="119811"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274638"/>
            <a:ext cx="7342188" cy="1143000"/>
          </a:xfrm>
        </p:spPr>
        <p:txBody>
          <a:bodyPr/>
          <a:lstStyle/>
          <a:p>
            <a:pPr eaLnBrk="1" hangingPunct="1"/>
            <a:r>
              <a:rPr lang="en-US" altLang="en-US" sz="2800" b="1" smtClean="0">
                <a:latin typeface="Comic Sans MS" panose="030F0702030302020204" pitchFamily="66" charset="0"/>
              </a:rPr>
              <a:t>Disposal Objectives</a:t>
            </a:r>
            <a:endParaRPr lang="en-US" altLang="en-US" smtClean="0"/>
          </a:p>
        </p:txBody>
      </p:sp>
      <p:sp>
        <p:nvSpPr>
          <p:cNvPr id="121859" name="Rectangle 3"/>
          <p:cNvSpPr>
            <a:spLocks noGrp="1" noChangeArrowheads="1"/>
          </p:cNvSpPr>
          <p:nvPr>
            <p:ph type="body" idx="1"/>
          </p:nvPr>
        </p:nvSpPr>
        <p:spPr>
          <a:xfrm>
            <a:off x="685800" y="1676400"/>
            <a:ext cx="6858000" cy="4114800"/>
          </a:xfrm>
        </p:spPr>
        <p:txBody>
          <a:bodyPr/>
          <a:lstStyle/>
          <a:p>
            <a:pPr eaLnBrk="1" hangingPunct="1"/>
            <a:r>
              <a:rPr lang="en-US" altLang="en-US" sz="2800" smtClean="0">
                <a:solidFill>
                  <a:schemeClr val="tx2"/>
                </a:solidFill>
                <a:latin typeface="Comic Sans MS" panose="030F0702030302020204" pitchFamily="66" charset="0"/>
              </a:rPr>
              <a:t>to avoid continuing carrying/inventory costs</a:t>
            </a:r>
          </a:p>
          <a:p>
            <a:pPr eaLnBrk="1" hangingPunct="1"/>
            <a:r>
              <a:rPr lang="en-US" altLang="en-US" sz="2800" smtClean="0">
                <a:solidFill>
                  <a:schemeClr val="tx2"/>
                </a:solidFill>
                <a:latin typeface="Comic Sans MS" panose="030F0702030302020204" pitchFamily="66" charset="0"/>
              </a:rPr>
              <a:t>to prevent further deterioration thereby obtaining the fair return in case of sale</a:t>
            </a:r>
          </a:p>
          <a:p>
            <a:pPr eaLnBrk="1" hangingPunct="1"/>
            <a:r>
              <a:rPr lang="en-US" altLang="en-US" sz="2800" smtClean="0">
                <a:solidFill>
                  <a:schemeClr val="tx2"/>
                </a:solidFill>
                <a:latin typeface="Comic Sans MS" panose="030F0702030302020204" pitchFamily="66" charset="0"/>
              </a:rPr>
              <a:t>to relieve accountable officers of unnecessary accountability</a:t>
            </a:r>
          </a:p>
          <a:p>
            <a:pPr eaLnBrk="1" hangingPunct="1"/>
            <a:r>
              <a:rPr lang="en-US" altLang="en-US" sz="2800" smtClean="0">
                <a:solidFill>
                  <a:schemeClr val="tx2"/>
                </a:solidFill>
                <a:latin typeface="Comic Sans MS" panose="030F0702030302020204" pitchFamily="66" charset="0"/>
              </a:rPr>
              <a:t>to make available space for the agency</a:t>
            </a:r>
          </a:p>
        </p:txBody>
      </p:sp>
      <p:graphicFrame>
        <p:nvGraphicFramePr>
          <p:cNvPr id="121860" name="Object 4"/>
          <p:cNvGraphicFramePr>
            <a:graphicFrameLocks noChangeAspect="1"/>
          </p:cNvGraphicFramePr>
          <p:nvPr/>
        </p:nvGraphicFramePr>
        <p:xfrm>
          <a:off x="6781800" y="3352800"/>
          <a:ext cx="2082800" cy="3003550"/>
        </p:xfrm>
        <a:graphic>
          <a:graphicData uri="http://schemas.openxmlformats.org/presentationml/2006/ole">
            <mc:AlternateContent xmlns:mc="http://schemas.openxmlformats.org/markup-compatibility/2006">
              <mc:Choice xmlns:v="urn:schemas-microsoft-com:vml" Requires="v">
                <p:oleObj spid="_x0000_s20510" name="Clip" r:id="rId4" imgW="2083003" imgH="3003804" progId="MS_ClipArt_Gallery.2">
                  <p:embed/>
                </p:oleObj>
              </mc:Choice>
              <mc:Fallback>
                <p:oleObj name="Clip" r:id="rId4" imgW="2083003" imgH="3003804" progId="MS_ClipArt_Gallery.2">
                  <p:embed/>
                  <p:pic>
                    <p:nvPicPr>
                      <p:cNvPr id="12186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3352800"/>
                        <a:ext cx="2082800" cy="300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25225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nodeType="clickEffect">
                                  <p:stCondLst>
                                    <p:cond delay="0"/>
                                  </p:stCondLst>
                                  <p:childTnLst>
                                    <p:set>
                                      <p:cBhvr>
                                        <p:cTn id="6" dur="1" fill="hold">
                                          <p:stCondLst>
                                            <p:cond delay="0"/>
                                          </p:stCondLst>
                                        </p:cTn>
                                        <p:tgtEl>
                                          <p:spTgt spid="121860"/>
                                        </p:tgtEl>
                                        <p:attrNameLst>
                                          <p:attrName>style.visibility</p:attrName>
                                        </p:attrNameLst>
                                      </p:cBhvr>
                                      <p:to>
                                        <p:strVal val="visible"/>
                                      </p:to>
                                    </p:set>
                                    <p:anim calcmode="lin" valueType="num">
                                      <p:cBhvr additive="base">
                                        <p:cTn id="7" dur="500" fill="hold"/>
                                        <p:tgtEl>
                                          <p:spTgt spid="121860"/>
                                        </p:tgtEl>
                                        <p:attrNameLst>
                                          <p:attrName>ppt_x</p:attrName>
                                        </p:attrNameLst>
                                      </p:cBhvr>
                                      <p:tavLst>
                                        <p:tav tm="0">
                                          <p:val>
                                            <p:strVal val="0-#ppt_w/2"/>
                                          </p:val>
                                        </p:tav>
                                        <p:tav tm="100000">
                                          <p:val>
                                            <p:strVal val="#ppt_x"/>
                                          </p:val>
                                        </p:tav>
                                      </p:tavLst>
                                    </p:anim>
                                    <p:anim calcmode="lin" valueType="num">
                                      <p:cBhvr additive="base">
                                        <p:cTn id="8" dur="500" fill="hold"/>
                                        <p:tgtEl>
                                          <p:spTgt spid="121860"/>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21858"/>
                                        </p:tgtEl>
                                        <p:attrNameLst>
                                          <p:attrName>style.visibility</p:attrName>
                                        </p:attrNameLst>
                                      </p:cBhvr>
                                      <p:to>
                                        <p:strVal val="visible"/>
                                      </p:to>
                                    </p:set>
                                  </p:childTnLst>
                                  <p:subTnLst>
                                    <p:audio>
                                      <p:cMediaNode vol="10000">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121859">
                                            <p:txEl>
                                              <p:pRg st="0" end="0"/>
                                            </p:txEl>
                                          </p:spTgt>
                                        </p:tgtEl>
                                        <p:attrNameLst>
                                          <p:attrName>style.visibility</p:attrName>
                                        </p:attrNameLst>
                                      </p:cBhvr>
                                      <p:to>
                                        <p:strVal val="visible"/>
                                      </p:to>
                                    </p:set>
                                    <p:anim calcmode="lin" valueType="num">
                                      <p:cBhvr additive="base">
                                        <p:cTn id="17" dur="500" fill="hold"/>
                                        <p:tgtEl>
                                          <p:spTgt spid="121859">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21859">
                                            <p:txEl>
                                              <p:pRg st="0" end="0"/>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15"/>
                                            </p:cond>
                                          </p:stCondLst>
                                          <p:endCondLst>
                                            <p:cond evt="onStopAudio" delay="0">
                                              <p:tgtEl>
                                                <p:sldTgt/>
                                              </p:tgtEl>
                                            </p:cond>
                                          </p:endCondLst>
                                        </p:cTn>
                                        <p:tgtEl>
                                          <p:sndTgt r:embed="rId3" name="arrow.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6" fill="hold" grpId="0" nodeType="clickEffect">
                                  <p:stCondLst>
                                    <p:cond delay="0"/>
                                  </p:stCondLst>
                                  <p:childTnLst>
                                    <p:set>
                                      <p:cBhvr>
                                        <p:cTn id="22" dur="1" fill="hold">
                                          <p:stCondLst>
                                            <p:cond delay="0"/>
                                          </p:stCondLst>
                                        </p:cTn>
                                        <p:tgtEl>
                                          <p:spTgt spid="121859">
                                            <p:txEl>
                                              <p:pRg st="1" end="1"/>
                                            </p:txEl>
                                          </p:spTgt>
                                        </p:tgtEl>
                                        <p:attrNameLst>
                                          <p:attrName>style.visibility</p:attrName>
                                        </p:attrNameLst>
                                      </p:cBhvr>
                                      <p:to>
                                        <p:strVal val="visible"/>
                                      </p:to>
                                    </p:set>
                                    <p:anim calcmode="lin" valueType="num">
                                      <p:cBhvr additive="base">
                                        <p:cTn id="23" dur="500" fill="hold"/>
                                        <p:tgtEl>
                                          <p:spTgt spid="121859">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121859">
                                            <p:txEl>
                                              <p:pRg st="1" end="1"/>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21"/>
                                            </p:cond>
                                          </p:stCondLst>
                                          <p:endCondLst>
                                            <p:cond evt="onStopAudio" delay="0">
                                              <p:tgtEl>
                                                <p:sldTgt/>
                                              </p:tgtEl>
                                            </p:cond>
                                          </p:endCondLst>
                                        </p:cTn>
                                        <p:tgtEl>
                                          <p:sndTgt r:embed="rId3" name="arrow.wav"/>
                                        </p:tgtEl>
                                      </p:cMediaNode>
                                    </p:audio>
                                  </p:sub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6" fill="hold" grpId="0" nodeType="clickEffect">
                                  <p:stCondLst>
                                    <p:cond delay="0"/>
                                  </p:stCondLst>
                                  <p:childTnLst>
                                    <p:set>
                                      <p:cBhvr>
                                        <p:cTn id="28" dur="1" fill="hold">
                                          <p:stCondLst>
                                            <p:cond delay="0"/>
                                          </p:stCondLst>
                                        </p:cTn>
                                        <p:tgtEl>
                                          <p:spTgt spid="121859">
                                            <p:txEl>
                                              <p:pRg st="2" end="2"/>
                                            </p:txEl>
                                          </p:spTgt>
                                        </p:tgtEl>
                                        <p:attrNameLst>
                                          <p:attrName>style.visibility</p:attrName>
                                        </p:attrNameLst>
                                      </p:cBhvr>
                                      <p:to>
                                        <p:strVal val="visible"/>
                                      </p:to>
                                    </p:set>
                                    <p:anim calcmode="lin" valueType="num">
                                      <p:cBhvr additive="base">
                                        <p:cTn id="29" dur="500" fill="hold"/>
                                        <p:tgtEl>
                                          <p:spTgt spid="121859">
                                            <p:txEl>
                                              <p:pRg st="2" end="2"/>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21859">
                                            <p:txEl>
                                              <p:pRg st="2" end="2"/>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27"/>
                                            </p:cond>
                                          </p:stCondLst>
                                          <p:endCondLst>
                                            <p:cond evt="onStopAudio" delay="0">
                                              <p:tgtEl>
                                                <p:sldTgt/>
                                              </p:tgtEl>
                                            </p:cond>
                                          </p:endCondLst>
                                        </p:cTn>
                                        <p:tgtEl>
                                          <p:sndTgt r:embed="rId3" name="arrow.wav"/>
                                        </p:tgtEl>
                                      </p:cMediaNode>
                                    </p:audio>
                                  </p:sub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6" fill="hold" grpId="0" nodeType="clickEffect">
                                  <p:stCondLst>
                                    <p:cond delay="0"/>
                                  </p:stCondLst>
                                  <p:childTnLst>
                                    <p:set>
                                      <p:cBhvr>
                                        <p:cTn id="34" dur="1" fill="hold">
                                          <p:stCondLst>
                                            <p:cond delay="0"/>
                                          </p:stCondLst>
                                        </p:cTn>
                                        <p:tgtEl>
                                          <p:spTgt spid="121859">
                                            <p:txEl>
                                              <p:pRg st="3" end="3"/>
                                            </p:txEl>
                                          </p:spTgt>
                                        </p:tgtEl>
                                        <p:attrNameLst>
                                          <p:attrName>style.visibility</p:attrName>
                                        </p:attrNameLst>
                                      </p:cBhvr>
                                      <p:to>
                                        <p:strVal val="visible"/>
                                      </p:to>
                                    </p:set>
                                    <p:anim calcmode="lin" valueType="num">
                                      <p:cBhvr additive="base">
                                        <p:cTn id="35" dur="500" fill="hold"/>
                                        <p:tgtEl>
                                          <p:spTgt spid="121859">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121859">
                                            <p:txEl>
                                              <p:pRg st="3" end="3"/>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33"/>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utoUpdateAnimBg="0"/>
      <p:bldP spid="121859"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2057400" y="1828800"/>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Char char="•"/>
              <a:tabLst/>
              <a:defRPr/>
            </a:pPr>
            <a:endParaRPr kumimoji="0" lang="id-ID"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22883" name="Rectangle 3"/>
          <p:cNvSpPr>
            <a:spLocks noChangeArrowheads="1"/>
          </p:cNvSpPr>
          <p:nvPr/>
        </p:nvSpPr>
        <p:spPr bwMode="auto">
          <a:xfrm>
            <a:off x="1689100" y="838200"/>
            <a:ext cx="6013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Determination of Disposable Property</a:t>
            </a:r>
          </a:p>
        </p:txBody>
      </p:sp>
      <p:sp>
        <p:nvSpPr>
          <p:cNvPr id="122884" name="Rectangle 4"/>
          <p:cNvSpPr>
            <a:spLocks noChangeArrowheads="1"/>
          </p:cNvSpPr>
          <p:nvPr/>
        </p:nvSpPr>
        <p:spPr bwMode="auto">
          <a:xfrm>
            <a:off x="1143000" y="2578100"/>
            <a:ext cx="568166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Can  no longer be repaired or reconditioned</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Maintenance/repair costs outweighs the benefits and services</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endPar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aphicFrame>
        <p:nvGraphicFramePr>
          <p:cNvPr id="97285" name="Object 5"/>
          <p:cNvGraphicFramePr>
            <a:graphicFrameLocks noChangeAspect="1"/>
          </p:cNvGraphicFramePr>
          <p:nvPr/>
        </p:nvGraphicFramePr>
        <p:xfrm>
          <a:off x="7239000" y="4191000"/>
          <a:ext cx="1447800" cy="1766888"/>
        </p:xfrm>
        <a:graphic>
          <a:graphicData uri="http://schemas.openxmlformats.org/presentationml/2006/ole">
            <mc:AlternateContent xmlns:mc="http://schemas.openxmlformats.org/markup-compatibility/2006">
              <mc:Choice xmlns:v="urn:schemas-microsoft-com:vml" Requires="v">
                <p:oleObj spid="_x0000_s21562" name="Clip" r:id="rId4" imgW="1095451" imgH="1082650" progId="MS_ClipArt_Gallery.2">
                  <p:embed/>
                </p:oleObj>
              </mc:Choice>
              <mc:Fallback>
                <p:oleObj name="Clip" r:id="rId4" imgW="1095451" imgH="1082650" progId="MS_ClipArt_Gallery.2">
                  <p:embed/>
                  <p:pic>
                    <p:nvPicPr>
                      <p:cNvPr id="97285"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191000"/>
                        <a:ext cx="1447800" cy="176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7286" name="Object 6"/>
          <p:cNvGraphicFramePr>
            <a:graphicFrameLocks noChangeAspect="1"/>
          </p:cNvGraphicFramePr>
          <p:nvPr/>
        </p:nvGraphicFramePr>
        <p:xfrm>
          <a:off x="6824663" y="2057400"/>
          <a:ext cx="2057400" cy="1490663"/>
        </p:xfrm>
        <a:graphic>
          <a:graphicData uri="http://schemas.openxmlformats.org/presentationml/2006/ole">
            <mc:AlternateContent xmlns:mc="http://schemas.openxmlformats.org/markup-compatibility/2006">
              <mc:Choice xmlns:v="urn:schemas-microsoft-com:vml" Requires="v">
                <p:oleObj spid="_x0000_s21563" name="Clip" r:id="rId6" imgW="810158" imgH="769010" progId="MS_ClipArt_Gallery.2">
                  <p:embed/>
                </p:oleObj>
              </mc:Choice>
              <mc:Fallback>
                <p:oleObj name="Clip" r:id="rId6" imgW="810158" imgH="769010" progId="MS_ClipArt_Gallery.2">
                  <p:embed/>
                  <p:pic>
                    <p:nvPicPr>
                      <p:cNvPr id="97286"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24663" y="2057400"/>
                        <a:ext cx="2057400" cy="149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57573866"/>
      </p:ext>
    </p:extLst>
  </p:cSld>
  <p:clrMapOvr>
    <a:masterClrMapping/>
  </p:clrMapOvr>
  <p:transition spd="med">
    <p:cover dir="rd"/>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anim calcmode="lin" valueType="num">
                                      <p:cBhvr additive="base">
                                        <p:cTn id="7" dur="500" fill="hold"/>
                                        <p:tgtEl>
                                          <p:spTgt spid="122883"/>
                                        </p:tgtEl>
                                        <p:attrNameLst>
                                          <p:attrName>ppt_x</p:attrName>
                                        </p:attrNameLst>
                                      </p:cBhvr>
                                      <p:tavLst>
                                        <p:tav tm="0">
                                          <p:val>
                                            <p:strVal val="#ppt_x"/>
                                          </p:val>
                                        </p:tav>
                                        <p:tav tm="100000">
                                          <p:val>
                                            <p:strVal val="#ppt_x"/>
                                          </p:val>
                                        </p:tav>
                                      </p:tavLst>
                                    </p:anim>
                                    <p:anim calcmode="lin" valueType="num">
                                      <p:cBhvr additive="base">
                                        <p:cTn id="8" dur="500" fill="hold"/>
                                        <p:tgtEl>
                                          <p:spTgt spid="122883"/>
                                        </p:tgtEl>
                                        <p:attrNameLst>
                                          <p:attrName>ppt_y</p:attrName>
                                        </p:attrNameLst>
                                      </p:cBhvr>
                                      <p:tavLst>
                                        <p:tav tm="0">
                                          <p:val>
                                            <p:strVal val="0-#ppt_h/2"/>
                                          </p:val>
                                        </p:tav>
                                        <p:tav tm="100000">
                                          <p:val>
                                            <p:strVal val="#ppt_y"/>
                                          </p:val>
                                        </p:tav>
                                      </p:tavLst>
                                    </p:anim>
                                  </p:childTnLst>
                                  <p:subTnLst>
                                    <p:audio>
                                      <p:cMediaNode vol="10000" mute="1">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884">
                                            <p:txEl>
                                              <p:pRg st="0" end="0"/>
                                            </p:txEl>
                                          </p:spTgt>
                                        </p:tgtEl>
                                        <p:attrNameLst>
                                          <p:attrName>style.visibility</p:attrName>
                                        </p:attrNameLst>
                                      </p:cBhvr>
                                      <p:to>
                                        <p:strVal val="visible"/>
                                      </p:to>
                                    </p:set>
                                    <p:anim calcmode="lin" valueType="num">
                                      <p:cBhvr additive="base">
                                        <p:cTn id="13" dur="500" fill="hold"/>
                                        <p:tgtEl>
                                          <p:spTgt spid="12288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884">
                                            <p:txEl>
                                              <p:pRg st="0" end="0"/>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884">
                                            <p:txEl>
                                              <p:pRg st="1" end="1"/>
                                            </p:txEl>
                                          </p:spTgt>
                                        </p:tgtEl>
                                        <p:attrNameLst>
                                          <p:attrName>style.visibility</p:attrName>
                                        </p:attrNameLst>
                                      </p:cBhvr>
                                      <p:to>
                                        <p:strVal val="visible"/>
                                      </p:to>
                                    </p:set>
                                    <p:anim calcmode="lin" valueType="num">
                                      <p:cBhvr additive="base">
                                        <p:cTn id="19" dur="500" fill="hold"/>
                                        <p:tgtEl>
                                          <p:spTgt spid="12288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22884">
                                            <p:txEl>
                                              <p:pRg st="1" end="1"/>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7"/>
                                            </p:cond>
                                          </p:stCondLst>
                                          <p:endCondLst>
                                            <p:cond evt="onStopAudio" delay="0">
                                              <p:tgtEl>
                                                <p:sldTgt/>
                                              </p:tgtEl>
                                            </p:cond>
                                          </p:endCondLst>
                                        </p:cTn>
                                        <p:tgtEl>
                                          <p:sndTgt r:embed="rId3" name="arrow.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nodePh="1">
                                  <p:stCondLst>
                                    <p:cond delay="0"/>
                                  </p:stCondLst>
                                  <p:endCondLst>
                                    <p:cond evt="begin" delay="0">
                                      <p:tn val="23"/>
                                    </p:cond>
                                  </p:endCondLst>
                                  <p:childTnLst>
                                    <p:set>
                                      <p:cBhvr>
                                        <p:cTn id="24" dur="1" fill="hold">
                                          <p:stCondLst>
                                            <p:cond delay="0"/>
                                          </p:stCondLst>
                                        </p:cTn>
                                        <p:tgtEl>
                                          <p:spTgt spid="122882"/>
                                        </p:tgtEl>
                                        <p:attrNameLst>
                                          <p:attrName>style.visibility</p:attrName>
                                        </p:attrNameLst>
                                      </p:cBhvr>
                                      <p:to>
                                        <p:strVal val="visible"/>
                                      </p:to>
                                    </p:set>
                                    <p:anim calcmode="lin" valueType="num">
                                      <p:cBhvr additive="base">
                                        <p:cTn id="25" dur="500" fill="hold"/>
                                        <p:tgtEl>
                                          <p:spTgt spid="122882"/>
                                        </p:tgtEl>
                                        <p:attrNameLst>
                                          <p:attrName>ppt_x</p:attrName>
                                        </p:attrNameLst>
                                      </p:cBhvr>
                                      <p:tavLst>
                                        <p:tav tm="0">
                                          <p:val>
                                            <p:strVal val="0-#ppt_w/2"/>
                                          </p:val>
                                        </p:tav>
                                        <p:tav tm="100000">
                                          <p:val>
                                            <p:strVal val="#ppt_x"/>
                                          </p:val>
                                        </p:tav>
                                      </p:tavLst>
                                    </p:anim>
                                    <p:anim calcmode="lin" valueType="num">
                                      <p:cBhvr additive="base">
                                        <p:cTn id="26" dur="500" fill="hold"/>
                                        <p:tgtEl>
                                          <p:spTgt spid="1228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autoUpdateAnimBg="0"/>
      <p:bldP spid="122883" grpId="0" autoUpdateAnimBg="0"/>
      <p:bldP spid="122884"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Text Box 2"/>
          <p:cNvSpPr txBox="1">
            <a:spLocks noChangeArrowheads="1"/>
          </p:cNvSpPr>
          <p:nvPr/>
        </p:nvSpPr>
        <p:spPr bwMode="auto">
          <a:xfrm>
            <a:off x="609600" y="91440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C00000"/>
                </a:solidFill>
                <a:effectLst/>
                <a:uLnTx/>
                <a:uFillTx/>
                <a:latin typeface="Times New Roman" panose="02020603050405020304" pitchFamily="18" charset="0"/>
                <a:ea typeface="+mn-ea"/>
                <a:cs typeface="+mn-cs"/>
              </a:rPr>
              <a:t>FOR LOCAL GOVERNMENT SECTOR</a:t>
            </a:r>
          </a:p>
        </p:txBody>
      </p:sp>
      <p:sp>
        <p:nvSpPr>
          <p:cNvPr id="100355" name="Rectangle 3"/>
          <p:cNvSpPr>
            <a:spLocks noChangeArrowheads="1"/>
          </p:cNvSpPr>
          <p:nvPr/>
        </p:nvSpPr>
        <p:spPr bwMode="auto">
          <a:xfrm>
            <a:off x="692150" y="228600"/>
            <a:ext cx="7613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3600" b="1" i="0" u="sng" strike="noStrike" kern="1200" cap="none" spc="0" normalizeH="0" baseline="0" noProof="0">
                <a:ln>
                  <a:noFill/>
                </a:ln>
                <a:solidFill>
                  <a:srgbClr val="000000"/>
                </a:solidFill>
                <a:effectLst/>
                <a:uLnTx/>
                <a:uFillTx/>
                <a:latin typeface="Times New Roman" panose="02020603050405020304" pitchFamily="18" charset="0"/>
                <a:ea typeface="+mn-ea"/>
                <a:cs typeface="+mn-cs"/>
              </a:rPr>
              <a:t>Determination of Disposable Property</a:t>
            </a:r>
          </a:p>
        </p:txBody>
      </p:sp>
      <p:sp>
        <p:nvSpPr>
          <p:cNvPr id="100356" name="Rectangle 4"/>
          <p:cNvSpPr>
            <a:spLocks noChangeArrowheads="1"/>
          </p:cNvSpPr>
          <p:nvPr/>
        </p:nvSpPr>
        <p:spPr bwMode="auto">
          <a:xfrm>
            <a:off x="749300" y="1905000"/>
            <a:ext cx="7937500"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39725" marR="0" lvl="0" indent="-339725" algn="l" defTabSz="914400" rtl="0" eaLnBrk="0" fontAlgn="base" latinLnBrk="0" hangingPunct="0">
              <a:lnSpc>
                <a:spcPct val="100000"/>
              </a:lnSpc>
              <a:spcBef>
                <a:spcPct val="50000"/>
              </a:spcBef>
              <a:spcAft>
                <a:spcPct val="0"/>
              </a:spcAft>
              <a:buClrTx/>
              <a:buSzTx/>
              <a:buFontTx/>
              <a:buNone/>
              <a:tabLst/>
              <a:defRPr/>
            </a:pPr>
            <a:r>
              <a:rPr kumimoji="0" lang="en-US" altLang="en-US" sz="36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Maintenance/repair costs more than                    outweighs the benefits and services</a:t>
            </a:r>
          </a:p>
          <a:p>
            <a:pPr marL="339725" marR="0" lvl="0" indent="-339725" algn="l" defTabSz="914400" rtl="0" eaLnBrk="0" fontAlgn="base" latinLnBrk="0" hangingPunct="0">
              <a:lnSpc>
                <a:spcPct val="100000"/>
              </a:lnSpc>
              <a:spcBef>
                <a:spcPct val="50000"/>
              </a:spcBef>
              <a:spcAft>
                <a:spcPct val="0"/>
              </a:spcAft>
              <a:buClrTx/>
              <a:buSzTx/>
              <a:buFontTx/>
              <a:buNone/>
              <a:tabLst/>
              <a:defRPr/>
            </a:pPr>
            <a:r>
              <a:rPr kumimoji="0" lang="en-US" altLang="en-US" sz="3600" b="1" i="0" u="sng" strike="noStrike" kern="1200" cap="none" spc="0" normalizeH="0" baseline="0" noProof="0">
                <a:ln>
                  <a:noFill/>
                </a:ln>
                <a:solidFill>
                  <a:srgbClr val="008000"/>
                </a:solidFill>
                <a:effectLst/>
                <a:uLnTx/>
                <a:uFillTx/>
                <a:latin typeface="Times New Roman" panose="02020603050405020304" pitchFamily="18" charset="0"/>
                <a:ea typeface="+mn-ea"/>
                <a:cs typeface="+mn-cs"/>
              </a:rPr>
              <a:t>Repair Cost &gt; 60% Acquisition Cost</a:t>
            </a:r>
          </a:p>
          <a:p>
            <a:pPr marL="339725" marR="0" lvl="0" indent="-339725" algn="l" defTabSz="914400" rtl="0" eaLnBrk="0" fontAlgn="base" latinLnBrk="0" hangingPunct="0">
              <a:lnSpc>
                <a:spcPct val="100000"/>
              </a:lnSpc>
              <a:spcBef>
                <a:spcPct val="50000"/>
              </a:spcBef>
              <a:spcAft>
                <a:spcPct val="0"/>
              </a:spcAft>
              <a:buClrTx/>
              <a:buSzTx/>
              <a:buFontTx/>
              <a:buNone/>
              <a:tabLst/>
              <a:defRPr/>
            </a:pPr>
            <a:r>
              <a:rPr kumimoji="0" lang="en-US" altLang="en-US" sz="36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-&gt;-&gt; AN INDICATOR THAT YOU CAN ALREADY DISPOSE</a:t>
            </a:r>
          </a:p>
          <a:p>
            <a:pPr marL="339725" marR="0" lvl="0" indent="-339725" algn="l" defTabSz="914400" rtl="0" eaLnBrk="0" fontAlgn="base" latinLnBrk="0" hangingPunct="0">
              <a:lnSpc>
                <a:spcPct val="100000"/>
              </a:lnSpc>
              <a:spcBef>
                <a:spcPct val="50000"/>
              </a:spcBef>
              <a:spcAft>
                <a:spcPct val="0"/>
              </a:spcAft>
              <a:buClrTx/>
              <a:buSzTx/>
              <a:buFontTx/>
              <a:buNone/>
              <a:tabLst/>
              <a:defRPr/>
            </a:pPr>
            <a:endParaRPr kumimoji="0" lang="en-US" altLang="en-US" sz="36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02649909"/>
      </p:ext>
    </p:extLst>
  </p:cSld>
  <p:clrMapOvr>
    <a:masterClrMapping/>
  </p:clrMapOvr>
  <p:transition>
    <p:cover dir="rd"/>
    <p:sndAc>
      <p:stSnd>
        <p:snd r:embed="rId2" name="arrow.wav"/>
      </p:stSnd>
    </p:sndAc>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Text Box 2"/>
          <p:cNvSpPr txBox="1">
            <a:spLocks noChangeArrowheads="1"/>
          </p:cNvSpPr>
          <p:nvPr/>
        </p:nvSpPr>
        <p:spPr bwMode="auto">
          <a:xfrm>
            <a:off x="2057400" y="1828800"/>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Char char="•"/>
              <a:tabLst/>
              <a:defRPr/>
            </a:pPr>
            <a:endParaRPr kumimoji="0" lang="id-ID"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747523" name="Rectangle 3"/>
          <p:cNvSpPr>
            <a:spLocks noChangeArrowheads="1"/>
          </p:cNvSpPr>
          <p:nvPr/>
        </p:nvSpPr>
        <p:spPr bwMode="auto">
          <a:xfrm>
            <a:off x="1689100" y="838200"/>
            <a:ext cx="5135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Determination of Disposable Property</a:t>
            </a:r>
          </a:p>
        </p:txBody>
      </p:sp>
      <p:sp>
        <p:nvSpPr>
          <p:cNvPr id="747524" name="Rectangle 4"/>
          <p:cNvSpPr>
            <a:spLocks noChangeArrowheads="1"/>
          </p:cNvSpPr>
          <p:nvPr/>
        </p:nvSpPr>
        <p:spPr bwMode="auto">
          <a:xfrm>
            <a:off x="228600" y="2487613"/>
            <a:ext cx="7086600" cy="246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Has become obsolete or outmoded</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Has been rendered unnecessary due to                  change in the Agency’s functions/mandate</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In excess of requirements</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Has become dangerous or hazardous to use</a:t>
            </a:r>
          </a:p>
        </p:txBody>
      </p:sp>
      <p:graphicFrame>
        <p:nvGraphicFramePr>
          <p:cNvPr id="101381" name="Object 5"/>
          <p:cNvGraphicFramePr>
            <a:graphicFrameLocks noChangeAspect="1"/>
          </p:cNvGraphicFramePr>
          <p:nvPr/>
        </p:nvGraphicFramePr>
        <p:xfrm>
          <a:off x="7239000" y="4191000"/>
          <a:ext cx="1447800" cy="1766888"/>
        </p:xfrm>
        <a:graphic>
          <a:graphicData uri="http://schemas.openxmlformats.org/presentationml/2006/ole">
            <mc:AlternateContent xmlns:mc="http://schemas.openxmlformats.org/markup-compatibility/2006">
              <mc:Choice xmlns:v="urn:schemas-microsoft-com:vml" Requires="v">
                <p:oleObj spid="_x0000_s22586" name="Clip" r:id="rId4" imgW="1095451" imgH="1082650" progId="MS_ClipArt_Gallery.2">
                  <p:embed/>
                </p:oleObj>
              </mc:Choice>
              <mc:Fallback>
                <p:oleObj name="Clip" r:id="rId4" imgW="1095451" imgH="1082650" progId="MS_ClipArt_Gallery.2">
                  <p:embed/>
                  <p:pic>
                    <p:nvPicPr>
                      <p:cNvPr id="101381"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191000"/>
                        <a:ext cx="1447800" cy="176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1382" name="Object 6"/>
          <p:cNvGraphicFramePr>
            <a:graphicFrameLocks noChangeAspect="1"/>
          </p:cNvGraphicFramePr>
          <p:nvPr/>
        </p:nvGraphicFramePr>
        <p:xfrm>
          <a:off x="6400800" y="2133600"/>
          <a:ext cx="2209800" cy="1600200"/>
        </p:xfrm>
        <a:graphic>
          <a:graphicData uri="http://schemas.openxmlformats.org/presentationml/2006/ole">
            <mc:AlternateContent xmlns:mc="http://schemas.openxmlformats.org/markup-compatibility/2006">
              <mc:Choice xmlns:v="urn:schemas-microsoft-com:vml" Requires="v">
                <p:oleObj spid="_x0000_s22587" name="Clip" r:id="rId6" imgW="810158" imgH="769010" progId="MS_ClipArt_Gallery.2">
                  <p:embed/>
                </p:oleObj>
              </mc:Choice>
              <mc:Fallback>
                <p:oleObj name="Clip" r:id="rId6" imgW="810158" imgH="769010" progId="MS_ClipArt_Gallery.2">
                  <p:embed/>
                  <p:pic>
                    <p:nvPicPr>
                      <p:cNvPr id="101382"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0" y="2133600"/>
                        <a:ext cx="2209800"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39303880"/>
      </p:ext>
    </p:extLst>
  </p:cSld>
  <p:clrMapOvr>
    <a:masterClrMapping/>
  </p:clrMapOvr>
  <p:transition spd="med">
    <p:cover dir="rd"/>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47523"/>
                                        </p:tgtEl>
                                        <p:attrNameLst>
                                          <p:attrName>style.visibility</p:attrName>
                                        </p:attrNameLst>
                                      </p:cBhvr>
                                      <p:to>
                                        <p:strVal val="visible"/>
                                      </p:to>
                                    </p:set>
                                    <p:anim calcmode="lin" valueType="num">
                                      <p:cBhvr additive="base">
                                        <p:cTn id="7" dur="500" fill="hold"/>
                                        <p:tgtEl>
                                          <p:spTgt spid="747523"/>
                                        </p:tgtEl>
                                        <p:attrNameLst>
                                          <p:attrName>ppt_x</p:attrName>
                                        </p:attrNameLst>
                                      </p:cBhvr>
                                      <p:tavLst>
                                        <p:tav tm="0">
                                          <p:val>
                                            <p:strVal val="#ppt_x"/>
                                          </p:val>
                                        </p:tav>
                                        <p:tav tm="100000">
                                          <p:val>
                                            <p:strVal val="#ppt_x"/>
                                          </p:val>
                                        </p:tav>
                                      </p:tavLst>
                                    </p:anim>
                                    <p:anim calcmode="lin" valueType="num">
                                      <p:cBhvr additive="base">
                                        <p:cTn id="8" dur="500" fill="hold"/>
                                        <p:tgtEl>
                                          <p:spTgt spid="747523"/>
                                        </p:tgtEl>
                                        <p:attrNameLst>
                                          <p:attrName>ppt_y</p:attrName>
                                        </p:attrNameLst>
                                      </p:cBhvr>
                                      <p:tavLst>
                                        <p:tav tm="0">
                                          <p:val>
                                            <p:strVal val="0-#ppt_h/2"/>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47524">
                                            <p:txEl>
                                              <p:pRg st="0" end="0"/>
                                            </p:txEl>
                                          </p:spTgt>
                                        </p:tgtEl>
                                        <p:attrNameLst>
                                          <p:attrName>style.visibility</p:attrName>
                                        </p:attrNameLst>
                                      </p:cBhvr>
                                      <p:to>
                                        <p:strVal val="visible"/>
                                      </p:to>
                                    </p:set>
                                    <p:anim calcmode="lin" valueType="num">
                                      <p:cBhvr additive="base">
                                        <p:cTn id="13" dur="500" fill="hold"/>
                                        <p:tgtEl>
                                          <p:spTgt spid="74752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47524">
                                            <p:txEl>
                                              <p:pRg st="0" end="0"/>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47524">
                                            <p:txEl>
                                              <p:pRg st="1" end="1"/>
                                            </p:txEl>
                                          </p:spTgt>
                                        </p:tgtEl>
                                        <p:attrNameLst>
                                          <p:attrName>style.visibility</p:attrName>
                                        </p:attrNameLst>
                                      </p:cBhvr>
                                      <p:to>
                                        <p:strVal val="visible"/>
                                      </p:to>
                                    </p:set>
                                    <p:anim calcmode="lin" valueType="num">
                                      <p:cBhvr additive="base">
                                        <p:cTn id="19" dur="500" fill="hold"/>
                                        <p:tgtEl>
                                          <p:spTgt spid="74752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47524">
                                            <p:txEl>
                                              <p:pRg st="1" end="1"/>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17"/>
                                            </p:cond>
                                          </p:stCondLst>
                                          <p:endCondLst>
                                            <p:cond evt="onStopAudio" delay="0">
                                              <p:tgtEl>
                                                <p:sldTgt/>
                                              </p:tgtEl>
                                            </p:cond>
                                          </p:endCondLst>
                                        </p:cTn>
                                        <p:tgtEl>
                                          <p:sndTgt r:embed="rId3" name="arrow.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47524">
                                            <p:txEl>
                                              <p:pRg st="2" end="2"/>
                                            </p:txEl>
                                          </p:spTgt>
                                        </p:tgtEl>
                                        <p:attrNameLst>
                                          <p:attrName>style.visibility</p:attrName>
                                        </p:attrNameLst>
                                      </p:cBhvr>
                                      <p:to>
                                        <p:strVal val="visible"/>
                                      </p:to>
                                    </p:set>
                                    <p:anim calcmode="lin" valueType="num">
                                      <p:cBhvr additive="base">
                                        <p:cTn id="25" dur="500" fill="hold"/>
                                        <p:tgtEl>
                                          <p:spTgt spid="747524">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47524">
                                            <p:txEl>
                                              <p:pRg st="2" end="2"/>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23"/>
                                            </p:cond>
                                          </p:stCondLst>
                                          <p:endCondLst>
                                            <p:cond evt="onStopAudio" delay="0">
                                              <p:tgtEl>
                                                <p:sldTgt/>
                                              </p:tgtEl>
                                            </p:cond>
                                          </p:endCondLst>
                                        </p:cTn>
                                        <p:tgtEl>
                                          <p:sndTgt r:embed="rId3" name="arrow.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47524">
                                            <p:txEl>
                                              <p:pRg st="3" end="3"/>
                                            </p:txEl>
                                          </p:spTgt>
                                        </p:tgtEl>
                                        <p:attrNameLst>
                                          <p:attrName>style.visibility</p:attrName>
                                        </p:attrNameLst>
                                      </p:cBhvr>
                                      <p:to>
                                        <p:strVal val="visible"/>
                                      </p:to>
                                    </p:set>
                                    <p:anim calcmode="lin" valueType="num">
                                      <p:cBhvr additive="base">
                                        <p:cTn id="31" dur="500" fill="hold"/>
                                        <p:tgtEl>
                                          <p:spTgt spid="747524">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47524">
                                            <p:txEl>
                                              <p:pRg st="3" end="3"/>
                                            </p:txEl>
                                          </p:spTgt>
                                        </p:tgtEl>
                                        <p:attrNameLst>
                                          <p:attrName>ppt_y</p:attrName>
                                        </p:attrNameLst>
                                      </p:cBhvr>
                                      <p:tavLst>
                                        <p:tav tm="0">
                                          <p:val>
                                            <p:strVal val="#ppt_y"/>
                                          </p:val>
                                        </p:tav>
                                        <p:tav tm="100000">
                                          <p:val>
                                            <p:strVal val="#ppt_y"/>
                                          </p:val>
                                        </p:tav>
                                      </p:tavLst>
                                    </p:anim>
                                  </p:childTnLst>
                                  <p:subTnLst>
                                    <p:audio>
                                      <p:cMediaNode vol="10000">
                                        <p:cTn display="0" masterRel="sameClick">
                                          <p:stCondLst>
                                            <p:cond evt="begin" delay="0">
                                              <p:tn val="29"/>
                                            </p:cond>
                                          </p:stCondLst>
                                          <p:endCondLst>
                                            <p:cond evt="onStopAudio" delay="0">
                                              <p:tgtEl>
                                                <p:sldTgt/>
                                              </p:tgtEl>
                                            </p:cond>
                                          </p:endCondLst>
                                        </p:cTn>
                                        <p:tgtEl>
                                          <p:sndTgt r:embed="rId3" name="arrow.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nodePh="1">
                                  <p:stCondLst>
                                    <p:cond delay="0"/>
                                  </p:stCondLst>
                                  <p:endCondLst>
                                    <p:cond evt="begin" delay="0">
                                      <p:tn val="35"/>
                                    </p:cond>
                                  </p:endCondLst>
                                  <p:childTnLst>
                                    <p:set>
                                      <p:cBhvr>
                                        <p:cTn id="36" dur="1" fill="hold">
                                          <p:stCondLst>
                                            <p:cond delay="0"/>
                                          </p:stCondLst>
                                        </p:cTn>
                                        <p:tgtEl>
                                          <p:spTgt spid="747522"/>
                                        </p:tgtEl>
                                        <p:attrNameLst>
                                          <p:attrName>style.visibility</p:attrName>
                                        </p:attrNameLst>
                                      </p:cBhvr>
                                      <p:to>
                                        <p:strVal val="visible"/>
                                      </p:to>
                                    </p:set>
                                    <p:anim calcmode="lin" valueType="num">
                                      <p:cBhvr additive="base">
                                        <p:cTn id="37" dur="500" fill="hold"/>
                                        <p:tgtEl>
                                          <p:spTgt spid="747522"/>
                                        </p:tgtEl>
                                        <p:attrNameLst>
                                          <p:attrName>ppt_x</p:attrName>
                                        </p:attrNameLst>
                                      </p:cBhvr>
                                      <p:tavLst>
                                        <p:tav tm="0">
                                          <p:val>
                                            <p:strVal val="0-#ppt_w/2"/>
                                          </p:val>
                                        </p:tav>
                                        <p:tav tm="100000">
                                          <p:val>
                                            <p:strVal val="#ppt_x"/>
                                          </p:val>
                                        </p:tav>
                                      </p:tavLst>
                                    </p:anim>
                                    <p:anim calcmode="lin" valueType="num">
                                      <p:cBhvr additive="base">
                                        <p:cTn id="38" dur="500" fill="hold"/>
                                        <p:tgtEl>
                                          <p:spTgt spid="7475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22" grpId="0" autoUpdateAnimBg="0"/>
      <p:bldP spid="747523" grpId="0" autoUpdateAnimBg="0"/>
      <p:bldP spid="747524"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2"/>
          <p:cNvSpPr txBox="1">
            <a:spLocks noChangeArrowheads="1"/>
          </p:cNvSpPr>
          <p:nvPr/>
        </p:nvSpPr>
        <p:spPr bwMode="auto">
          <a:xfrm>
            <a:off x="685800" y="228600"/>
            <a:ext cx="8305800" cy="766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3200" b="0" i="0" u="none" strike="noStrike" kern="1200" cap="none" spc="0" normalizeH="0" baseline="0" noProof="0">
                <a:ln>
                  <a:noFill/>
                </a:ln>
                <a:solidFill>
                  <a:srgbClr val="C00000"/>
                </a:solidFill>
                <a:effectLst/>
                <a:uLnTx/>
                <a:uFillTx/>
                <a:latin typeface="Elephant" pitchFamily="18" charset="0"/>
                <a:ea typeface="+mn-ea"/>
                <a:cs typeface="+mn-cs"/>
              </a:rPr>
              <a:t>Guidelines on the Divestment or Disposal of Assets </a:t>
            </a:r>
            <a:r>
              <a:rPr kumimoji="0" lang="en-US" altLang="en-US" sz="2400" b="0" i="0" u="none" strike="noStrike" kern="1200" cap="none" spc="0" normalizeH="0" baseline="0" noProof="0">
                <a:ln>
                  <a:noFill/>
                </a:ln>
                <a:solidFill>
                  <a:srgbClr val="C00000"/>
                </a:solidFill>
                <a:effectLst/>
                <a:uLnTx/>
                <a:uFillTx/>
                <a:latin typeface="Elephant" pitchFamily="18" charset="0"/>
                <a:ea typeface="+mn-ea"/>
                <a:cs typeface="+mn-cs"/>
              </a:rPr>
              <a:t>(COA Circular 86-264)</a:t>
            </a:r>
            <a:endParaRPr kumimoji="0" lang="en-US" altLang="en-US" sz="3200" b="0" i="0" u="none" strike="noStrike" kern="1200" cap="none" spc="0" normalizeH="0" baseline="0" noProof="0">
              <a:ln>
                <a:noFill/>
              </a:ln>
              <a:solidFill>
                <a:srgbClr val="C00000"/>
              </a:solidFill>
              <a:effectLst/>
              <a:uLnTx/>
              <a:uFillTx/>
              <a:latin typeface="Elephant" pitchFamily="18" charset="0"/>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1. </a:t>
            </a:r>
            <a:r>
              <a:rPr kumimoji="0" lang="en-US" altLang="en-US" sz="3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Constitute the Disposal Committee</a:t>
            </a:r>
            <a:endPar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require the submission the list of assets to be disposed of: program for disposal, IIR/RWM, appraisal documents, disposal procedures to be adopted</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400" b="0" i="1" u="none" strike="noStrike" kern="1200" cap="none" spc="0" normalizeH="0" baseline="0" noProof="0">
                <a:ln>
                  <a:noFill/>
                </a:ln>
                <a:solidFill>
                  <a:srgbClr val="008000"/>
                </a:solidFill>
                <a:effectLst/>
                <a:uLnTx/>
                <a:uFillTx/>
                <a:latin typeface="Comic Sans MS" panose="030F0702030302020204" pitchFamily="66" charset="0"/>
                <a:ea typeface="+mn-ea"/>
                <a:cs typeface="+mn-cs"/>
              </a:rPr>
              <a:t>- inspect assets</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400" b="0" i="1" u="none" strike="noStrike" kern="1200" cap="none" spc="0" normalizeH="0" baseline="0" noProof="0">
                <a:ln>
                  <a:noFill/>
                </a:ln>
                <a:solidFill>
                  <a:srgbClr val="008000"/>
                </a:solidFill>
                <a:effectLst/>
                <a:uLnTx/>
                <a:uFillTx/>
                <a:latin typeface="Comic Sans MS" panose="030F0702030302020204" pitchFamily="66" charset="0"/>
                <a:ea typeface="+mn-ea"/>
                <a:cs typeface="+mn-cs"/>
              </a:rPr>
              <a:t>-establish the floor price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2. Furnish the COA Auditor at least five day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before the scheduled bidding with a copy of</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program of disposal, IIR/RMW, appraisal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documents &amp; disposal procedures.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p>
        </p:txBody>
      </p:sp>
      <p:graphicFrame>
        <p:nvGraphicFramePr>
          <p:cNvPr id="123907" name="Object 3"/>
          <p:cNvGraphicFramePr>
            <a:graphicFrameLocks noChangeAspect="1"/>
          </p:cNvGraphicFramePr>
          <p:nvPr/>
        </p:nvGraphicFramePr>
        <p:xfrm>
          <a:off x="228600" y="2743200"/>
          <a:ext cx="1624013" cy="1828800"/>
        </p:xfrm>
        <a:graphic>
          <a:graphicData uri="http://schemas.openxmlformats.org/presentationml/2006/ole">
            <mc:AlternateContent xmlns:mc="http://schemas.openxmlformats.org/markup-compatibility/2006">
              <mc:Choice xmlns:v="urn:schemas-microsoft-com:vml" Requires="v">
                <p:oleObj spid="_x0000_s23610" name="Clip" r:id="rId4" imgW="1396289" imgH="1665122" progId="MS_ClipArt_Gallery.2">
                  <p:embed/>
                </p:oleObj>
              </mc:Choice>
              <mc:Fallback>
                <p:oleObj name="Clip" r:id="rId4" imgW="1396289" imgH="1665122" progId="MS_ClipArt_Gallery.2">
                  <p:embed/>
                  <p:pic>
                    <p:nvPicPr>
                      <p:cNvPr id="123907"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2743200"/>
                        <a:ext cx="1624013"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908" name="Object 4"/>
          <p:cNvGraphicFramePr>
            <a:graphicFrameLocks noChangeAspect="1"/>
          </p:cNvGraphicFramePr>
          <p:nvPr/>
        </p:nvGraphicFramePr>
        <p:xfrm>
          <a:off x="6705600" y="3352800"/>
          <a:ext cx="2209800" cy="1143000"/>
        </p:xfrm>
        <a:graphic>
          <a:graphicData uri="http://schemas.openxmlformats.org/presentationml/2006/ole">
            <mc:AlternateContent xmlns:mc="http://schemas.openxmlformats.org/markup-compatibility/2006">
              <mc:Choice xmlns:v="urn:schemas-microsoft-com:vml" Requires="v">
                <p:oleObj spid="_x0000_s23611" name="Clip" r:id="rId6" imgW="1318161" imgH="592853" progId="MS_ClipArt_Gallery.2">
                  <p:embed/>
                </p:oleObj>
              </mc:Choice>
              <mc:Fallback>
                <p:oleObj name="Clip" r:id="rId6" imgW="1318161" imgH="592853" progId="MS_ClipArt_Gallery.2">
                  <p:embed/>
                  <p:pic>
                    <p:nvPicPr>
                      <p:cNvPr id="123908"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352800"/>
                        <a:ext cx="22098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5359476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23907"/>
                                        </p:tgtEl>
                                        <p:attrNameLst>
                                          <p:attrName>style.visibility</p:attrName>
                                        </p:attrNameLst>
                                      </p:cBhvr>
                                      <p:to>
                                        <p:strVal val="visible"/>
                                      </p:to>
                                    </p:set>
                                    <p:animEffect transition="in" filter="wipe(down)">
                                      <p:cBhvr>
                                        <p:cTn id="7" dur="500"/>
                                        <p:tgtEl>
                                          <p:spTgt spid="123907"/>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528" fill="hold" grpId="0" nodeType="clickEffect">
                                  <p:stCondLst>
                                    <p:cond delay="0"/>
                                  </p:stCondLst>
                                  <p:childTnLst>
                                    <p:set>
                                      <p:cBhvr>
                                        <p:cTn id="11" dur="1" fill="hold">
                                          <p:stCondLst>
                                            <p:cond delay="0"/>
                                          </p:stCondLst>
                                        </p:cTn>
                                        <p:tgtEl>
                                          <p:spTgt spid="123906">
                                            <p:txEl>
                                              <p:pRg st="0" end="0"/>
                                            </p:txEl>
                                          </p:spTgt>
                                        </p:tgtEl>
                                        <p:attrNameLst>
                                          <p:attrName>style.visibility</p:attrName>
                                        </p:attrNameLst>
                                      </p:cBhvr>
                                      <p:to>
                                        <p:strVal val="visible"/>
                                      </p:to>
                                    </p:set>
                                    <p:anim calcmode="lin" valueType="num">
                                      <p:cBhvr>
                                        <p:cTn id="12" dur="500" fill="hold"/>
                                        <p:tgtEl>
                                          <p:spTgt spid="123906">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23906">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123906">
                                            <p:txEl>
                                              <p:pRg st="0" end="0"/>
                                            </p:txEl>
                                          </p:spTgt>
                                        </p:tgtEl>
                                        <p:attrNameLst>
                                          <p:attrName>ppt_x</p:attrName>
                                        </p:attrNameLst>
                                      </p:cBhvr>
                                      <p:tavLst>
                                        <p:tav tm="0">
                                          <p:val>
                                            <p:fltVal val="0.5"/>
                                          </p:val>
                                        </p:tav>
                                        <p:tav tm="100000">
                                          <p:val>
                                            <p:strVal val="#ppt_x"/>
                                          </p:val>
                                        </p:tav>
                                      </p:tavLst>
                                    </p:anim>
                                    <p:anim calcmode="lin" valueType="num">
                                      <p:cBhvr>
                                        <p:cTn id="15" dur="500" fill="hold"/>
                                        <p:tgtEl>
                                          <p:spTgt spid="123906">
                                            <p:txEl>
                                              <p:pRg st="0" end="0"/>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528" fill="hold" grpId="0" nodeType="clickEffect">
                                  <p:stCondLst>
                                    <p:cond delay="0"/>
                                  </p:stCondLst>
                                  <p:childTnLst>
                                    <p:set>
                                      <p:cBhvr>
                                        <p:cTn id="19" dur="1" fill="hold">
                                          <p:stCondLst>
                                            <p:cond delay="0"/>
                                          </p:stCondLst>
                                        </p:cTn>
                                        <p:tgtEl>
                                          <p:spTgt spid="123906">
                                            <p:txEl>
                                              <p:pRg st="1" end="1"/>
                                            </p:txEl>
                                          </p:spTgt>
                                        </p:tgtEl>
                                        <p:attrNameLst>
                                          <p:attrName>style.visibility</p:attrName>
                                        </p:attrNameLst>
                                      </p:cBhvr>
                                      <p:to>
                                        <p:strVal val="visible"/>
                                      </p:to>
                                    </p:set>
                                    <p:anim calcmode="lin" valueType="num">
                                      <p:cBhvr>
                                        <p:cTn id="20" dur="500" fill="hold"/>
                                        <p:tgtEl>
                                          <p:spTgt spid="123906">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23906">
                                            <p:txEl>
                                              <p:pRg st="1" end="1"/>
                                            </p:txEl>
                                          </p:spTgt>
                                        </p:tgtEl>
                                        <p:attrNameLst>
                                          <p:attrName>ppt_h</p:attrName>
                                        </p:attrNameLst>
                                      </p:cBhvr>
                                      <p:tavLst>
                                        <p:tav tm="0">
                                          <p:val>
                                            <p:fltVal val="0"/>
                                          </p:val>
                                        </p:tav>
                                        <p:tav tm="100000">
                                          <p:val>
                                            <p:strVal val="#ppt_h"/>
                                          </p:val>
                                        </p:tav>
                                      </p:tavLst>
                                    </p:anim>
                                    <p:anim calcmode="lin" valueType="num">
                                      <p:cBhvr>
                                        <p:cTn id="22" dur="500" fill="hold"/>
                                        <p:tgtEl>
                                          <p:spTgt spid="123906">
                                            <p:txEl>
                                              <p:pRg st="1" end="1"/>
                                            </p:txEl>
                                          </p:spTgt>
                                        </p:tgtEl>
                                        <p:attrNameLst>
                                          <p:attrName>ppt_x</p:attrName>
                                        </p:attrNameLst>
                                      </p:cBhvr>
                                      <p:tavLst>
                                        <p:tav tm="0">
                                          <p:val>
                                            <p:fltVal val="0.5"/>
                                          </p:val>
                                        </p:tav>
                                        <p:tav tm="100000">
                                          <p:val>
                                            <p:strVal val="#ppt_x"/>
                                          </p:val>
                                        </p:tav>
                                      </p:tavLst>
                                    </p:anim>
                                    <p:anim calcmode="lin" valueType="num">
                                      <p:cBhvr>
                                        <p:cTn id="23" dur="500" fill="hold"/>
                                        <p:tgtEl>
                                          <p:spTgt spid="123906">
                                            <p:txEl>
                                              <p:pRg st="1" end="1"/>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18"/>
                                            </p:cond>
                                          </p:stCondLst>
                                          <p:endCondLst>
                                            <p:cond evt="onStopAudio" delay="0">
                                              <p:tgtEl>
                                                <p:sldTgt/>
                                              </p:tgtEl>
                                            </p:cond>
                                          </p:endCondLst>
                                        </p:cTn>
                                        <p:tgtEl>
                                          <p:sndTgt r:embed="rId3" name="arrow.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23" presetClass="entr" presetSubtype="528" fill="hold" grpId="0" nodeType="clickEffect">
                                  <p:stCondLst>
                                    <p:cond delay="0"/>
                                  </p:stCondLst>
                                  <p:childTnLst>
                                    <p:set>
                                      <p:cBhvr>
                                        <p:cTn id="27" dur="1" fill="hold">
                                          <p:stCondLst>
                                            <p:cond delay="0"/>
                                          </p:stCondLst>
                                        </p:cTn>
                                        <p:tgtEl>
                                          <p:spTgt spid="123906">
                                            <p:txEl>
                                              <p:pRg st="2" end="2"/>
                                            </p:txEl>
                                          </p:spTgt>
                                        </p:tgtEl>
                                        <p:attrNameLst>
                                          <p:attrName>style.visibility</p:attrName>
                                        </p:attrNameLst>
                                      </p:cBhvr>
                                      <p:to>
                                        <p:strVal val="visible"/>
                                      </p:to>
                                    </p:set>
                                    <p:anim calcmode="lin" valueType="num">
                                      <p:cBhvr>
                                        <p:cTn id="28" dur="500" fill="hold"/>
                                        <p:tgtEl>
                                          <p:spTgt spid="123906">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23906">
                                            <p:txEl>
                                              <p:pRg st="2" end="2"/>
                                            </p:txEl>
                                          </p:spTgt>
                                        </p:tgtEl>
                                        <p:attrNameLst>
                                          <p:attrName>ppt_h</p:attrName>
                                        </p:attrNameLst>
                                      </p:cBhvr>
                                      <p:tavLst>
                                        <p:tav tm="0">
                                          <p:val>
                                            <p:fltVal val="0"/>
                                          </p:val>
                                        </p:tav>
                                        <p:tav tm="100000">
                                          <p:val>
                                            <p:strVal val="#ppt_h"/>
                                          </p:val>
                                        </p:tav>
                                      </p:tavLst>
                                    </p:anim>
                                    <p:anim calcmode="lin" valueType="num">
                                      <p:cBhvr>
                                        <p:cTn id="30" dur="500" fill="hold"/>
                                        <p:tgtEl>
                                          <p:spTgt spid="123906">
                                            <p:txEl>
                                              <p:pRg st="2" end="2"/>
                                            </p:txEl>
                                          </p:spTgt>
                                        </p:tgtEl>
                                        <p:attrNameLst>
                                          <p:attrName>ppt_x</p:attrName>
                                        </p:attrNameLst>
                                      </p:cBhvr>
                                      <p:tavLst>
                                        <p:tav tm="0">
                                          <p:val>
                                            <p:fltVal val="0.5"/>
                                          </p:val>
                                        </p:tav>
                                        <p:tav tm="100000">
                                          <p:val>
                                            <p:strVal val="#ppt_x"/>
                                          </p:val>
                                        </p:tav>
                                      </p:tavLst>
                                    </p:anim>
                                    <p:anim calcmode="lin" valueType="num">
                                      <p:cBhvr>
                                        <p:cTn id="31" dur="500" fill="hold"/>
                                        <p:tgtEl>
                                          <p:spTgt spid="123906">
                                            <p:txEl>
                                              <p:pRg st="2" end="2"/>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26"/>
                                            </p:cond>
                                          </p:stCondLst>
                                          <p:endCondLst>
                                            <p:cond evt="onStopAudio" delay="0">
                                              <p:tgtEl>
                                                <p:sldTgt/>
                                              </p:tgtEl>
                                            </p:cond>
                                          </p:endCondLst>
                                        </p:cTn>
                                        <p:tgtEl>
                                          <p:sndTgt r:embed="rId3" name="arrow.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528" fill="hold" grpId="0" nodeType="clickEffect">
                                  <p:stCondLst>
                                    <p:cond delay="0"/>
                                  </p:stCondLst>
                                  <p:childTnLst>
                                    <p:set>
                                      <p:cBhvr>
                                        <p:cTn id="35" dur="1" fill="hold">
                                          <p:stCondLst>
                                            <p:cond delay="0"/>
                                          </p:stCondLst>
                                        </p:cTn>
                                        <p:tgtEl>
                                          <p:spTgt spid="123906">
                                            <p:txEl>
                                              <p:pRg st="3" end="3"/>
                                            </p:txEl>
                                          </p:spTgt>
                                        </p:tgtEl>
                                        <p:attrNameLst>
                                          <p:attrName>style.visibility</p:attrName>
                                        </p:attrNameLst>
                                      </p:cBhvr>
                                      <p:to>
                                        <p:strVal val="visible"/>
                                      </p:to>
                                    </p:set>
                                    <p:anim calcmode="lin" valueType="num">
                                      <p:cBhvr>
                                        <p:cTn id="36" dur="500" fill="hold"/>
                                        <p:tgtEl>
                                          <p:spTgt spid="123906">
                                            <p:txEl>
                                              <p:pRg st="3" end="3"/>
                                            </p:txEl>
                                          </p:spTgt>
                                        </p:tgtEl>
                                        <p:attrNameLst>
                                          <p:attrName>ppt_w</p:attrName>
                                        </p:attrNameLst>
                                      </p:cBhvr>
                                      <p:tavLst>
                                        <p:tav tm="0">
                                          <p:val>
                                            <p:fltVal val="0"/>
                                          </p:val>
                                        </p:tav>
                                        <p:tav tm="100000">
                                          <p:val>
                                            <p:strVal val="#ppt_w"/>
                                          </p:val>
                                        </p:tav>
                                      </p:tavLst>
                                    </p:anim>
                                    <p:anim calcmode="lin" valueType="num">
                                      <p:cBhvr>
                                        <p:cTn id="37" dur="500" fill="hold"/>
                                        <p:tgtEl>
                                          <p:spTgt spid="123906">
                                            <p:txEl>
                                              <p:pRg st="3" end="3"/>
                                            </p:txEl>
                                          </p:spTgt>
                                        </p:tgtEl>
                                        <p:attrNameLst>
                                          <p:attrName>ppt_h</p:attrName>
                                        </p:attrNameLst>
                                      </p:cBhvr>
                                      <p:tavLst>
                                        <p:tav tm="0">
                                          <p:val>
                                            <p:fltVal val="0"/>
                                          </p:val>
                                        </p:tav>
                                        <p:tav tm="100000">
                                          <p:val>
                                            <p:strVal val="#ppt_h"/>
                                          </p:val>
                                        </p:tav>
                                      </p:tavLst>
                                    </p:anim>
                                    <p:anim calcmode="lin" valueType="num">
                                      <p:cBhvr>
                                        <p:cTn id="38" dur="500" fill="hold"/>
                                        <p:tgtEl>
                                          <p:spTgt spid="123906">
                                            <p:txEl>
                                              <p:pRg st="3" end="3"/>
                                            </p:txEl>
                                          </p:spTgt>
                                        </p:tgtEl>
                                        <p:attrNameLst>
                                          <p:attrName>ppt_x</p:attrName>
                                        </p:attrNameLst>
                                      </p:cBhvr>
                                      <p:tavLst>
                                        <p:tav tm="0">
                                          <p:val>
                                            <p:fltVal val="0.5"/>
                                          </p:val>
                                        </p:tav>
                                        <p:tav tm="100000">
                                          <p:val>
                                            <p:strVal val="#ppt_x"/>
                                          </p:val>
                                        </p:tav>
                                      </p:tavLst>
                                    </p:anim>
                                    <p:anim calcmode="lin" valueType="num">
                                      <p:cBhvr>
                                        <p:cTn id="39" dur="500" fill="hold"/>
                                        <p:tgtEl>
                                          <p:spTgt spid="123906">
                                            <p:txEl>
                                              <p:pRg st="3" end="3"/>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34"/>
                                            </p:cond>
                                          </p:stCondLst>
                                          <p:endCondLst>
                                            <p:cond evt="onStopAudio" delay="0">
                                              <p:tgtEl>
                                                <p:sldTgt/>
                                              </p:tgtEl>
                                            </p:cond>
                                          </p:endCondLst>
                                        </p:cTn>
                                        <p:tgtEl>
                                          <p:sndTgt r:embed="rId3" name="arrow.wav"/>
                                        </p:tgtEl>
                                      </p:cMediaNode>
                                    </p:audio>
                                  </p:subTnLst>
                                </p:cTn>
                              </p:par>
                            </p:childTnLst>
                          </p:cTn>
                        </p:par>
                      </p:childTnLst>
                    </p:cTn>
                  </p:par>
                  <p:par>
                    <p:cTn id="40" fill="hold" nodeType="clickPar">
                      <p:stCondLst>
                        <p:cond delay="indefinite"/>
                      </p:stCondLst>
                      <p:childTnLst>
                        <p:par>
                          <p:cTn id="41" fill="hold" nodeType="withGroup">
                            <p:stCondLst>
                              <p:cond delay="0"/>
                            </p:stCondLst>
                            <p:childTnLst>
                              <p:par>
                                <p:cTn id="42" presetID="23" presetClass="entr" presetSubtype="528" fill="hold" grpId="0" nodeType="clickEffect">
                                  <p:stCondLst>
                                    <p:cond delay="0"/>
                                  </p:stCondLst>
                                  <p:childTnLst>
                                    <p:set>
                                      <p:cBhvr>
                                        <p:cTn id="43" dur="1" fill="hold">
                                          <p:stCondLst>
                                            <p:cond delay="0"/>
                                          </p:stCondLst>
                                        </p:cTn>
                                        <p:tgtEl>
                                          <p:spTgt spid="123906">
                                            <p:txEl>
                                              <p:pRg st="4" end="4"/>
                                            </p:txEl>
                                          </p:spTgt>
                                        </p:tgtEl>
                                        <p:attrNameLst>
                                          <p:attrName>style.visibility</p:attrName>
                                        </p:attrNameLst>
                                      </p:cBhvr>
                                      <p:to>
                                        <p:strVal val="visible"/>
                                      </p:to>
                                    </p:set>
                                    <p:anim calcmode="lin" valueType="num">
                                      <p:cBhvr>
                                        <p:cTn id="44" dur="500" fill="hold"/>
                                        <p:tgtEl>
                                          <p:spTgt spid="123906">
                                            <p:txEl>
                                              <p:pRg st="4" end="4"/>
                                            </p:txEl>
                                          </p:spTgt>
                                        </p:tgtEl>
                                        <p:attrNameLst>
                                          <p:attrName>ppt_w</p:attrName>
                                        </p:attrNameLst>
                                      </p:cBhvr>
                                      <p:tavLst>
                                        <p:tav tm="0">
                                          <p:val>
                                            <p:fltVal val="0"/>
                                          </p:val>
                                        </p:tav>
                                        <p:tav tm="100000">
                                          <p:val>
                                            <p:strVal val="#ppt_w"/>
                                          </p:val>
                                        </p:tav>
                                      </p:tavLst>
                                    </p:anim>
                                    <p:anim calcmode="lin" valueType="num">
                                      <p:cBhvr>
                                        <p:cTn id="45" dur="500" fill="hold"/>
                                        <p:tgtEl>
                                          <p:spTgt spid="123906">
                                            <p:txEl>
                                              <p:pRg st="4" end="4"/>
                                            </p:txEl>
                                          </p:spTgt>
                                        </p:tgtEl>
                                        <p:attrNameLst>
                                          <p:attrName>ppt_h</p:attrName>
                                        </p:attrNameLst>
                                      </p:cBhvr>
                                      <p:tavLst>
                                        <p:tav tm="0">
                                          <p:val>
                                            <p:fltVal val="0"/>
                                          </p:val>
                                        </p:tav>
                                        <p:tav tm="100000">
                                          <p:val>
                                            <p:strVal val="#ppt_h"/>
                                          </p:val>
                                        </p:tav>
                                      </p:tavLst>
                                    </p:anim>
                                    <p:anim calcmode="lin" valueType="num">
                                      <p:cBhvr>
                                        <p:cTn id="46" dur="500" fill="hold"/>
                                        <p:tgtEl>
                                          <p:spTgt spid="123906">
                                            <p:txEl>
                                              <p:pRg st="4" end="4"/>
                                            </p:txEl>
                                          </p:spTgt>
                                        </p:tgtEl>
                                        <p:attrNameLst>
                                          <p:attrName>ppt_x</p:attrName>
                                        </p:attrNameLst>
                                      </p:cBhvr>
                                      <p:tavLst>
                                        <p:tav tm="0">
                                          <p:val>
                                            <p:fltVal val="0.5"/>
                                          </p:val>
                                        </p:tav>
                                        <p:tav tm="100000">
                                          <p:val>
                                            <p:strVal val="#ppt_x"/>
                                          </p:val>
                                        </p:tav>
                                      </p:tavLst>
                                    </p:anim>
                                    <p:anim calcmode="lin" valueType="num">
                                      <p:cBhvr>
                                        <p:cTn id="47" dur="500" fill="hold"/>
                                        <p:tgtEl>
                                          <p:spTgt spid="123906">
                                            <p:txEl>
                                              <p:pRg st="4" end="4"/>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42"/>
                                            </p:cond>
                                          </p:stCondLst>
                                          <p:endCondLst>
                                            <p:cond evt="onStopAudio" delay="0">
                                              <p:tgtEl>
                                                <p:sldTgt/>
                                              </p:tgtEl>
                                            </p:cond>
                                          </p:endCondLst>
                                        </p:cTn>
                                        <p:tgtEl>
                                          <p:sndTgt r:embed="rId3" name="arrow.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23" presetClass="entr" presetSubtype="528" fill="hold" grpId="0" nodeType="clickEffect">
                                  <p:stCondLst>
                                    <p:cond delay="0"/>
                                  </p:stCondLst>
                                  <p:childTnLst>
                                    <p:set>
                                      <p:cBhvr>
                                        <p:cTn id="51" dur="1" fill="hold">
                                          <p:stCondLst>
                                            <p:cond delay="0"/>
                                          </p:stCondLst>
                                        </p:cTn>
                                        <p:tgtEl>
                                          <p:spTgt spid="123906">
                                            <p:txEl>
                                              <p:pRg st="5" end="5"/>
                                            </p:txEl>
                                          </p:spTgt>
                                        </p:tgtEl>
                                        <p:attrNameLst>
                                          <p:attrName>style.visibility</p:attrName>
                                        </p:attrNameLst>
                                      </p:cBhvr>
                                      <p:to>
                                        <p:strVal val="visible"/>
                                      </p:to>
                                    </p:set>
                                    <p:anim calcmode="lin" valueType="num">
                                      <p:cBhvr>
                                        <p:cTn id="52" dur="500" fill="hold"/>
                                        <p:tgtEl>
                                          <p:spTgt spid="123906">
                                            <p:txEl>
                                              <p:pRg st="5" end="5"/>
                                            </p:txEl>
                                          </p:spTgt>
                                        </p:tgtEl>
                                        <p:attrNameLst>
                                          <p:attrName>ppt_w</p:attrName>
                                        </p:attrNameLst>
                                      </p:cBhvr>
                                      <p:tavLst>
                                        <p:tav tm="0">
                                          <p:val>
                                            <p:fltVal val="0"/>
                                          </p:val>
                                        </p:tav>
                                        <p:tav tm="100000">
                                          <p:val>
                                            <p:strVal val="#ppt_w"/>
                                          </p:val>
                                        </p:tav>
                                      </p:tavLst>
                                    </p:anim>
                                    <p:anim calcmode="lin" valueType="num">
                                      <p:cBhvr>
                                        <p:cTn id="53" dur="500" fill="hold"/>
                                        <p:tgtEl>
                                          <p:spTgt spid="123906">
                                            <p:txEl>
                                              <p:pRg st="5" end="5"/>
                                            </p:txEl>
                                          </p:spTgt>
                                        </p:tgtEl>
                                        <p:attrNameLst>
                                          <p:attrName>ppt_h</p:attrName>
                                        </p:attrNameLst>
                                      </p:cBhvr>
                                      <p:tavLst>
                                        <p:tav tm="0">
                                          <p:val>
                                            <p:fltVal val="0"/>
                                          </p:val>
                                        </p:tav>
                                        <p:tav tm="100000">
                                          <p:val>
                                            <p:strVal val="#ppt_h"/>
                                          </p:val>
                                        </p:tav>
                                      </p:tavLst>
                                    </p:anim>
                                    <p:anim calcmode="lin" valueType="num">
                                      <p:cBhvr>
                                        <p:cTn id="54" dur="500" fill="hold"/>
                                        <p:tgtEl>
                                          <p:spTgt spid="123906">
                                            <p:txEl>
                                              <p:pRg st="5" end="5"/>
                                            </p:txEl>
                                          </p:spTgt>
                                        </p:tgtEl>
                                        <p:attrNameLst>
                                          <p:attrName>ppt_x</p:attrName>
                                        </p:attrNameLst>
                                      </p:cBhvr>
                                      <p:tavLst>
                                        <p:tav tm="0">
                                          <p:val>
                                            <p:fltVal val="0.5"/>
                                          </p:val>
                                        </p:tav>
                                        <p:tav tm="100000">
                                          <p:val>
                                            <p:strVal val="#ppt_x"/>
                                          </p:val>
                                        </p:tav>
                                      </p:tavLst>
                                    </p:anim>
                                    <p:anim calcmode="lin" valueType="num">
                                      <p:cBhvr>
                                        <p:cTn id="55" dur="500" fill="hold"/>
                                        <p:tgtEl>
                                          <p:spTgt spid="123906">
                                            <p:txEl>
                                              <p:pRg st="5" end="5"/>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50"/>
                                            </p:cond>
                                          </p:stCondLst>
                                          <p:endCondLst>
                                            <p:cond evt="onStopAudio" delay="0">
                                              <p:tgtEl>
                                                <p:sldTgt/>
                                              </p:tgtEl>
                                            </p:cond>
                                          </p:endCondLst>
                                        </p:cTn>
                                        <p:tgtEl>
                                          <p:sndTgt r:embed="rId3" name="arrow.wav"/>
                                        </p:tgtEl>
                                      </p:cMediaNode>
                                    </p:audio>
                                  </p:subTnLst>
                                </p:cTn>
                              </p:par>
                            </p:childTnLst>
                          </p:cTn>
                        </p:par>
                      </p:childTnLst>
                    </p:cTn>
                  </p:par>
                  <p:par>
                    <p:cTn id="56" fill="hold" nodeType="clickPar">
                      <p:stCondLst>
                        <p:cond delay="indefinite"/>
                      </p:stCondLst>
                      <p:childTnLst>
                        <p:par>
                          <p:cTn id="57" fill="hold" nodeType="withGroup">
                            <p:stCondLst>
                              <p:cond delay="0"/>
                            </p:stCondLst>
                            <p:childTnLst>
                              <p:par>
                                <p:cTn id="58" presetID="23" presetClass="entr" presetSubtype="528" fill="hold" grpId="0" nodeType="clickEffect">
                                  <p:stCondLst>
                                    <p:cond delay="0"/>
                                  </p:stCondLst>
                                  <p:childTnLst>
                                    <p:set>
                                      <p:cBhvr>
                                        <p:cTn id="59" dur="1" fill="hold">
                                          <p:stCondLst>
                                            <p:cond delay="0"/>
                                          </p:stCondLst>
                                        </p:cTn>
                                        <p:tgtEl>
                                          <p:spTgt spid="123906">
                                            <p:txEl>
                                              <p:pRg st="6" end="6"/>
                                            </p:txEl>
                                          </p:spTgt>
                                        </p:tgtEl>
                                        <p:attrNameLst>
                                          <p:attrName>style.visibility</p:attrName>
                                        </p:attrNameLst>
                                      </p:cBhvr>
                                      <p:to>
                                        <p:strVal val="visible"/>
                                      </p:to>
                                    </p:set>
                                    <p:anim calcmode="lin" valueType="num">
                                      <p:cBhvr>
                                        <p:cTn id="60" dur="500" fill="hold"/>
                                        <p:tgtEl>
                                          <p:spTgt spid="123906">
                                            <p:txEl>
                                              <p:pRg st="6" end="6"/>
                                            </p:txEl>
                                          </p:spTgt>
                                        </p:tgtEl>
                                        <p:attrNameLst>
                                          <p:attrName>ppt_w</p:attrName>
                                        </p:attrNameLst>
                                      </p:cBhvr>
                                      <p:tavLst>
                                        <p:tav tm="0">
                                          <p:val>
                                            <p:fltVal val="0"/>
                                          </p:val>
                                        </p:tav>
                                        <p:tav tm="100000">
                                          <p:val>
                                            <p:strVal val="#ppt_w"/>
                                          </p:val>
                                        </p:tav>
                                      </p:tavLst>
                                    </p:anim>
                                    <p:anim calcmode="lin" valueType="num">
                                      <p:cBhvr>
                                        <p:cTn id="61" dur="500" fill="hold"/>
                                        <p:tgtEl>
                                          <p:spTgt spid="123906">
                                            <p:txEl>
                                              <p:pRg st="6" end="6"/>
                                            </p:txEl>
                                          </p:spTgt>
                                        </p:tgtEl>
                                        <p:attrNameLst>
                                          <p:attrName>ppt_h</p:attrName>
                                        </p:attrNameLst>
                                      </p:cBhvr>
                                      <p:tavLst>
                                        <p:tav tm="0">
                                          <p:val>
                                            <p:fltVal val="0"/>
                                          </p:val>
                                        </p:tav>
                                        <p:tav tm="100000">
                                          <p:val>
                                            <p:strVal val="#ppt_h"/>
                                          </p:val>
                                        </p:tav>
                                      </p:tavLst>
                                    </p:anim>
                                    <p:anim calcmode="lin" valueType="num">
                                      <p:cBhvr>
                                        <p:cTn id="62" dur="500" fill="hold"/>
                                        <p:tgtEl>
                                          <p:spTgt spid="123906">
                                            <p:txEl>
                                              <p:pRg st="6" end="6"/>
                                            </p:txEl>
                                          </p:spTgt>
                                        </p:tgtEl>
                                        <p:attrNameLst>
                                          <p:attrName>ppt_x</p:attrName>
                                        </p:attrNameLst>
                                      </p:cBhvr>
                                      <p:tavLst>
                                        <p:tav tm="0">
                                          <p:val>
                                            <p:fltVal val="0.5"/>
                                          </p:val>
                                        </p:tav>
                                        <p:tav tm="100000">
                                          <p:val>
                                            <p:strVal val="#ppt_x"/>
                                          </p:val>
                                        </p:tav>
                                      </p:tavLst>
                                    </p:anim>
                                    <p:anim calcmode="lin" valueType="num">
                                      <p:cBhvr>
                                        <p:cTn id="63" dur="500" fill="hold"/>
                                        <p:tgtEl>
                                          <p:spTgt spid="123906">
                                            <p:txEl>
                                              <p:pRg st="6" end="6"/>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58"/>
                                            </p:cond>
                                          </p:stCondLst>
                                          <p:endCondLst>
                                            <p:cond evt="onStopAudio" delay="0">
                                              <p:tgtEl>
                                                <p:sldTgt/>
                                              </p:tgtEl>
                                            </p:cond>
                                          </p:endCondLst>
                                        </p:cTn>
                                        <p:tgtEl>
                                          <p:sndTgt r:embed="rId3" name="arrow.wav"/>
                                        </p:tgtEl>
                                      </p:cMediaNode>
                                    </p:audio>
                                  </p:subTnLst>
                                </p:cTn>
                              </p:par>
                            </p:childTnLst>
                          </p:cTn>
                        </p:par>
                      </p:childTnLst>
                    </p:cTn>
                  </p:par>
                  <p:par>
                    <p:cTn id="64" fill="hold" nodeType="clickPar">
                      <p:stCondLst>
                        <p:cond delay="indefinite"/>
                      </p:stCondLst>
                      <p:childTnLst>
                        <p:par>
                          <p:cTn id="65" fill="hold" nodeType="withGroup">
                            <p:stCondLst>
                              <p:cond delay="0"/>
                            </p:stCondLst>
                            <p:childTnLst>
                              <p:par>
                                <p:cTn id="66" presetID="23" presetClass="entr" presetSubtype="528" fill="hold" grpId="0" nodeType="clickEffect">
                                  <p:stCondLst>
                                    <p:cond delay="0"/>
                                  </p:stCondLst>
                                  <p:childTnLst>
                                    <p:set>
                                      <p:cBhvr>
                                        <p:cTn id="67" dur="1" fill="hold">
                                          <p:stCondLst>
                                            <p:cond delay="0"/>
                                          </p:stCondLst>
                                        </p:cTn>
                                        <p:tgtEl>
                                          <p:spTgt spid="123906">
                                            <p:txEl>
                                              <p:pRg st="7" end="7"/>
                                            </p:txEl>
                                          </p:spTgt>
                                        </p:tgtEl>
                                        <p:attrNameLst>
                                          <p:attrName>style.visibility</p:attrName>
                                        </p:attrNameLst>
                                      </p:cBhvr>
                                      <p:to>
                                        <p:strVal val="visible"/>
                                      </p:to>
                                    </p:set>
                                    <p:anim calcmode="lin" valueType="num">
                                      <p:cBhvr>
                                        <p:cTn id="68" dur="500" fill="hold"/>
                                        <p:tgtEl>
                                          <p:spTgt spid="123906">
                                            <p:txEl>
                                              <p:pRg st="7" end="7"/>
                                            </p:txEl>
                                          </p:spTgt>
                                        </p:tgtEl>
                                        <p:attrNameLst>
                                          <p:attrName>ppt_w</p:attrName>
                                        </p:attrNameLst>
                                      </p:cBhvr>
                                      <p:tavLst>
                                        <p:tav tm="0">
                                          <p:val>
                                            <p:fltVal val="0"/>
                                          </p:val>
                                        </p:tav>
                                        <p:tav tm="100000">
                                          <p:val>
                                            <p:strVal val="#ppt_w"/>
                                          </p:val>
                                        </p:tav>
                                      </p:tavLst>
                                    </p:anim>
                                    <p:anim calcmode="lin" valueType="num">
                                      <p:cBhvr>
                                        <p:cTn id="69" dur="500" fill="hold"/>
                                        <p:tgtEl>
                                          <p:spTgt spid="123906">
                                            <p:txEl>
                                              <p:pRg st="7" end="7"/>
                                            </p:txEl>
                                          </p:spTgt>
                                        </p:tgtEl>
                                        <p:attrNameLst>
                                          <p:attrName>ppt_h</p:attrName>
                                        </p:attrNameLst>
                                      </p:cBhvr>
                                      <p:tavLst>
                                        <p:tav tm="0">
                                          <p:val>
                                            <p:fltVal val="0"/>
                                          </p:val>
                                        </p:tav>
                                        <p:tav tm="100000">
                                          <p:val>
                                            <p:strVal val="#ppt_h"/>
                                          </p:val>
                                        </p:tav>
                                      </p:tavLst>
                                    </p:anim>
                                    <p:anim calcmode="lin" valueType="num">
                                      <p:cBhvr>
                                        <p:cTn id="70" dur="500" fill="hold"/>
                                        <p:tgtEl>
                                          <p:spTgt spid="123906">
                                            <p:txEl>
                                              <p:pRg st="7" end="7"/>
                                            </p:txEl>
                                          </p:spTgt>
                                        </p:tgtEl>
                                        <p:attrNameLst>
                                          <p:attrName>ppt_x</p:attrName>
                                        </p:attrNameLst>
                                      </p:cBhvr>
                                      <p:tavLst>
                                        <p:tav tm="0">
                                          <p:val>
                                            <p:fltVal val="0.5"/>
                                          </p:val>
                                        </p:tav>
                                        <p:tav tm="100000">
                                          <p:val>
                                            <p:strVal val="#ppt_x"/>
                                          </p:val>
                                        </p:tav>
                                      </p:tavLst>
                                    </p:anim>
                                    <p:anim calcmode="lin" valueType="num">
                                      <p:cBhvr>
                                        <p:cTn id="71" dur="500" fill="hold"/>
                                        <p:tgtEl>
                                          <p:spTgt spid="123906">
                                            <p:txEl>
                                              <p:pRg st="7" end="7"/>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66"/>
                                            </p:cond>
                                          </p:stCondLst>
                                          <p:endCondLst>
                                            <p:cond evt="onStopAudio" delay="0">
                                              <p:tgtEl>
                                                <p:sldTgt/>
                                              </p:tgtEl>
                                            </p:cond>
                                          </p:endCondLst>
                                        </p:cTn>
                                        <p:tgtEl>
                                          <p:sndTgt r:embed="rId3" name="arrow.wav"/>
                                        </p:tgtEl>
                                      </p:cMediaNode>
                                    </p:audio>
                                  </p:subTnLst>
                                </p:cTn>
                              </p:par>
                            </p:childTnLst>
                          </p:cTn>
                        </p:par>
                      </p:childTnLst>
                    </p:cTn>
                  </p:par>
                  <p:par>
                    <p:cTn id="72" fill="hold" nodeType="clickPar">
                      <p:stCondLst>
                        <p:cond delay="indefinite"/>
                      </p:stCondLst>
                      <p:childTnLst>
                        <p:par>
                          <p:cTn id="73" fill="hold" nodeType="withGroup">
                            <p:stCondLst>
                              <p:cond delay="0"/>
                            </p:stCondLst>
                            <p:childTnLst>
                              <p:par>
                                <p:cTn id="74" presetID="23" presetClass="entr" presetSubtype="528" fill="hold" grpId="0" nodeType="clickEffect">
                                  <p:stCondLst>
                                    <p:cond delay="0"/>
                                  </p:stCondLst>
                                  <p:childTnLst>
                                    <p:set>
                                      <p:cBhvr>
                                        <p:cTn id="75" dur="1" fill="hold">
                                          <p:stCondLst>
                                            <p:cond delay="0"/>
                                          </p:stCondLst>
                                        </p:cTn>
                                        <p:tgtEl>
                                          <p:spTgt spid="123906">
                                            <p:txEl>
                                              <p:pRg st="8" end="8"/>
                                            </p:txEl>
                                          </p:spTgt>
                                        </p:tgtEl>
                                        <p:attrNameLst>
                                          <p:attrName>style.visibility</p:attrName>
                                        </p:attrNameLst>
                                      </p:cBhvr>
                                      <p:to>
                                        <p:strVal val="visible"/>
                                      </p:to>
                                    </p:set>
                                    <p:anim calcmode="lin" valueType="num">
                                      <p:cBhvr>
                                        <p:cTn id="76" dur="500" fill="hold"/>
                                        <p:tgtEl>
                                          <p:spTgt spid="123906">
                                            <p:txEl>
                                              <p:pRg st="8" end="8"/>
                                            </p:txEl>
                                          </p:spTgt>
                                        </p:tgtEl>
                                        <p:attrNameLst>
                                          <p:attrName>ppt_w</p:attrName>
                                        </p:attrNameLst>
                                      </p:cBhvr>
                                      <p:tavLst>
                                        <p:tav tm="0">
                                          <p:val>
                                            <p:fltVal val="0"/>
                                          </p:val>
                                        </p:tav>
                                        <p:tav tm="100000">
                                          <p:val>
                                            <p:strVal val="#ppt_w"/>
                                          </p:val>
                                        </p:tav>
                                      </p:tavLst>
                                    </p:anim>
                                    <p:anim calcmode="lin" valueType="num">
                                      <p:cBhvr>
                                        <p:cTn id="77" dur="500" fill="hold"/>
                                        <p:tgtEl>
                                          <p:spTgt spid="123906">
                                            <p:txEl>
                                              <p:pRg st="8" end="8"/>
                                            </p:txEl>
                                          </p:spTgt>
                                        </p:tgtEl>
                                        <p:attrNameLst>
                                          <p:attrName>ppt_h</p:attrName>
                                        </p:attrNameLst>
                                      </p:cBhvr>
                                      <p:tavLst>
                                        <p:tav tm="0">
                                          <p:val>
                                            <p:fltVal val="0"/>
                                          </p:val>
                                        </p:tav>
                                        <p:tav tm="100000">
                                          <p:val>
                                            <p:strVal val="#ppt_h"/>
                                          </p:val>
                                        </p:tav>
                                      </p:tavLst>
                                    </p:anim>
                                    <p:anim calcmode="lin" valueType="num">
                                      <p:cBhvr>
                                        <p:cTn id="78" dur="500" fill="hold"/>
                                        <p:tgtEl>
                                          <p:spTgt spid="123906">
                                            <p:txEl>
                                              <p:pRg st="8" end="8"/>
                                            </p:txEl>
                                          </p:spTgt>
                                        </p:tgtEl>
                                        <p:attrNameLst>
                                          <p:attrName>ppt_x</p:attrName>
                                        </p:attrNameLst>
                                      </p:cBhvr>
                                      <p:tavLst>
                                        <p:tav tm="0">
                                          <p:val>
                                            <p:fltVal val="0.5"/>
                                          </p:val>
                                        </p:tav>
                                        <p:tav tm="100000">
                                          <p:val>
                                            <p:strVal val="#ppt_x"/>
                                          </p:val>
                                        </p:tav>
                                      </p:tavLst>
                                    </p:anim>
                                    <p:anim calcmode="lin" valueType="num">
                                      <p:cBhvr>
                                        <p:cTn id="79" dur="500" fill="hold"/>
                                        <p:tgtEl>
                                          <p:spTgt spid="123906">
                                            <p:txEl>
                                              <p:pRg st="8" end="8"/>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74"/>
                                            </p:cond>
                                          </p:stCondLst>
                                          <p:endCondLst>
                                            <p:cond evt="onStopAudio" delay="0">
                                              <p:tgtEl>
                                                <p:sldTgt/>
                                              </p:tgtEl>
                                            </p:cond>
                                          </p:endCondLst>
                                        </p:cTn>
                                        <p:tgtEl>
                                          <p:sndTgt r:embed="rId3" name="arrow.wav"/>
                                        </p:tgtEl>
                                      </p:cMediaNode>
                                    </p:audio>
                                  </p:subTnLst>
                                </p:cTn>
                              </p:par>
                            </p:childTnLst>
                          </p:cTn>
                        </p:par>
                      </p:childTnLst>
                    </p:cTn>
                  </p:par>
                  <p:par>
                    <p:cTn id="80" fill="hold" nodeType="clickPar">
                      <p:stCondLst>
                        <p:cond delay="indefinite"/>
                      </p:stCondLst>
                      <p:childTnLst>
                        <p:par>
                          <p:cTn id="81" fill="hold" nodeType="withGroup">
                            <p:stCondLst>
                              <p:cond delay="0"/>
                            </p:stCondLst>
                            <p:childTnLst>
                              <p:par>
                                <p:cTn id="82" presetID="23" presetClass="entr" presetSubtype="528" fill="hold" grpId="0" nodeType="clickEffect">
                                  <p:stCondLst>
                                    <p:cond delay="0"/>
                                  </p:stCondLst>
                                  <p:childTnLst>
                                    <p:set>
                                      <p:cBhvr>
                                        <p:cTn id="83" dur="1" fill="hold">
                                          <p:stCondLst>
                                            <p:cond delay="0"/>
                                          </p:stCondLst>
                                        </p:cTn>
                                        <p:tgtEl>
                                          <p:spTgt spid="123906">
                                            <p:txEl>
                                              <p:pRg st="9" end="9"/>
                                            </p:txEl>
                                          </p:spTgt>
                                        </p:tgtEl>
                                        <p:attrNameLst>
                                          <p:attrName>style.visibility</p:attrName>
                                        </p:attrNameLst>
                                      </p:cBhvr>
                                      <p:to>
                                        <p:strVal val="visible"/>
                                      </p:to>
                                    </p:set>
                                    <p:anim calcmode="lin" valueType="num">
                                      <p:cBhvr>
                                        <p:cTn id="84" dur="500" fill="hold"/>
                                        <p:tgtEl>
                                          <p:spTgt spid="123906">
                                            <p:txEl>
                                              <p:pRg st="9" end="9"/>
                                            </p:txEl>
                                          </p:spTgt>
                                        </p:tgtEl>
                                        <p:attrNameLst>
                                          <p:attrName>ppt_w</p:attrName>
                                        </p:attrNameLst>
                                      </p:cBhvr>
                                      <p:tavLst>
                                        <p:tav tm="0">
                                          <p:val>
                                            <p:fltVal val="0"/>
                                          </p:val>
                                        </p:tav>
                                        <p:tav tm="100000">
                                          <p:val>
                                            <p:strVal val="#ppt_w"/>
                                          </p:val>
                                        </p:tav>
                                      </p:tavLst>
                                    </p:anim>
                                    <p:anim calcmode="lin" valueType="num">
                                      <p:cBhvr>
                                        <p:cTn id="85" dur="500" fill="hold"/>
                                        <p:tgtEl>
                                          <p:spTgt spid="123906">
                                            <p:txEl>
                                              <p:pRg st="9" end="9"/>
                                            </p:txEl>
                                          </p:spTgt>
                                        </p:tgtEl>
                                        <p:attrNameLst>
                                          <p:attrName>ppt_h</p:attrName>
                                        </p:attrNameLst>
                                      </p:cBhvr>
                                      <p:tavLst>
                                        <p:tav tm="0">
                                          <p:val>
                                            <p:fltVal val="0"/>
                                          </p:val>
                                        </p:tav>
                                        <p:tav tm="100000">
                                          <p:val>
                                            <p:strVal val="#ppt_h"/>
                                          </p:val>
                                        </p:tav>
                                      </p:tavLst>
                                    </p:anim>
                                    <p:anim calcmode="lin" valueType="num">
                                      <p:cBhvr>
                                        <p:cTn id="86" dur="500" fill="hold"/>
                                        <p:tgtEl>
                                          <p:spTgt spid="123906">
                                            <p:txEl>
                                              <p:pRg st="9" end="9"/>
                                            </p:txEl>
                                          </p:spTgt>
                                        </p:tgtEl>
                                        <p:attrNameLst>
                                          <p:attrName>ppt_x</p:attrName>
                                        </p:attrNameLst>
                                      </p:cBhvr>
                                      <p:tavLst>
                                        <p:tav tm="0">
                                          <p:val>
                                            <p:fltVal val="0.5"/>
                                          </p:val>
                                        </p:tav>
                                        <p:tav tm="100000">
                                          <p:val>
                                            <p:strVal val="#ppt_x"/>
                                          </p:val>
                                        </p:tav>
                                      </p:tavLst>
                                    </p:anim>
                                    <p:anim calcmode="lin" valueType="num">
                                      <p:cBhvr>
                                        <p:cTn id="87" dur="500" fill="hold"/>
                                        <p:tgtEl>
                                          <p:spTgt spid="123906">
                                            <p:txEl>
                                              <p:pRg st="9" end="9"/>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82"/>
                                            </p:cond>
                                          </p:stCondLst>
                                          <p:endCondLst>
                                            <p:cond evt="onStopAudio" delay="0">
                                              <p:tgtEl>
                                                <p:sldTgt/>
                                              </p:tgtEl>
                                            </p:cond>
                                          </p:endCondLst>
                                        </p:cTn>
                                        <p:tgtEl>
                                          <p:sndTgt r:embed="rId3" name="arrow.wav"/>
                                        </p:tgtEl>
                                      </p:cMediaNode>
                                    </p:audio>
                                  </p:subTnLst>
                                </p:cTn>
                              </p:par>
                            </p:childTnLst>
                          </p:cTn>
                        </p:par>
                      </p:childTnLst>
                    </p:cTn>
                  </p:par>
                  <p:par>
                    <p:cTn id="88" fill="hold" nodeType="clickPar">
                      <p:stCondLst>
                        <p:cond delay="indefinite"/>
                      </p:stCondLst>
                      <p:childTnLst>
                        <p:par>
                          <p:cTn id="89" fill="hold" nodeType="withGroup">
                            <p:stCondLst>
                              <p:cond delay="0"/>
                            </p:stCondLst>
                            <p:childTnLst>
                              <p:par>
                                <p:cTn id="90" presetID="23" presetClass="entr" presetSubtype="528" fill="hold" grpId="0" nodeType="clickEffect">
                                  <p:stCondLst>
                                    <p:cond delay="0"/>
                                  </p:stCondLst>
                                  <p:childTnLst>
                                    <p:set>
                                      <p:cBhvr>
                                        <p:cTn id="91" dur="1" fill="hold">
                                          <p:stCondLst>
                                            <p:cond delay="0"/>
                                          </p:stCondLst>
                                        </p:cTn>
                                        <p:tgtEl>
                                          <p:spTgt spid="123906">
                                            <p:txEl>
                                              <p:pRg st="10" end="10"/>
                                            </p:txEl>
                                          </p:spTgt>
                                        </p:tgtEl>
                                        <p:attrNameLst>
                                          <p:attrName>style.visibility</p:attrName>
                                        </p:attrNameLst>
                                      </p:cBhvr>
                                      <p:to>
                                        <p:strVal val="visible"/>
                                      </p:to>
                                    </p:set>
                                    <p:anim calcmode="lin" valueType="num">
                                      <p:cBhvr>
                                        <p:cTn id="92" dur="500" fill="hold"/>
                                        <p:tgtEl>
                                          <p:spTgt spid="123906">
                                            <p:txEl>
                                              <p:pRg st="10" end="10"/>
                                            </p:txEl>
                                          </p:spTgt>
                                        </p:tgtEl>
                                        <p:attrNameLst>
                                          <p:attrName>ppt_w</p:attrName>
                                        </p:attrNameLst>
                                      </p:cBhvr>
                                      <p:tavLst>
                                        <p:tav tm="0">
                                          <p:val>
                                            <p:fltVal val="0"/>
                                          </p:val>
                                        </p:tav>
                                        <p:tav tm="100000">
                                          <p:val>
                                            <p:strVal val="#ppt_w"/>
                                          </p:val>
                                        </p:tav>
                                      </p:tavLst>
                                    </p:anim>
                                    <p:anim calcmode="lin" valueType="num">
                                      <p:cBhvr>
                                        <p:cTn id="93" dur="500" fill="hold"/>
                                        <p:tgtEl>
                                          <p:spTgt spid="123906">
                                            <p:txEl>
                                              <p:pRg st="10" end="10"/>
                                            </p:txEl>
                                          </p:spTgt>
                                        </p:tgtEl>
                                        <p:attrNameLst>
                                          <p:attrName>ppt_h</p:attrName>
                                        </p:attrNameLst>
                                      </p:cBhvr>
                                      <p:tavLst>
                                        <p:tav tm="0">
                                          <p:val>
                                            <p:fltVal val="0"/>
                                          </p:val>
                                        </p:tav>
                                        <p:tav tm="100000">
                                          <p:val>
                                            <p:strVal val="#ppt_h"/>
                                          </p:val>
                                        </p:tav>
                                      </p:tavLst>
                                    </p:anim>
                                    <p:anim calcmode="lin" valueType="num">
                                      <p:cBhvr>
                                        <p:cTn id="94" dur="500" fill="hold"/>
                                        <p:tgtEl>
                                          <p:spTgt spid="123906">
                                            <p:txEl>
                                              <p:pRg st="10" end="10"/>
                                            </p:txEl>
                                          </p:spTgt>
                                        </p:tgtEl>
                                        <p:attrNameLst>
                                          <p:attrName>ppt_x</p:attrName>
                                        </p:attrNameLst>
                                      </p:cBhvr>
                                      <p:tavLst>
                                        <p:tav tm="0">
                                          <p:val>
                                            <p:fltVal val="0.5"/>
                                          </p:val>
                                        </p:tav>
                                        <p:tav tm="100000">
                                          <p:val>
                                            <p:strVal val="#ppt_x"/>
                                          </p:val>
                                        </p:tav>
                                      </p:tavLst>
                                    </p:anim>
                                    <p:anim calcmode="lin" valueType="num">
                                      <p:cBhvr>
                                        <p:cTn id="95" dur="500" fill="hold"/>
                                        <p:tgtEl>
                                          <p:spTgt spid="123906">
                                            <p:txEl>
                                              <p:pRg st="10" end="10"/>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90"/>
                                            </p:cond>
                                          </p:stCondLst>
                                          <p:endCondLst>
                                            <p:cond evt="onStopAudio" delay="0">
                                              <p:tgtEl>
                                                <p:sldTgt/>
                                              </p:tgtEl>
                                            </p:cond>
                                          </p:endCondLst>
                                        </p:cTn>
                                        <p:tgtEl>
                                          <p:sndTgt r:embed="rId3" name="arrow.wav"/>
                                        </p:tgtEl>
                                      </p:cMediaNode>
                                    </p:audio>
                                  </p:subTnLst>
                                </p:cTn>
                              </p:par>
                            </p:childTnLst>
                          </p:cTn>
                        </p:par>
                      </p:childTnLst>
                    </p:cTn>
                  </p:par>
                  <p:par>
                    <p:cTn id="96" fill="hold" nodeType="clickPar">
                      <p:stCondLst>
                        <p:cond delay="indefinite"/>
                      </p:stCondLst>
                      <p:childTnLst>
                        <p:par>
                          <p:cTn id="97" fill="hold" nodeType="withGroup">
                            <p:stCondLst>
                              <p:cond delay="0"/>
                            </p:stCondLst>
                            <p:childTnLst>
                              <p:par>
                                <p:cTn id="98" presetID="23" presetClass="entr" presetSubtype="528" fill="hold" grpId="0" nodeType="clickEffect">
                                  <p:stCondLst>
                                    <p:cond delay="0"/>
                                  </p:stCondLst>
                                  <p:childTnLst>
                                    <p:set>
                                      <p:cBhvr>
                                        <p:cTn id="99" dur="1" fill="hold">
                                          <p:stCondLst>
                                            <p:cond delay="0"/>
                                          </p:stCondLst>
                                        </p:cTn>
                                        <p:tgtEl>
                                          <p:spTgt spid="123906">
                                            <p:txEl>
                                              <p:pRg st="11" end="11"/>
                                            </p:txEl>
                                          </p:spTgt>
                                        </p:tgtEl>
                                        <p:attrNameLst>
                                          <p:attrName>style.visibility</p:attrName>
                                        </p:attrNameLst>
                                      </p:cBhvr>
                                      <p:to>
                                        <p:strVal val="visible"/>
                                      </p:to>
                                    </p:set>
                                    <p:anim calcmode="lin" valueType="num">
                                      <p:cBhvr>
                                        <p:cTn id="100" dur="500" fill="hold"/>
                                        <p:tgtEl>
                                          <p:spTgt spid="123906">
                                            <p:txEl>
                                              <p:pRg st="11" end="11"/>
                                            </p:txEl>
                                          </p:spTgt>
                                        </p:tgtEl>
                                        <p:attrNameLst>
                                          <p:attrName>ppt_w</p:attrName>
                                        </p:attrNameLst>
                                      </p:cBhvr>
                                      <p:tavLst>
                                        <p:tav tm="0">
                                          <p:val>
                                            <p:fltVal val="0"/>
                                          </p:val>
                                        </p:tav>
                                        <p:tav tm="100000">
                                          <p:val>
                                            <p:strVal val="#ppt_w"/>
                                          </p:val>
                                        </p:tav>
                                      </p:tavLst>
                                    </p:anim>
                                    <p:anim calcmode="lin" valueType="num">
                                      <p:cBhvr>
                                        <p:cTn id="101" dur="500" fill="hold"/>
                                        <p:tgtEl>
                                          <p:spTgt spid="123906">
                                            <p:txEl>
                                              <p:pRg st="11" end="11"/>
                                            </p:txEl>
                                          </p:spTgt>
                                        </p:tgtEl>
                                        <p:attrNameLst>
                                          <p:attrName>ppt_h</p:attrName>
                                        </p:attrNameLst>
                                      </p:cBhvr>
                                      <p:tavLst>
                                        <p:tav tm="0">
                                          <p:val>
                                            <p:fltVal val="0"/>
                                          </p:val>
                                        </p:tav>
                                        <p:tav tm="100000">
                                          <p:val>
                                            <p:strVal val="#ppt_h"/>
                                          </p:val>
                                        </p:tav>
                                      </p:tavLst>
                                    </p:anim>
                                    <p:anim calcmode="lin" valueType="num">
                                      <p:cBhvr>
                                        <p:cTn id="102" dur="500" fill="hold"/>
                                        <p:tgtEl>
                                          <p:spTgt spid="123906">
                                            <p:txEl>
                                              <p:pRg st="11" end="11"/>
                                            </p:txEl>
                                          </p:spTgt>
                                        </p:tgtEl>
                                        <p:attrNameLst>
                                          <p:attrName>ppt_x</p:attrName>
                                        </p:attrNameLst>
                                      </p:cBhvr>
                                      <p:tavLst>
                                        <p:tav tm="0">
                                          <p:val>
                                            <p:fltVal val="0.5"/>
                                          </p:val>
                                        </p:tav>
                                        <p:tav tm="100000">
                                          <p:val>
                                            <p:strVal val="#ppt_x"/>
                                          </p:val>
                                        </p:tav>
                                      </p:tavLst>
                                    </p:anim>
                                    <p:anim calcmode="lin" valueType="num">
                                      <p:cBhvr>
                                        <p:cTn id="103" dur="500" fill="hold"/>
                                        <p:tgtEl>
                                          <p:spTgt spid="123906">
                                            <p:txEl>
                                              <p:pRg st="11" end="11"/>
                                            </p:txEl>
                                          </p:spTgt>
                                        </p:tgtEl>
                                        <p:attrNameLst>
                                          <p:attrName>ppt_y</p:attrName>
                                        </p:attrNameLst>
                                      </p:cBhvr>
                                      <p:tavLst>
                                        <p:tav tm="0">
                                          <p:val>
                                            <p:fltVal val="0.5"/>
                                          </p:val>
                                        </p:tav>
                                        <p:tav tm="100000">
                                          <p:val>
                                            <p:strVal val="#ppt_y"/>
                                          </p:val>
                                        </p:tav>
                                      </p:tavLst>
                                    </p:anim>
                                  </p:childTnLst>
                                  <p:subTnLst>
                                    <p:audio>
                                      <p:cMediaNode vol="10000">
                                        <p:cTn display="0" masterRel="sameClick">
                                          <p:stCondLst>
                                            <p:cond evt="begin" delay="0">
                                              <p:tn val="98"/>
                                            </p:cond>
                                          </p:stCondLst>
                                          <p:endCondLst>
                                            <p:cond evt="onStopAudio" delay="0">
                                              <p:tgtEl>
                                                <p:sldTgt/>
                                              </p:tgtEl>
                                            </p:cond>
                                          </p:endCondLst>
                                        </p:cTn>
                                        <p:tgtEl>
                                          <p:sndTgt r:embed="rId3" name="arrow.wav"/>
                                        </p:tgtEl>
                                      </p:cMediaNode>
                                    </p:audio>
                                  </p:sub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8" fill="hold" nodeType="clickEffect">
                                  <p:stCondLst>
                                    <p:cond delay="0"/>
                                  </p:stCondLst>
                                  <p:childTnLst>
                                    <p:set>
                                      <p:cBhvr>
                                        <p:cTn id="107" dur="1" fill="hold">
                                          <p:stCondLst>
                                            <p:cond delay="0"/>
                                          </p:stCondLst>
                                        </p:cTn>
                                        <p:tgtEl>
                                          <p:spTgt spid="123908"/>
                                        </p:tgtEl>
                                        <p:attrNameLst>
                                          <p:attrName>style.visibility</p:attrName>
                                        </p:attrNameLst>
                                      </p:cBhvr>
                                      <p:to>
                                        <p:strVal val="visible"/>
                                      </p:to>
                                    </p:set>
                                    <p:animEffect transition="in" filter="wipe(left)">
                                      <p:cBhvr>
                                        <p:cTn id="108" dur="500"/>
                                        <p:tgtEl>
                                          <p:spTgt spid="123908"/>
                                        </p:tgtEl>
                                      </p:cBhvr>
                                    </p:animEffect>
                                  </p:childTnLst>
                                  <p:subTnLst>
                                    <p:audio>
                                      <p:cMediaNode vol="10000">
                                        <p:cTn display="0" masterRel="sameClick">
                                          <p:stCondLst>
                                            <p:cond evt="begin" delay="0">
                                              <p:tn val="106"/>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914400" y="457200"/>
            <a:ext cx="6172200"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32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For LGU’s:</a:t>
            </a:r>
            <a:endParaRPr kumimoji="0" lang="en-US" altLang="en-US" sz="3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Notice of the public auction shall be posted in at least three (3) publicly accessible and conspicuous places, and if the acquisition cost exceeds </a:t>
            </a:r>
            <a:r>
              <a:rPr kumimoji="0" lang="en-US" altLang="en-US" sz="24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P100K</a:t>
            </a: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in the case of provinces and cities, and </a:t>
            </a:r>
            <a:r>
              <a:rPr kumimoji="0" lang="en-US" altLang="en-US" sz="24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P50K </a:t>
            </a: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in the case of municipalities, notice of auction shall be published at least two (2) times within a reasonable period in a newspaper of general circulation in the locality </a:t>
            </a:r>
            <a:r>
              <a:rPr kumimoji="0" lang="en-US" altLang="en-US" sz="2000" b="1" i="0" u="none" strike="noStrike" kern="1200" cap="none" spc="0" normalizeH="0" baseline="0" noProof="0">
                <a:ln>
                  <a:noFill/>
                </a:ln>
                <a:solidFill>
                  <a:srgbClr val="C00000"/>
                </a:solidFill>
                <a:effectLst/>
                <a:uLnTx/>
                <a:uFillTx/>
                <a:latin typeface="Comic Sans MS" panose="030F0702030302020204" pitchFamily="66" charset="0"/>
                <a:ea typeface="+mn-ea"/>
                <a:cs typeface="+mn-cs"/>
              </a:rPr>
              <a:t>(Sec 380, RA 7160)</a:t>
            </a: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p>
        </p:txBody>
      </p:sp>
      <p:graphicFrame>
        <p:nvGraphicFramePr>
          <p:cNvPr id="124931" name="Object 3"/>
          <p:cNvGraphicFramePr>
            <a:graphicFrameLocks noChangeAspect="1"/>
          </p:cNvGraphicFramePr>
          <p:nvPr/>
        </p:nvGraphicFramePr>
        <p:xfrm>
          <a:off x="7086600" y="228600"/>
          <a:ext cx="1752600" cy="2286000"/>
        </p:xfrm>
        <a:graphic>
          <a:graphicData uri="http://schemas.openxmlformats.org/presentationml/2006/ole">
            <mc:AlternateContent xmlns:mc="http://schemas.openxmlformats.org/markup-compatibility/2006">
              <mc:Choice xmlns:v="urn:schemas-microsoft-com:vml" Requires="v">
                <p:oleObj spid="_x0000_s24634" name="Clip" r:id="rId4" imgW="1028700" imgH="1207922" progId="MS_ClipArt_Gallery.2">
                  <p:embed/>
                </p:oleObj>
              </mc:Choice>
              <mc:Fallback>
                <p:oleObj name="Clip" r:id="rId4" imgW="1028700" imgH="1207922" progId="MS_ClipArt_Gallery.2">
                  <p:embed/>
                  <p:pic>
                    <p:nvPicPr>
                      <p:cNvPr id="124931"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228600"/>
                        <a:ext cx="1752600" cy="228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4932" name="Object 4"/>
          <p:cNvGraphicFramePr>
            <a:graphicFrameLocks noChangeAspect="1"/>
          </p:cNvGraphicFramePr>
          <p:nvPr/>
        </p:nvGraphicFramePr>
        <p:xfrm>
          <a:off x="7239000" y="3124200"/>
          <a:ext cx="1760538" cy="3124200"/>
        </p:xfrm>
        <a:graphic>
          <a:graphicData uri="http://schemas.openxmlformats.org/presentationml/2006/ole">
            <mc:AlternateContent xmlns:mc="http://schemas.openxmlformats.org/markup-compatibility/2006">
              <mc:Choice xmlns:v="urn:schemas-microsoft-com:vml" Requires="v">
                <p:oleObj spid="_x0000_s24635" name="Clip" r:id="rId6" imgW="1762049" imgH="1584655" progId="MS_ClipArt_Gallery.2">
                  <p:embed/>
                </p:oleObj>
              </mc:Choice>
              <mc:Fallback>
                <p:oleObj name="Clip" r:id="rId6" imgW="1762049" imgH="1584655" progId="MS_ClipArt_Gallery.2">
                  <p:embed/>
                  <p:pic>
                    <p:nvPicPr>
                      <p:cNvPr id="124932"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9000" y="3124200"/>
                        <a:ext cx="1760538" cy="312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9970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124931"/>
                                        </p:tgtEl>
                                        <p:attrNameLst>
                                          <p:attrName>style.visibility</p:attrName>
                                        </p:attrNameLst>
                                      </p:cBhvr>
                                      <p:to>
                                        <p:strVal val="visible"/>
                                      </p:to>
                                    </p:set>
                                    <p:animEffect transition="in" filter="wipe(right)">
                                      <p:cBhvr>
                                        <p:cTn id="7" dur="500"/>
                                        <p:tgtEl>
                                          <p:spTgt spid="124931"/>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124932"/>
                                        </p:tgtEl>
                                        <p:attrNameLst>
                                          <p:attrName>style.visibility</p:attrName>
                                        </p:attrNameLst>
                                      </p:cBhvr>
                                      <p:to>
                                        <p:strVal val="visible"/>
                                      </p:to>
                                    </p:set>
                                    <p:animEffect transition="in" filter="wipe(right)">
                                      <p:cBhvr>
                                        <p:cTn id="12" dur="500"/>
                                        <p:tgtEl>
                                          <p:spTgt spid="124932"/>
                                        </p:tgtEl>
                                      </p:cBhvr>
                                    </p:animEffect>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2" fill="hold" grpId="0" nodeType="clickEffect">
                                  <p:stCondLst>
                                    <p:cond delay="0"/>
                                  </p:stCondLst>
                                  <p:childTnLst>
                                    <p:set>
                                      <p:cBhvr>
                                        <p:cTn id="16" dur="1" fill="hold">
                                          <p:stCondLst>
                                            <p:cond delay="0"/>
                                          </p:stCondLst>
                                        </p:cTn>
                                        <p:tgtEl>
                                          <p:spTgt spid="124930">
                                            <p:txEl>
                                              <p:pRg st="0" end="0"/>
                                            </p:txEl>
                                          </p:spTgt>
                                        </p:tgtEl>
                                        <p:attrNameLst>
                                          <p:attrName>style.visibility</p:attrName>
                                        </p:attrNameLst>
                                      </p:cBhvr>
                                      <p:to>
                                        <p:strVal val="visible"/>
                                      </p:to>
                                    </p:set>
                                    <p:anim calcmode="lin" valueType="num">
                                      <p:cBhvr>
                                        <p:cTn id="17" dur="500" fill="hold"/>
                                        <p:tgtEl>
                                          <p:spTgt spid="124930">
                                            <p:txEl>
                                              <p:pRg st="0" end="0"/>
                                            </p:txEl>
                                          </p:spTgt>
                                        </p:tgtEl>
                                        <p:attrNameLst>
                                          <p:attrName>ppt_x</p:attrName>
                                        </p:attrNameLst>
                                      </p:cBhvr>
                                      <p:tavLst>
                                        <p:tav tm="0">
                                          <p:val>
                                            <p:strVal val="#ppt_x+#ppt_w/2"/>
                                          </p:val>
                                        </p:tav>
                                        <p:tav tm="100000">
                                          <p:val>
                                            <p:strVal val="#ppt_x"/>
                                          </p:val>
                                        </p:tav>
                                      </p:tavLst>
                                    </p:anim>
                                    <p:anim calcmode="lin" valueType="num">
                                      <p:cBhvr>
                                        <p:cTn id="18" dur="500" fill="hold"/>
                                        <p:tgtEl>
                                          <p:spTgt spid="124930">
                                            <p:txEl>
                                              <p:pRg st="0" end="0"/>
                                            </p:txEl>
                                          </p:spTgt>
                                        </p:tgtEl>
                                        <p:attrNameLst>
                                          <p:attrName>ppt_y</p:attrName>
                                        </p:attrNameLst>
                                      </p:cBhvr>
                                      <p:tavLst>
                                        <p:tav tm="0">
                                          <p:val>
                                            <p:strVal val="#ppt_y"/>
                                          </p:val>
                                        </p:tav>
                                        <p:tav tm="100000">
                                          <p:val>
                                            <p:strVal val="#ppt_y"/>
                                          </p:val>
                                        </p:tav>
                                      </p:tavLst>
                                    </p:anim>
                                    <p:anim calcmode="lin" valueType="num">
                                      <p:cBhvr>
                                        <p:cTn id="19" dur="500" fill="hold"/>
                                        <p:tgtEl>
                                          <p:spTgt spid="12493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24930">
                                            <p:txEl>
                                              <p:pRg st="0" end="0"/>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5"/>
                                            </p:cond>
                                          </p:stCondLst>
                                          <p:endCondLst>
                                            <p:cond evt="onStopAudio" delay="0">
                                              <p:tgtEl>
                                                <p:sldTgt/>
                                              </p:tgtEl>
                                            </p:cond>
                                          </p:endCondLst>
                                        </p:cTn>
                                        <p:tgtEl>
                                          <p:sndTgt r:embed="rId3" name="arrow.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2" fill="hold" grpId="0" nodeType="clickEffect">
                                  <p:stCondLst>
                                    <p:cond delay="0"/>
                                  </p:stCondLst>
                                  <p:childTnLst>
                                    <p:set>
                                      <p:cBhvr>
                                        <p:cTn id="24" dur="1" fill="hold">
                                          <p:stCondLst>
                                            <p:cond delay="0"/>
                                          </p:stCondLst>
                                        </p:cTn>
                                        <p:tgtEl>
                                          <p:spTgt spid="124930">
                                            <p:txEl>
                                              <p:pRg st="1" end="1"/>
                                            </p:txEl>
                                          </p:spTgt>
                                        </p:tgtEl>
                                        <p:attrNameLst>
                                          <p:attrName>style.visibility</p:attrName>
                                        </p:attrNameLst>
                                      </p:cBhvr>
                                      <p:to>
                                        <p:strVal val="visible"/>
                                      </p:to>
                                    </p:set>
                                    <p:anim calcmode="lin" valueType="num">
                                      <p:cBhvr>
                                        <p:cTn id="25" dur="500" fill="hold"/>
                                        <p:tgtEl>
                                          <p:spTgt spid="124930">
                                            <p:txEl>
                                              <p:pRg st="1" end="1"/>
                                            </p:txEl>
                                          </p:spTgt>
                                        </p:tgtEl>
                                        <p:attrNameLst>
                                          <p:attrName>ppt_x</p:attrName>
                                        </p:attrNameLst>
                                      </p:cBhvr>
                                      <p:tavLst>
                                        <p:tav tm="0">
                                          <p:val>
                                            <p:strVal val="#ppt_x+#ppt_w/2"/>
                                          </p:val>
                                        </p:tav>
                                        <p:tav tm="100000">
                                          <p:val>
                                            <p:strVal val="#ppt_x"/>
                                          </p:val>
                                        </p:tav>
                                      </p:tavLst>
                                    </p:anim>
                                    <p:anim calcmode="lin" valueType="num">
                                      <p:cBhvr>
                                        <p:cTn id="26" dur="500" fill="hold"/>
                                        <p:tgtEl>
                                          <p:spTgt spid="124930">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124930">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124930">
                                            <p:txEl>
                                              <p:pRg st="1" end="1"/>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23"/>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7200" y="1066800"/>
            <a:ext cx="8229600" cy="914400"/>
          </a:xfrm>
        </p:spPr>
        <p:txBody>
          <a:bodyPr/>
          <a:lstStyle/>
          <a:p>
            <a:r>
              <a:rPr lang="en-US" altLang="en-US" sz="2400" b="1" smtClean="0"/>
              <a:t> LOCAL GOVERNMENT UNITS (LGU’s)</a:t>
            </a:r>
          </a:p>
        </p:txBody>
      </p:sp>
      <p:sp>
        <p:nvSpPr>
          <p:cNvPr id="3" name="Content Placeholder 2"/>
          <p:cNvSpPr>
            <a:spLocks noGrp="1"/>
          </p:cNvSpPr>
          <p:nvPr>
            <p:ph idx="1"/>
          </p:nvPr>
        </p:nvSpPr>
        <p:spPr>
          <a:xfrm>
            <a:off x="457200" y="3048000"/>
            <a:ext cx="8229600" cy="1981200"/>
          </a:xfrm>
        </p:spPr>
        <p:txBody>
          <a:bodyPr/>
          <a:lstStyle/>
          <a:p>
            <a:pPr>
              <a:defRPr/>
            </a:pPr>
            <a:r>
              <a:rPr lang="en-US" sz="2000" b="1" dirty="0" smtClean="0">
                <a:solidFill>
                  <a:srgbClr val="C00000"/>
                </a:solidFill>
              </a:rPr>
              <a:t>Sec. 173, COA Cir. 92-386 ; Bond Requirement :</a:t>
            </a:r>
          </a:p>
          <a:p>
            <a:pPr marL="0" indent="0">
              <a:buFontTx/>
              <a:buNone/>
              <a:defRPr/>
            </a:pPr>
            <a:r>
              <a:rPr lang="en-US" sz="2000" dirty="0"/>
              <a:t> </a:t>
            </a:r>
            <a:r>
              <a:rPr lang="en-US" sz="2000" dirty="0" smtClean="0"/>
              <a:t>                 Bid tenders or offers must be accompanied by</a:t>
            </a:r>
          </a:p>
          <a:p>
            <a:pPr marL="0" indent="0">
              <a:buFontTx/>
              <a:buNone/>
              <a:defRPr/>
            </a:pPr>
            <a:r>
              <a:rPr lang="en-US" sz="2000" dirty="0"/>
              <a:t> </a:t>
            </a:r>
            <a:r>
              <a:rPr lang="en-US" sz="2000" dirty="0" smtClean="0"/>
              <a:t>                 bidder’s bond in cash or cashier’s check in  an</a:t>
            </a:r>
          </a:p>
          <a:p>
            <a:pPr marL="0" indent="0">
              <a:buFontTx/>
              <a:buNone/>
              <a:defRPr/>
            </a:pPr>
            <a:r>
              <a:rPr lang="en-US" sz="2000" dirty="0"/>
              <a:t> </a:t>
            </a:r>
            <a:r>
              <a:rPr lang="en-US" sz="2000" dirty="0" smtClean="0"/>
              <a:t>                 amount equivalent to at least ten per cent (10%)</a:t>
            </a:r>
          </a:p>
          <a:p>
            <a:pPr marL="0" indent="0">
              <a:buFontTx/>
              <a:buNone/>
              <a:defRPr/>
            </a:pPr>
            <a:r>
              <a:rPr lang="en-US" sz="2000" dirty="0"/>
              <a:t> </a:t>
            </a:r>
            <a:r>
              <a:rPr lang="en-US" sz="2000" dirty="0" smtClean="0"/>
              <a:t>                 of the bid. </a:t>
            </a:r>
          </a:p>
          <a:p>
            <a:pPr marL="0" indent="0">
              <a:buFontTx/>
              <a:buNone/>
              <a:defRPr/>
            </a:pPr>
            <a:r>
              <a:rPr lang="en-US" sz="2000" dirty="0"/>
              <a:t> </a:t>
            </a:r>
            <a:r>
              <a:rPr lang="en-US" sz="2000" dirty="0" smtClean="0"/>
              <a:t>             </a:t>
            </a:r>
            <a:endParaRPr lang="en-US" sz="2000" dirty="0"/>
          </a:p>
        </p:txBody>
      </p:sp>
    </p:spTree>
    <p:extLst>
      <p:ext uri="{BB962C8B-B14F-4D97-AF65-F5344CB8AC3E}">
        <p14:creationId xmlns:p14="http://schemas.microsoft.com/office/powerpoint/2010/main" val="33316529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Text Box 3"/>
          <p:cNvSpPr txBox="1">
            <a:spLocks noChangeArrowheads="1"/>
          </p:cNvSpPr>
          <p:nvPr/>
        </p:nvSpPr>
        <p:spPr bwMode="auto">
          <a:xfrm>
            <a:off x="228600" y="609600"/>
            <a:ext cx="8534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32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Creation of Disposal Committees and Secretariat</a:t>
            </a:r>
          </a:p>
        </p:txBody>
      </p:sp>
      <p:sp>
        <p:nvSpPr>
          <p:cNvPr id="133124" name="Text Box 4"/>
          <p:cNvSpPr txBox="1">
            <a:spLocks noChangeArrowheads="1"/>
          </p:cNvSpPr>
          <p:nvPr/>
        </p:nvSpPr>
        <p:spPr bwMode="auto">
          <a:xfrm>
            <a:off x="838200" y="1920875"/>
            <a:ext cx="807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For LGUs ( </a:t>
            </a: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also known as </a:t>
            </a: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Committee On Awards )</a:t>
            </a:r>
          </a:p>
        </p:txBody>
      </p:sp>
      <p:sp>
        <p:nvSpPr>
          <p:cNvPr id="133125" name="Text Box 5"/>
          <p:cNvSpPr txBox="1">
            <a:spLocks noChangeArrowheads="1"/>
          </p:cNvSpPr>
          <p:nvPr/>
        </p:nvSpPr>
        <p:spPr bwMode="auto">
          <a:xfrm>
            <a:off x="1447800" y="2378075"/>
            <a:ext cx="647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Chairman -- Local Chief Executive</a:t>
            </a:r>
          </a:p>
        </p:txBody>
      </p:sp>
      <p:sp>
        <p:nvSpPr>
          <p:cNvPr id="133126" name="Text Box 6"/>
          <p:cNvSpPr txBox="1">
            <a:spLocks noChangeArrowheads="1"/>
          </p:cNvSpPr>
          <p:nvPr/>
        </p:nvSpPr>
        <p:spPr bwMode="auto">
          <a:xfrm>
            <a:off x="1244600" y="2720975"/>
            <a:ext cx="6553200"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4675" indent="-3397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574675" marR="0" lvl="0" indent="-339725" algn="l" defTabSz="914400" rtl="0" eaLnBrk="0" fontAlgn="base" latinLnBrk="0" hangingPunct="0">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Members </a:t>
            </a:r>
          </a:p>
          <a:p>
            <a:pPr marL="574675" marR="0" lvl="0" indent="-339725" algn="l" defTabSz="914400" rtl="0" eaLnBrk="0" fontAlgn="base" latinLnBrk="0" hangingPunct="0">
              <a:lnSpc>
                <a:spcPct val="100000"/>
              </a:lnSpc>
              <a:spcBef>
                <a:spcPts val="400"/>
              </a:spcBef>
              <a:spcAft>
                <a:spcPct val="0"/>
              </a:spcAft>
              <a:buClrTx/>
              <a:buSzTx/>
              <a:buFontTx/>
              <a:buChar char="•"/>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Treasurer  </a:t>
            </a:r>
          </a:p>
          <a:p>
            <a:pPr marL="574675" marR="0" lvl="0" indent="-339725" algn="l" defTabSz="914400" rtl="0" eaLnBrk="0" fontAlgn="base" latinLnBrk="0" hangingPunct="0">
              <a:lnSpc>
                <a:spcPct val="100000"/>
              </a:lnSpc>
              <a:spcBef>
                <a:spcPts val="400"/>
              </a:spcBef>
              <a:spcAft>
                <a:spcPct val="0"/>
              </a:spcAft>
              <a:buClrTx/>
              <a:buSzTx/>
              <a:buFontTx/>
              <a:buChar char="•"/>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Accountant </a:t>
            </a:r>
          </a:p>
          <a:p>
            <a:pPr marL="574675" marR="0" lvl="0" indent="-339725" algn="l" defTabSz="914400" rtl="0" eaLnBrk="0" fontAlgn="base" latinLnBrk="0" hangingPunct="0">
              <a:lnSpc>
                <a:spcPct val="100000"/>
              </a:lnSpc>
              <a:spcBef>
                <a:spcPts val="400"/>
              </a:spcBef>
              <a:spcAft>
                <a:spcPct val="0"/>
              </a:spcAft>
              <a:buClrTx/>
              <a:buSzTx/>
              <a:buFontTx/>
              <a:buChar char="•"/>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Budget Officer </a:t>
            </a:r>
          </a:p>
          <a:p>
            <a:pPr marL="574675" marR="0" lvl="0" indent="-339725" algn="l" defTabSz="914400" rtl="0" eaLnBrk="0" fontAlgn="base" latinLnBrk="0" hangingPunct="0">
              <a:lnSpc>
                <a:spcPct val="100000"/>
              </a:lnSpc>
              <a:spcBef>
                <a:spcPts val="400"/>
              </a:spcBef>
              <a:spcAft>
                <a:spcPct val="0"/>
              </a:spcAft>
              <a:buClrTx/>
              <a:buSzTx/>
              <a:buFontTx/>
              <a:buChar char="•"/>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General Services Officer </a:t>
            </a:r>
          </a:p>
          <a:p>
            <a:pPr marL="574675" marR="0" lvl="0" indent="-339725" algn="l" defTabSz="914400" rtl="0" eaLnBrk="0" fontAlgn="base" latinLnBrk="0" hangingPunct="0">
              <a:lnSpc>
                <a:spcPct val="100000"/>
              </a:lnSpc>
              <a:spcBef>
                <a:spcPts val="400"/>
              </a:spcBef>
              <a:spcAft>
                <a:spcPct val="0"/>
              </a:spcAft>
              <a:buClrTx/>
              <a:buSzTx/>
              <a:buFontTx/>
              <a:buChar char="•"/>
              <a:tabLst/>
              <a:defRPr/>
            </a:pPr>
            <a:r>
              <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Head of Requisitioning Office </a:t>
            </a:r>
          </a:p>
        </p:txBody>
      </p:sp>
    </p:spTree>
    <p:extLst>
      <p:ext uri="{BB962C8B-B14F-4D97-AF65-F5344CB8AC3E}">
        <p14:creationId xmlns:p14="http://schemas.microsoft.com/office/powerpoint/2010/main" val="38757723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23">
                                            <p:txEl>
                                              <p:pRg st="0" end="0"/>
                                            </p:txEl>
                                          </p:spTgt>
                                        </p:tgtEl>
                                        <p:attrNameLst>
                                          <p:attrName>style.visibility</p:attrName>
                                        </p:attrNameLst>
                                      </p:cBhvr>
                                      <p:to>
                                        <p:strVal val="visible"/>
                                      </p:to>
                                    </p:set>
                                    <p:animEffect transition="in" filter="dissolve">
                                      <p:cBhvr>
                                        <p:cTn id="7" dur="500"/>
                                        <p:tgtEl>
                                          <p:spTgt spid="133123">
                                            <p:txEl>
                                              <p:pRg st="0" end="0"/>
                                            </p:txEl>
                                          </p:spTgt>
                                        </p:tgtEl>
                                      </p:cBhvr>
                                    </p:animEffect>
                                  </p:childTnLst>
                                  <p:subTnLst>
                                    <p:audio>
                                      <p:cMediaNode vol="10000">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24">
                                            <p:txEl>
                                              <p:pRg st="0" end="0"/>
                                            </p:txEl>
                                          </p:spTgt>
                                        </p:tgtEl>
                                        <p:attrNameLst>
                                          <p:attrName>style.visibility</p:attrName>
                                        </p:attrNameLst>
                                      </p:cBhvr>
                                      <p:to>
                                        <p:strVal val="visible"/>
                                      </p:to>
                                    </p:set>
                                    <p:animEffect transition="in" filter="dissolve">
                                      <p:cBhvr>
                                        <p:cTn id="12" dur="500"/>
                                        <p:tgtEl>
                                          <p:spTgt spid="133124">
                                            <p:txEl>
                                              <p:pRg st="0" end="0"/>
                                            </p:txEl>
                                          </p:spTgt>
                                        </p:tgtEl>
                                      </p:cBhvr>
                                    </p:animEffect>
                                  </p:childTnLst>
                                  <p:subTnLst>
                                    <p:audio>
                                      <p:cMediaNode vol="10000">
                                        <p:cTn display="0" masterRel="sameClick">
                                          <p:stCondLst>
                                            <p:cond evt="begin" delay="0">
                                              <p:tn val="10"/>
                                            </p:cond>
                                          </p:stCondLst>
                                          <p:endCondLst>
                                            <p:cond evt="onStopAudio" delay="0">
                                              <p:tgtEl>
                                                <p:sldTgt/>
                                              </p:tgtEl>
                                            </p:cond>
                                          </p:endCondLst>
                                        </p:cTn>
                                        <p:tgtEl>
                                          <p:sndTgt r:embed="rId2" name="arrow.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25">
                                            <p:txEl>
                                              <p:pRg st="0" end="0"/>
                                            </p:txEl>
                                          </p:spTgt>
                                        </p:tgtEl>
                                        <p:attrNameLst>
                                          <p:attrName>style.visibility</p:attrName>
                                        </p:attrNameLst>
                                      </p:cBhvr>
                                      <p:to>
                                        <p:strVal val="visible"/>
                                      </p:to>
                                    </p:set>
                                    <p:animEffect transition="in" filter="wipe(left)">
                                      <p:cBhvr>
                                        <p:cTn id="17" dur="500"/>
                                        <p:tgtEl>
                                          <p:spTgt spid="133125">
                                            <p:txEl>
                                              <p:pRg st="0" end="0"/>
                                            </p:txEl>
                                          </p:spTgt>
                                        </p:tgtEl>
                                      </p:cBhvr>
                                    </p:animEffect>
                                  </p:childTnLst>
                                  <p:subTnLst>
                                    <p:audio>
                                      <p:cMediaNode vol="10000">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126">
                                            <p:txEl>
                                              <p:pRg st="0" end="0"/>
                                            </p:txEl>
                                          </p:spTgt>
                                        </p:tgtEl>
                                        <p:attrNameLst>
                                          <p:attrName>style.visibility</p:attrName>
                                        </p:attrNameLst>
                                      </p:cBhvr>
                                      <p:to>
                                        <p:strVal val="visible"/>
                                      </p:to>
                                    </p:set>
                                    <p:animEffect transition="in" filter="wipe(left)">
                                      <p:cBhvr>
                                        <p:cTn id="22" dur="500"/>
                                        <p:tgtEl>
                                          <p:spTgt spid="133126">
                                            <p:txEl>
                                              <p:pRg st="0" end="0"/>
                                            </p:txEl>
                                          </p:spTgt>
                                        </p:tgtEl>
                                      </p:cBhvr>
                                    </p:animEffect>
                                  </p:childTnLst>
                                  <p:subTnLst>
                                    <p:audio>
                                      <p:cMediaNode vol="10000">
                                        <p:cTn display="0" masterRel="sameClick">
                                          <p:stCondLst>
                                            <p:cond evt="begin" delay="0">
                                              <p:tn val="20"/>
                                            </p:cond>
                                          </p:stCondLst>
                                          <p:endCondLst>
                                            <p:cond evt="onStopAudio" delay="0">
                                              <p:tgtEl>
                                                <p:sldTgt/>
                                              </p:tgtEl>
                                            </p:cond>
                                          </p:endCondLst>
                                        </p:cTn>
                                        <p:tgtEl>
                                          <p:sndTgt r:embed="rId2" name="arrow.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126">
                                            <p:txEl>
                                              <p:pRg st="1" end="1"/>
                                            </p:txEl>
                                          </p:spTgt>
                                        </p:tgtEl>
                                        <p:attrNameLst>
                                          <p:attrName>style.visibility</p:attrName>
                                        </p:attrNameLst>
                                      </p:cBhvr>
                                      <p:to>
                                        <p:strVal val="visible"/>
                                      </p:to>
                                    </p:set>
                                    <p:animEffect transition="in" filter="wipe(left)">
                                      <p:cBhvr>
                                        <p:cTn id="27" dur="500"/>
                                        <p:tgtEl>
                                          <p:spTgt spid="133126">
                                            <p:txEl>
                                              <p:pRg st="1" end="1"/>
                                            </p:txEl>
                                          </p:spTgt>
                                        </p:tgtEl>
                                      </p:cBhvr>
                                    </p:animEffect>
                                  </p:childTnLst>
                                  <p:subTnLst>
                                    <p:audio>
                                      <p:cMediaNode vol="10000">
                                        <p:cTn display="0" masterRel="sameClick">
                                          <p:stCondLst>
                                            <p:cond evt="begin" delay="0">
                                              <p:tn val="25"/>
                                            </p:cond>
                                          </p:stCondLst>
                                          <p:endCondLst>
                                            <p:cond evt="onStopAudio" delay="0">
                                              <p:tgtEl>
                                                <p:sldTgt/>
                                              </p:tgtEl>
                                            </p:cond>
                                          </p:endCondLst>
                                        </p:cTn>
                                        <p:tgtEl>
                                          <p:sndTgt r:embed="rId2" name="arrow.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3126">
                                            <p:txEl>
                                              <p:pRg st="2" end="2"/>
                                            </p:txEl>
                                          </p:spTgt>
                                        </p:tgtEl>
                                        <p:attrNameLst>
                                          <p:attrName>style.visibility</p:attrName>
                                        </p:attrNameLst>
                                      </p:cBhvr>
                                      <p:to>
                                        <p:strVal val="visible"/>
                                      </p:to>
                                    </p:set>
                                    <p:animEffect transition="in" filter="wipe(left)">
                                      <p:cBhvr>
                                        <p:cTn id="32" dur="500"/>
                                        <p:tgtEl>
                                          <p:spTgt spid="133126">
                                            <p:txEl>
                                              <p:pRg st="2" end="2"/>
                                            </p:txEl>
                                          </p:spTgt>
                                        </p:tgtEl>
                                      </p:cBhvr>
                                    </p:animEffect>
                                  </p:childTnLst>
                                  <p:subTnLst>
                                    <p:audio>
                                      <p:cMediaNode vol="10000">
                                        <p:cTn display="0" masterRel="sameClick">
                                          <p:stCondLst>
                                            <p:cond evt="begin" delay="0">
                                              <p:tn val="30"/>
                                            </p:cond>
                                          </p:stCondLst>
                                          <p:endCondLst>
                                            <p:cond evt="onStopAudio" delay="0">
                                              <p:tgtEl>
                                                <p:sldTgt/>
                                              </p:tgtEl>
                                            </p:cond>
                                          </p:endCondLst>
                                        </p:cTn>
                                        <p:tgtEl>
                                          <p:sndTgt r:embed="rId2" name="arrow.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3126">
                                            <p:txEl>
                                              <p:pRg st="3" end="3"/>
                                            </p:txEl>
                                          </p:spTgt>
                                        </p:tgtEl>
                                        <p:attrNameLst>
                                          <p:attrName>style.visibility</p:attrName>
                                        </p:attrNameLst>
                                      </p:cBhvr>
                                      <p:to>
                                        <p:strVal val="visible"/>
                                      </p:to>
                                    </p:set>
                                    <p:animEffect transition="in" filter="wipe(left)">
                                      <p:cBhvr>
                                        <p:cTn id="37" dur="500"/>
                                        <p:tgtEl>
                                          <p:spTgt spid="133126">
                                            <p:txEl>
                                              <p:pRg st="3" end="3"/>
                                            </p:txEl>
                                          </p:spTgt>
                                        </p:tgtEl>
                                      </p:cBhvr>
                                    </p:animEffect>
                                  </p:childTnLst>
                                  <p:subTnLst>
                                    <p:audio>
                                      <p:cMediaNode vol="10000">
                                        <p:cTn display="0" masterRel="sameClick">
                                          <p:stCondLst>
                                            <p:cond evt="begin" delay="0">
                                              <p:tn val="35"/>
                                            </p:cond>
                                          </p:stCondLst>
                                          <p:endCondLst>
                                            <p:cond evt="onStopAudio" delay="0">
                                              <p:tgtEl>
                                                <p:sldTgt/>
                                              </p:tgtEl>
                                            </p:cond>
                                          </p:endCondLst>
                                        </p:cTn>
                                        <p:tgtEl>
                                          <p:sndTgt r:embed="rId2" name="arrow.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3126">
                                            <p:txEl>
                                              <p:pRg st="4" end="4"/>
                                            </p:txEl>
                                          </p:spTgt>
                                        </p:tgtEl>
                                        <p:attrNameLst>
                                          <p:attrName>style.visibility</p:attrName>
                                        </p:attrNameLst>
                                      </p:cBhvr>
                                      <p:to>
                                        <p:strVal val="visible"/>
                                      </p:to>
                                    </p:set>
                                    <p:animEffect transition="in" filter="wipe(left)">
                                      <p:cBhvr>
                                        <p:cTn id="42" dur="500"/>
                                        <p:tgtEl>
                                          <p:spTgt spid="133126">
                                            <p:txEl>
                                              <p:pRg st="4" end="4"/>
                                            </p:txEl>
                                          </p:spTgt>
                                        </p:tgtEl>
                                      </p:cBhvr>
                                    </p:animEffect>
                                  </p:childTnLst>
                                  <p:subTnLst>
                                    <p:audio>
                                      <p:cMediaNode vol="10000">
                                        <p:cTn display="0" masterRel="sameClick">
                                          <p:stCondLst>
                                            <p:cond evt="begin" delay="0">
                                              <p:tn val="40"/>
                                            </p:cond>
                                          </p:stCondLst>
                                          <p:endCondLst>
                                            <p:cond evt="onStopAudio" delay="0">
                                              <p:tgtEl>
                                                <p:sldTgt/>
                                              </p:tgtEl>
                                            </p:cond>
                                          </p:endCondLst>
                                        </p:cTn>
                                        <p:tgtEl>
                                          <p:sndTgt r:embed="rId2" name="arrow.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3126">
                                            <p:txEl>
                                              <p:pRg st="5" end="5"/>
                                            </p:txEl>
                                          </p:spTgt>
                                        </p:tgtEl>
                                        <p:attrNameLst>
                                          <p:attrName>style.visibility</p:attrName>
                                        </p:attrNameLst>
                                      </p:cBhvr>
                                      <p:to>
                                        <p:strVal val="visible"/>
                                      </p:to>
                                    </p:set>
                                    <p:animEffect transition="in" filter="wipe(left)">
                                      <p:cBhvr>
                                        <p:cTn id="47" dur="500"/>
                                        <p:tgtEl>
                                          <p:spTgt spid="133126">
                                            <p:txEl>
                                              <p:pRg st="5" end="5"/>
                                            </p:txEl>
                                          </p:spTgt>
                                        </p:tgtEl>
                                      </p:cBhvr>
                                    </p:animEffect>
                                  </p:childTnLst>
                                  <p:subTnLst>
                                    <p:audio>
                                      <p:cMediaNode vol="10000">
                                        <p:cTn display="0" masterRel="sameClick">
                                          <p:stCondLst>
                                            <p:cond evt="begin" delay="0">
                                              <p:tn val="45"/>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build="p" autoUpdateAnimBg="0"/>
      <p:bldP spid="133124" grpId="0" build="p" autoUpdateAnimBg="0"/>
      <p:bldP spid="133125" grpId="0" build="p" autoUpdateAnimBg="0"/>
      <p:bldP spid="133126" grpId="0" build="p"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3" name="Text Box 3"/>
          <p:cNvSpPr txBox="1">
            <a:spLocks noChangeArrowheads="1"/>
          </p:cNvSpPr>
          <p:nvPr/>
        </p:nvSpPr>
        <p:spPr bwMode="auto">
          <a:xfrm>
            <a:off x="1600200" y="914400"/>
            <a:ext cx="6248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4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MODES OF DISPOSAL</a:t>
            </a:r>
          </a:p>
        </p:txBody>
      </p:sp>
      <p:sp>
        <p:nvSpPr>
          <p:cNvPr id="793604" name="Text Box 4"/>
          <p:cNvSpPr txBox="1">
            <a:spLocks noChangeArrowheads="1"/>
          </p:cNvSpPr>
          <p:nvPr/>
        </p:nvSpPr>
        <p:spPr bwMode="auto">
          <a:xfrm>
            <a:off x="1295400" y="2209800"/>
            <a:ext cx="2514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Public Auction </a:t>
            </a:r>
          </a:p>
        </p:txBody>
      </p:sp>
      <p:sp>
        <p:nvSpPr>
          <p:cNvPr id="793605" name="Text Box 5"/>
          <p:cNvSpPr txBox="1">
            <a:spLocks noChangeArrowheads="1"/>
          </p:cNvSpPr>
          <p:nvPr/>
        </p:nvSpPr>
        <p:spPr bwMode="auto">
          <a:xfrm>
            <a:off x="3848100" y="2266950"/>
            <a:ext cx="43434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1313" indent="-3413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41313" marR="0" lvl="0" indent="-341313"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Sealed Public Auction</a:t>
            </a:r>
          </a:p>
          <a:p>
            <a:pPr marL="341313" marR="0" lvl="0" indent="-341313" algn="l" defTabSz="914400" rtl="0" eaLnBrk="0" fontAlgn="base" latinLnBrk="0" hangingPunct="0">
              <a:lnSpc>
                <a:spcPct val="100000"/>
              </a:lnSpc>
              <a:spcBef>
                <a:spcPts val="1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Public Auction by Viva Voce</a:t>
            </a:r>
          </a:p>
        </p:txBody>
      </p:sp>
      <p:sp>
        <p:nvSpPr>
          <p:cNvPr id="793606" name="Text Box 6"/>
          <p:cNvSpPr txBox="1">
            <a:spLocks noChangeArrowheads="1"/>
          </p:cNvSpPr>
          <p:nvPr/>
        </p:nvSpPr>
        <p:spPr bwMode="auto">
          <a:xfrm>
            <a:off x="1295400" y="3276600"/>
            <a:ext cx="6553200"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Negotiated Sale</a:t>
            </a:r>
          </a:p>
          <a:p>
            <a:pPr marL="0" marR="0" lvl="0" indent="0" algn="l" defTabSz="914400" rtl="0" eaLnBrk="0" fontAlgn="base" latinLnBrk="0" hangingPunct="0">
              <a:lnSpc>
                <a:spcPct val="100000"/>
              </a:lnSpc>
              <a:spcBef>
                <a:spcPts val="12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Transfer</a:t>
            </a:r>
          </a:p>
          <a:p>
            <a:pPr marL="0" marR="0" lvl="0" indent="0" algn="l" defTabSz="914400" rtl="0" eaLnBrk="0" fontAlgn="base" latinLnBrk="0" hangingPunct="0">
              <a:lnSpc>
                <a:spcPct val="100000"/>
              </a:lnSpc>
              <a:spcBef>
                <a:spcPts val="12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Barter</a:t>
            </a:r>
          </a:p>
          <a:p>
            <a:pPr marL="0" marR="0" lvl="0" indent="0" algn="l" defTabSz="914400" rtl="0" eaLnBrk="0" fontAlgn="base" latinLnBrk="0" hangingPunct="0">
              <a:lnSpc>
                <a:spcPct val="100000"/>
              </a:lnSpc>
              <a:spcBef>
                <a:spcPts val="12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Donation</a:t>
            </a:r>
          </a:p>
          <a:p>
            <a:pPr marL="0" marR="0" lvl="0" indent="0" algn="l" defTabSz="914400" rtl="0" eaLnBrk="0" fontAlgn="base" latinLnBrk="0" hangingPunct="0">
              <a:lnSpc>
                <a:spcPct val="100000"/>
              </a:lnSpc>
              <a:spcBef>
                <a:spcPts val="1200"/>
              </a:spcBef>
              <a:spcAft>
                <a:spcPct val="0"/>
              </a:spcAft>
              <a:buClrTx/>
              <a:buSzTx/>
              <a:buFontTx/>
              <a:buNone/>
              <a:tabLst/>
              <a:defRPr/>
            </a:pPr>
            <a:r>
              <a:rPr kumimoji="0" lang="en-US" altLang="en-US" sz="2800" b="1"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Condemnation/Destruction</a:t>
            </a:r>
          </a:p>
        </p:txBody>
      </p:sp>
    </p:spTree>
    <p:extLst>
      <p:ext uri="{BB962C8B-B14F-4D97-AF65-F5344CB8AC3E}">
        <p14:creationId xmlns:p14="http://schemas.microsoft.com/office/powerpoint/2010/main" val="13463605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grpId="0" nodeType="clickEffect">
                                  <p:stCondLst>
                                    <p:cond delay="0"/>
                                  </p:stCondLst>
                                  <p:iterate type="lt">
                                    <p:tmPct val="100000"/>
                                  </p:iterate>
                                  <p:childTnLst>
                                    <p:set>
                                      <p:cBhvr>
                                        <p:cTn id="6" dur="1" fill="hold">
                                          <p:stCondLst>
                                            <p:cond delay="0"/>
                                          </p:stCondLst>
                                        </p:cTn>
                                        <p:tgtEl>
                                          <p:spTgt spid="793603">
                                            <p:txEl>
                                              <p:pRg st="0" end="0"/>
                                            </p:txEl>
                                          </p:spTgt>
                                        </p:tgtEl>
                                        <p:attrNameLst>
                                          <p:attrName>style.visibility</p:attrName>
                                        </p:attrNameLst>
                                      </p:cBhvr>
                                      <p:to>
                                        <p:strVal val="visible"/>
                                      </p:to>
                                    </p:set>
                                    <p:anim calcmode="lin" valueType="num">
                                      <p:cBhvr additive="base">
                                        <p:cTn id="7" dur="75" fill="hold"/>
                                        <p:tgtEl>
                                          <p:spTgt spid="793603">
                                            <p:txEl>
                                              <p:pRg st="0" end="0"/>
                                            </p:txEl>
                                          </p:spTgt>
                                        </p:tgtEl>
                                        <p:attrNameLst>
                                          <p:attrName>ppt_x</p:attrName>
                                        </p:attrNameLst>
                                      </p:cBhvr>
                                      <p:tavLst>
                                        <p:tav tm="0">
                                          <p:val>
                                            <p:strVal val="1+#ppt_w/2"/>
                                          </p:val>
                                        </p:tav>
                                        <p:tav tm="100000">
                                          <p:val>
                                            <p:strVal val="#ppt_x"/>
                                          </p:val>
                                        </p:tav>
                                      </p:tavLst>
                                    </p:anim>
                                    <p:anim calcmode="lin" valueType="num">
                                      <p:cBhvr additive="base">
                                        <p:cTn id="8" dur="75" fill="hold"/>
                                        <p:tgtEl>
                                          <p:spTgt spid="793603">
                                            <p:txEl>
                                              <p:pRg st="0" end="0"/>
                                            </p:txEl>
                                          </p:spTgt>
                                        </p:tgtEl>
                                        <p:attrNameLst>
                                          <p:attrName>ppt_y</p:attrName>
                                        </p:attrNameLst>
                                      </p:cBhvr>
                                      <p:tavLst>
                                        <p:tav tm="0">
                                          <p:val>
                                            <p:strVal val="0-#ppt_h/2"/>
                                          </p:val>
                                        </p:tav>
                                        <p:tav tm="100000">
                                          <p:val>
                                            <p:strVal val="#ppt_y"/>
                                          </p:val>
                                        </p:tav>
                                      </p:tavLst>
                                    </p:anim>
                                  </p:childTnLst>
                                  <p:subTnLst>
                                    <p:audio>
                                      <p:cMediaNode vol="10000">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93604">
                                            <p:txEl>
                                              <p:pRg st="0" end="0"/>
                                            </p:txEl>
                                          </p:spTgt>
                                        </p:tgtEl>
                                        <p:attrNameLst>
                                          <p:attrName>style.visibility</p:attrName>
                                        </p:attrNameLst>
                                      </p:cBhvr>
                                      <p:to>
                                        <p:strVal val="visible"/>
                                      </p:to>
                                    </p:set>
                                  </p:childTnLst>
                                  <p:subTnLst>
                                    <p:audio>
                                      <p:cMediaNode vol="10000">
                                        <p:cTn display="0" masterRel="sameClick">
                                          <p:stCondLst>
                                            <p:cond evt="begin" delay="0">
                                              <p:tn val="11"/>
                                            </p:cond>
                                          </p:stCondLst>
                                          <p:endCondLst>
                                            <p:cond evt="onStopAudio" delay="0">
                                              <p:tgtEl>
                                                <p:sldTgt/>
                                              </p:tgtEl>
                                            </p:cond>
                                          </p:endCondLst>
                                        </p:cTn>
                                        <p:tgtEl>
                                          <p:sndTgt r:embed="rId2" name="arrow.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93605">
                                            <p:txEl>
                                              <p:pRg st="0" end="0"/>
                                            </p:txEl>
                                          </p:spTgt>
                                        </p:tgtEl>
                                        <p:attrNameLst>
                                          <p:attrName>style.visibility</p:attrName>
                                        </p:attrNameLst>
                                      </p:cBhvr>
                                      <p:to>
                                        <p:strVal val="visible"/>
                                      </p:to>
                                    </p:set>
                                  </p:childTnLst>
                                  <p:subTnLst>
                                    <p:audio>
                                      <p:cMediaNode vol="10000">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93605">
                                            <p:txEl>
                                              <p:pRg st="1" end="1"/>
                                            </p:txEl>
                                          </p:spTgt>
                                        </p:tgtEl>
                                        <p:attrNameLst>
                                          <p:attrName>style.visibility</p:attrName>
                                        </p:attrNameLst>
                                      </p:cBhvr>
                                      <p:to>
                                        <p:strVal val="visible"/>
                                      </p:to>
                                    </p:set>
                                  </p:childTnLst>
                                  <p:subTnLst>
                                    <p:audio>
                                      <p:cMediaNode vol="10000">
                                        <p:cTn display="0" masterRel="sameClick">
                                          <p:stCondLst>
                                            <p:cond evt="begin" delay="0">
                                              <p:tn val="19"/>
                                            </p:cond>
                                          </p:stCondLst>
                                          <p:endCondLst>
                                            <p:cond evt="onStopAudio" delay="0">
                                              <p:tgtEl>
                                                <p:sldTgt/>
                                              </p:tgtEl>
                                            </p:cond>
                                          </p:endCondLst>
                                        </p:cTn>
                                        <p:tgtEl>
                                          <p:sndTgt r:embed="rId2" name="arrow.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93606">
                                            <p:txEl>
                                              <p:pRg st="0" end="0"/>
                                            </p:txEl>
                                          </p:spTgt>
                                        </p:tgtEl>
                                        <p:attrNameLst>
                                          <p:attrName>style.visibility</p:attrName>
                                        </p:attrNameLst>
                                      </p:cBhvr>
                                      <p:to>
                                        <p:strVal val="visible"/>
                                      </p:to>
                                    </p:set>
                                  </p:childTnLst>
                                  <p:subTnLst>
                                    <p:audio>
                                      <p:cMediaNode vol="10000">
                                        <p:cTn display="0" masterRel="sameClick">
                                          <p:stCondLst>
                                            <p:cond evt="begin" delay="0">
                                              <p:tn val="23"/>
                                            </p:cond>
                                          </p:stCondLst>
                                          <p:endCondLst>
                                            <p:cond evt="onStopAudio" delay="0">
                                              <p:tgtEl>
                                                <p:sldTgt/>
                                              </p:tgtEl>
                                            </p:cond>
                                          </p:endCondLst>
                                        </p:cTn>
                                        <p:tgtEl>
                                          <p:sndTgt r:embed="rId2" name="arrow.wav"/>
                                        </p:tgtEl>
                                      </p:cMediaNode>
                                    </p:audio>
                                  </p:sub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93606">
                                            <p:txEl>
                                              <p:pRg st="1" end="1"/>
                                            </p:txEl>
                                          </p:spTgt>
                                        </p:tgtEl>
                                        <p:attrNameLst>
                                          <p:attrName>style.visibility</p:attrName>
                                        </p:attrNameLst>
                                      </p:cBhvr>
                                      <p:to>
                                        <p:strVal val="visible"/>
                                      </p:to>
                                    </p:set>
                                  </p:childTnLst>
                                  <p:subTnLst>
                                    <p:audio>
                                      <p:cMediaNode vol="10000">
                                        <p:cTn display="0" masterRel="sameClick">
                                          <p:stCondLst>
                                            <p:cond evt="begin" delay="0">
                                              <p:tn val="27"/>
                                            </p:cond>
                                          </p:stCondLst>
                                          <p:endCondLst>
                                            <p:cond evt="onStopAudio" delay="0">
                                              <p:tgtEl>
                                                <p:sldTgt/>
                                              </p:tgtEl>
                                            </p:cond>
                                          </p:endCondLst>
                                        </p:cTn>
                                        <p:tgtEl>
                                          <p:sndTgt r:embed="rId2" name="arrow.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793606">
                                            <p:txEl>
                                              <p:pRg st="2" end="2"/>
                                            </p:txEl>
                                          </p:spTgt>
                                        </p:tgtEl>
                                        <p:attrNameLst>
                                          <p:attrName>style.visibility</p:attrName>
                                        </p:attrNameLst>
                                      </p:cBhvr>
                                      <p:to>
                                        <p:strVal val="visible"/>
                                      </p:to>
                                    </p:set>
                                  </p:childTnLst>
                                  <p:subTnLst>
                                    <p:audio>
                                      <p:cMediaNode vol="10000">
                                        <p:cTn display="0" masterRel="sameClick">
                                          <p:stCondLst>
                                            <p:cond evt="begin" delay="0">
                                              <p:tn val="31"/>
                                            </p:cond>
                                          </p:stCondLst>
                                          <p:endCondLst>
                                            <p:cond evt="onStopAudio" delay="0">
                                              <p:tgtEl>
                                                <p:sldTgt/>
                                              </p:tgtEl>
                                            </p:cond>
                                          </p:endCondLst>
                                        </p:cTn>
                                        <p:tgtEl>
                                          <p:sndTgt r:embed="rId2" name="arrow.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793606">
                                            <p:txEl>
                                              <p:pRg st="3" end="3"/>
                                            </p:txEl>
                                          </p:spTgt>
                                        </p:tgtEl>
                                        <p:attrNameLst>
                                          <p:attrName>style.visibility</p:attrName>
                                        </p:attrNameLst>
                                      </p:cBhvr>
                                      <p:to>
                                        <p:strVal val="visible"/>
                                      </p:to>
                                    </p:set>
                                  </p:childTnLst>
                                  <p:subTnLst>
                                    <p:audio>
                                      <p:cMediaNode vol="10000">
                                        <p:cTn display="0" masterRel="sameClick">
                                          <p:stCondLst>
                                            <p:cond evt="begin" delay="0">
                                              <p:tn val="35"/>
                                            </p:cond>
                                          </p:stCondLst>
                                          <p:endCondLst>
                                            <p:cond evt="onStopAudio" delay="0">
                                              <p:tgtEl>
                                                <p:sldTgt/>
                                              </p:tgtEl>
                                            </p:cond>
                                          </p:endCondLst>
                                        </p:cTn>
                                        <p:tgtEl>
                                          <p:sndTgt r:embed="rId2" name="arrow.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499"/>
                                          </p:stCondLst>
                                        </p:cTn>
                                        <p:tgtEl>
                                          <p:spTgt spid="793606">
                                            <p:txEl>
                                              <p:pRg st="4" end="4"/>
                                            </p:txEl>
                                          </p:spTgt>
                                        </p:tgtEl>
                                        <p:attrNameLst>
                                          <p:attrName>style.visibility</p:attrName>
                                        </p:attrNameLst>
                                      </p:cBhvr>
                                      <p:to>
                                        <p:strVal val="visible"/>
                                      </p:to>
                                    </p:set>
                                  </p:childTnLst>
                                  <p:subTnLst>
                                    <p:audio>
                                      <p:cMediaNode vol="10000">
                                        <p:cTn display="0" masterRel="sameClick">
                                          <p:stCondLst>
                                            <p:cond evt="begin" delay="0">
                                              <p:tn val="39"/>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3603" grpId="0" build="p" autoUpdateAnimBg="0"/>
      <p:bldP spid="793604" grpId="0" build="p" autoUpdateAnimBg="0"/>
      <p:bldP spid="793605" grpId="0" build="p" autoUpdateAnimBg="0"/>
      <p:bldP spid="793606"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xfrm>
            <a:off x="457200" y="228600"/>
            <a:ext cx="7620000" cy="1143000"/>
          </a:xfrm>
          <a:noFill/>
        </p:spPr>
        <p:txBody>
          <a:bodyPr lIns="92075" tIns="46038" rIns="92075" bIns="46038" anchor="ctr"/>
          <a:lstStyle/>
          <a:p>
            <a:pPr eaLnBrk="1" hangingPunct="1"/>
            <a:r>
              <a:rPr lang="en-US" sz="5400" b="1" dirty="0" smtClean="0"/>
              <a:t>          Scope</a:t>
            </a:r>
            <a:endParaRPr lang="en-US" sz="5400" b="1" dirty="0" smtClean="0">
              <a:latin typeface="Bradley Hand ITC" pitchFamily="66" charset="0"/>
            </a:endParaRPr>
          </a:p>
        </p:txBody>
      </p:sp>
      <p:sp>
        <p:nvSpPr>
          <p:cNvPr id="5" name="Content Placeholder 4"/>
          <p:cNvSpPr>
            <a:spLocks noGrp="1"/>
          </p:cNvSpPr>
          <p:nvPr>
            <p:ph idx="1"/>
          </p:nvPr>
        </p:nvSpPr>
        <p:spPr>
          <a:xfrm>
            <a:off x="609600" y="1524000"/>
            <a:ext cx="7467600" cy="3777622"/>
          </a:xfrm>
        </p:spPr>
        <p:txBody>
          <a:bodyPr/>
          <a:lstStyle/>
          <a:p>
            <a:r>
              <a:rPr lang="en-US" sz="3200" dirty="0" smtClean="0"/>
              <a:t>The regulation covers national government agencies (NGAs), local government units (LGUs) and government owned/controlled corporations .</a:t>
            </a:r>
            <a:endParaRPr lang="en-US" sz="3200" dirty="0"/>
          </a:p>
        </p:txBody>
      </p:sp>
    </p:spTree>
  </p:cSld>
  <p:clrMapOvr>
    <a:masterClrMapping/>
  </p:clrMapOvr>
  <p:transition>
    <p:split orient="vert"/>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57200" y="533400"/>
            <a:ext cx="7342188" cy="884238"/>
          </a:xfrm>
        </p:spPr>
        <p:txBody>
          <a:bodyPr/>
          <a:lstStyle/>
          <a:p>
            <a:pPr eaLnBrk="1" hangingPunct="1"/>
            <a:r>
              <a:rPr lang="en-US" altLang="en-US" sz="3200" smtClean="0">
                <a:solidFill>
                  <a:srgbClr val="FF0000"/>
                </a:solidFill>
                <a:latin typeface="Comic Sans MS" panose="030F0702030302020204" pitchFamily="66" charset="0"/>
              </a:rPr>
              <a:t>Public Auction</a:t>
            </a:r>
            <a:endParaRPr lang="en-US" altLang="en-US" smtClean="0">
              <a:solidFill>
                <a:srgbClr val="FF0000"/>
              </a:solidFill>
            </a:endParaRPr>
          </a:p>
        </p:txBody>
      </p:sp>
      <p:sp>
        <p:nvSpPr>
          <p:cNvPr id="135171" name="Rectangle 3"/>
          <p:cNvSpPr>
            <a:spLocks noGrp="1" noChangeArrowheads="1"/>
          </p:cNvSpPr>
          <p:nvPr>
            <p:ph type="body" idx="1"/>
          </p:nvPr>
        </p:nvSpPr>
        <p:spPr>
          <a:xfrm>
            <a:off x="685800" y="1600200"/>
            <a:ext cx="7772400" cy="4114800"/>
          </a:xfrm>
        </p:spPr>
        <p:txBody>
          <a:bodyPr/>
          <a:lstStyle/>
          <a:p>
            <a:pPr eaLnBrk="1" hangingPunct="1"/>
            <a:r>
              <a:rPr lang="en-US" altLang="en-US" sz="2800" smtClean="0">
                <a:solidFill>
                  <a:schemeClr val="tx2"/>
                </a:solidFill>
                <a:latin typeface="Comic Sans MS" panose="030F0702030302020204" pitchFamily="66" charset="0"/>
              </a:rPr>
              <a:t>adequate publicity and notification</a:t>
            </a:r>
          </a:p>
          <a:p>
            <a:pPr eaLnBrk="1" hangingPunct="1"/>
            <a:r>
              <a:rPr lang="en-US" altLang="en-US" sz="2800" smtClean="0">
                <a:solidFill>
                  <a:schemeClr val="tx2"/>
                </a:solidFill>
                <a:latin typeface="Comic Sans MS" panose="030F0702030302020204" pitchFamily="66" charset="0"/>
              </a:rPr>
              <a:t>sufficient time frame between publication and date of auction</a:t>
            </a:r>
          </a:p>
          <a:p>
            <a:pPr eaLnBrk="1" hangingPunct="1"/>
            <a:r>
              <a:rPr lang="en-US" altLang="en-US" sz="2800" smtClean="0">
                <a:solidFill>
                  <a:schemeClr val="tx2"/>
                </a:solidFill>
                <a:latin typeface="Comic Sans MS" panose="030F0702030302020204" pitchFamily="66" charset="0"/>
              </a:rPr>
              <a:t>opportunity to inspect the property</a:t>
            </a:r>
          </a:p>
          <a:p>
            <a:pPr eaLnBrk="1" hangingPunct="1"/>
            <a:r>
              <a:rPr lang="en-US" altLang="en-US" sz="2800" smtClean="0">
                <a:solidFill>
                  <a:schemeClr val="tx2"/>
                </a:solidFill>
                <a:latin typeface="Comic Sans MS" panose="030F0702030302020204" pitchFamily="66" charset="0"/>
              </a:rPr>
              <a:t>confidentiality of sealed proposals</a:t>
            </a:r>
          </a:p>
          <a:p>
            <a:pPr eaLnBrk="1" hangingPunct="1"/>
            <a:r>
              <a:rPr lang="en-US" altLang="en-US" sz="2800" smtClean="0">
                <a:solidFill>
                  <a:schemeClr val="tx2"/>
                </a:solidFill>
                <a:latin typeface="Comic Sans MS" panose="030F0702030302020204" pitchFamily="66" charset="0"/>
              </a:rPr>
              <a:t>bond and other pre-qualification requirements</a:t>
            </a:r>
          </a:p>
          <a:p>
            <a:pPr eaLnBrk="1" hangingPunct="1"/>
            <a:r>
              <a:rPr lang="en-US" altLang="en-US" sz="2800" smtClean="0">
                <a:solidFill>
                  <a:schemeClr val="tx2"/>
                </a:solidFill>
                <a:latin typeface="Comic Sans MS" panose="030F0702030302020204" pitchFamily="66" charset="0"/>
              </a:rPr>
              <a:t>fair evaluation of tenders and proper notification of award</a:t>
            </a:r>
            <a:endParaRPr lang="en-US" altLang="en-US" smtClean="0">
              <a:solidFill>
                <a:schemeClr val="tx2"/>
              </a:solidFill>
            </a:endParaRPr>
          </a:p>
        </p:txBody>
      </p:sp>
      <p:graphicFrame>
        <p:nvGraphicFramePr>
          <p:cNvPr id="135172" name="Object 4"/>
          <p:cNvGraphicFramePr>
            <a:graphicFrameLocks noChangeAspect="1"/>
          </p:cNvGraphicFramePr>
          <p:nvPr/>
        </p:nvGraphicFramePr>
        <p:xfrm>
          <a:off x="6858000" y="2971800"/>
          <a:ext cx="2057400" cy="2133600"/>
        </p:xfrm>
        <a:graphic>
          <a:graphicData uri="http://schemas.openxmlformats.org/presentationml/2006/ole">
            <mc:AlternateContent xmlns:mc="http://schemas.openxmlformats.org/markup-compatibility/2006">
              <mc:Choice xmlns:v="urn:schemas-microsoft-com:vml" Requires="v">
                <p:oleObj spid="_x0000_s25630" name="Clip" r:id="rId4" imgW="1028700" imgH="626364" progId="MS_ClipArt_Gallery.2">
                  <p:embed/>
                </p:oleObj>
              </mc:Choice>
              <mc:Fallback>
                <p:oleObj name="Clip" r:id="rId4" imgW="1028700" imgH="626364" progId="MS_ClipArt_Gallery.2">
                  <p:embed/>
                  <p:pic>
                    <p:nvPicPr>
                      <p:cNvPr id="13517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2971800"/>
                        <a:ext cx="2057400" cy="213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5316949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 calcmode="lin" valueType="num">
                                      <p:cBhvr>
                                        <p:cTn id="7" dur="500" fill="hold"/>
                                        <p:tgtEl>
                                          <p:spTgt spid="135170"/>
                                        </p:tgtEl>
                                        <p:attrNameLst>
                                          <p:attrName>ppt_w</p:attrName>
                                        </p:attrNameLst>
                                      </p:cBhvr>
                                      <p:tavLst>
                                        <p:tav tm="0">
                                          <p:val>
                                            <p:fltVal val="0"/>
                                          </p:val>
                                        </p:tav>
                                        <p:tav tm="100000">
                                          <p:val>
                                            <p:strVal val="#ppt_w"/>
                                          </p:val>
                                        </p:tav>
                                      </p:tavLst>
                                    </p:anim>
                                    <p:anim calcmode="lin" valueType="num">
                                      <p:cBhvr>
                                        <p:cTn id="8" dur="500" fill="hold"/>
                                        <p:tgtEl>
                                          <p:spTgt spid="135170"/>
                                        </p:tgtEl>
                                        <p:attrNameLst>
                                          <p:attrName>ppt_h</p:attrName>
                                        </p:attrNameLst>
                                      </p:cBhvr>
                                      <p:tavLst>
                                        <p:tav tm="0">
                                          <p:val>
                                            <p:fltVal val="0"/>
                                          </p:val>
                                        </p:tav>
                                        <p:tav tm="100000">
                                          <p:val>
                                            <p:strVal val="#ppt_h"/>
                                          </p:val>
                                        </p:tav>
                                      </p:tavLst>
                                    </p:anim>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nodeType="clickEffect">
                                  <p:stCondLst>
                                    <p:cond delay="0"/>
                                  </p:stCondLst>
                                  <p:childTnLst>
                                    <p:set>
                                      <p:cBhvr>
                                        <p:cTn id="12" dur="1" fill="hold">
                                          <p:stCondLst>
                                            <p:cond delay="0"/>
                                          </p:stCondLst>
                                        </p:cTn>
                                        <p:tgtEl>
                                          <p:spTgt spid="135172"/>
                                        </p:tgtEl>
                                        <p:attrNameLst>
                                          <p:attrName>style.visibility</p:attrName>
                                        </p:attrNameLst>
                                      </p:cBhvr>
                                      <p:to>
                                        <p:strVal val="visible"/>
                                      </p:to>
                                    </p:set>
                                    <p:anim calcmode="lin" valueType="num">
                                      <p:cBhvr>
                                        <p:cTn id="13" dur="500" fill="hold"/>
                                        <p:tgtEl>
                                          <p:spTgt spid="135172"/>
                                        </p:tgtEl>
                                        <p:attrNameLst>
                                          <p:attrName>ppt_w</p:attrName>
                                        </p:attrNameLst>
                                      </p:cBhvr>
                                      <p:tavLst>
                                        <p:tav tm="0">
                                          <p:val>
                                            <p:strVal val="4*#ppt_w"/>
                                          </p:val>
                                        </p:tav>
                                        <p:tav tm="100000">
                                          <p:val>
                                            <p:strVal val="#ppt_w"/>
                                          </p:val>
                                        </p:tav>
                                      </p:tavLst>
                                    </p:anim>
                                    <p:anim calcmode="lin" valueType="num">
                                      <p:cBhvr>
                                        <p:cTn id="14" dur="500" fill="hold"/>
                                        <p:tgtEl>
                                          <p:spTgt spid="135172"/>
                                        </p:tgtEl>
                                        <p:attrNameLst>
                                          <p:attrName>ppt_h</p:attrName>
                                        </p:attrNameLst>
                                      </p:cBhvr>
                                      <p:tavLst>
                                        <p:tav tm="0">
                                          <p:val>
                                            <p:strVal val="4*#ppt_h"/>
                                          </p:val>
                                        </p:tav>
                                        <p:tav tm="100000">
                                          <p:val>
                                            <p:strVal val="#ppt_h"/>
                                          </p:val>
                                        </p:tav>
                                      </p:tavLst>
                                    </p:anim>
                                  </p:childTnLst>
                                  <p:subTnLst>
                                    <p:audio>
                                      <p:cMediaNode vol="10000">
                                        <p:cTn display="0" masterRel="sameClick">
                                          <p:stCondLst>
                                            <p:cond evt="begin" delay="0">
                                              <p:tn val="11"/>
                                            </p:cond>
                                          </p:stCondLst>
                                          <p:endCondLst>
                                            <p:cond evt="onStopAudio" delay="0">
                                              <p:tgtEl>
                                                <p:sldTgt/>
                                              </p:tgtEl>
                                            </p:cond>
                                          </p:endCondLst>
                                        </p:cTn>
                                        <p:tgtEl>
                                          <p:sndTgt r:embed="rId3" name="arrow.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8" fill="hold" grpId="0" nodeType="clickEffect">
                                  <p:stCondLst>
                                    <p:cond delay="0"/>
                                  </p:stCondLst>
                                  <p:childTnLst>
                                    <p:set>
                                      <p:cBhvr>
                                        <p:cTn id="18" dur="1" fill="hold">
                                          <p:stCondLst>
                                            <p:cond delay="0"/>
                                          </p:stCondLst>
                                        </p:cTn>
                                        <p:tgtEl>
                                          <p:spTgt spid="135171">
                                            <p:txEl>
                                              <p:pRg st="0" end="0"/>
                                            </p:txEl>
                                          </p:spTgt>
                                        </p:tgtEl>
                                        <p:attrNameLst>
                                          <p:attrName>style.visibility</p:attrName>
                                        </p:attrNameLst>
                                      </p:cBhvr>
                                      <p:to>
                                        <p:strVal val="visible"/>
                                      </p:to>
                                    </p:set>
                                    <p:anim calcmode="lin" valueType="num">
                                      <p:cBhvr>
                                        <p:cTn id="19" dur="500" fill="hold"/>
                                        <p:tgtEl>
                                          <p:spTgt spid="135171">
                                            <p:txEl>
                                              <p:pRg st="0" end="0"/>
                                            </p:txEl>
                                          </p:spTgt>
                                        </p:tgtEl>
                                        <p:attrNameLst>
                                          <p:attrName>ppt_x</p:attrName>
                                        </p:attrNameLst>
                                      </p:cBhvr>
                                      <p:tavLst>
                                        <p:tav tm="0">
                                          <p:val>
                                            <p:strVal val="#ppt_x-#ppt_w/2"/>
                                          </p:val>
                                        </p:tav>
                                        <p:tav tm="100000">
                                          <p:val>
                                            <p:strVal val="#ppt_x"/>
                                          </p:val>
                                        </p:tav>
                                      </p:tavLst>
                                    </p:anim>
                                    <p:anim calcmode="lin" valueType="num">
                                      <p:cBhvr>
                                        <p:cTn id="20" dur="500" fill="hold"/>
                                        <p:tgtEl>
                                          <p:spTgt spid="135171">
                                            <p:txEl>
                                              <p:pRg st="0" end="0"/>
                                            </p:txEl>
                                          </p:spTgt>
                                        </p:tgtEl>
                                        <p:attrNameLst>
                                          <p:attrName>ppt_y</p:attrName>
                                        </p:attrNameLst>
                                      </p:cBhvr>
                                      <p:tavLst>
                                        <p:tav tm="0">
                                          <p:val>
                                            <p:strVal val="#ppt_y"/>
                                          </p:val>
                                        </p:tav>
                                        <p:tav tm="100000">
                                          <p:val>
                                            <p:strVal val="#ppt_y"/>
                                          </p:val>
                                        </p:tav>
                                      </p:tavLst>
                                    </p:anim>
                                    <p:anim calcmode="lin" valueType="num">
                                      <p:cBhvr>
                                        <p:cTn id="21" dur="500" fill="hold"/>
                                        <p:tgtEl>
                                          <p:spTgt spid="13517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135171">
                                            <p:txEl>
                                              <p:pRg st="0" end="0"/>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7"/>
                                            </p:cond>
                                          </p:stCondLst>
                                          <p:endCondLst>
                                            <p:cond evt="onStopAudio" delay="0">
                                              <p:tgtEl>
                                                <p:sldTgt/>
                                              </p:tgtEl>
                                            </p:cond>
                                          </p:endCondLst>
                                        </p:cTn>
                                        <p:tgtEl>
                                          <p:sndTgt r:embed="rId3" name="arrow.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135171">
                                            <p:txEl>
                                              <p:pRg st="1" end="1"/>
                                            </p:txEl>
                                          </p:spTgt>
                                        </p:tgtEl>
                                        <p:attrNameLst>
                                          <p:attrName>style.visibility</p:attrName>
                                        </p:attrNameLst>
                                      </p:cBhvr>
                                      <p:to>
                                        <p:strVal val="visible"/>
                                      </p:to>
                                    </p:set>
                                    <p:anim calcmode="lin" valueType="num">
                                      <p:cBhvr>
                                        <p:cTn id="27" dur="500" fill="hold"/>
                                        <p:tgtEl>
                                          <p:spTgt spid="135171">
                                            <p:txEl>
                                              <p:pRg st="1" end="1"/>
                                            </p:txEl>
                                          </p:spTgt>
                                        </p:tgtEl>
                                        <p:attrNameLst>
                                          <p:attrName>ppt_x</p:attrName>
                                        </p:attrNameLst>
                                      </p:cBhvr>
                                      <p:tavLst>
                                        <p:tav tm="0">
                                          <p:val>
                                            <p:strVal val="#ppt_x-#ppt_w/2"/>
                                          </p:val>
                                        </p:tav>
                                        <p:tav tm="100000">
                                          <p:val>
                                            <p:strVal val="#ppt_x"/>
                                          </p:val>
                                        </p:tav>
                                      </p:tavLst>
                                    </p:anim>
                                    <p:anim calcmode="lin" valueType="num">
                                      <p:cBhvr>
                                        <p:cTn id="28" dur="500" fill="hold"/>
                                        <p:tgtEl>
                                          <p:spTgt spid="135171">
                                            <p:txEl>
                                              <p:pRg st="1" end="1"/>
                                            </p:txEl>
                                          </p:spTgt>
                                        </p:tgtEl>
                                        <p:attrNameLst>
                                          <p:attrName>ppt_y</p:attrName>
                                        </p:attrNameLst>
                                      </p:cBhvr>
                                      <p:tavLst>
                                        <p:tav tm="0">
                                          <p:val>
                                            <p:strVal val="#ppt_y"/>
                                          </p:val>
                                        </p:tav>
                                        <p:tav tm="100000">
                                          <p:val>
                                            <p:strVal val="#ppt_y"/>
                                          </p:val>
                                        </p:tav>
                                      </p:tavLst>
                                    </p:anim>
                                    <p:anim calcmode="lin" valueType="num">
                                      <p:cBhvr>
                                        <p:cTn id="29" dur="500" fill="hold"/>
                                        <p:tgtEl>
                                          <p:spTgt spid="135171">
                                            <p:txEl>
                                              <p:pRg st="1" end="1"/>
                                            </p:txEl>
                                          </p:spTgt>
                                        </p:tgtEl>
                                        <p:attrNameLst>
                                          <p:attrName>ppt_w</p:attrName>
                                        </p:attrNameLst>
                                      </p:cBhvr>
                                      <p:tavLst>
                                        <p:tav tm="0">
                                          <p:val>
                                            <p:fltVal val="0"/>
                                          </p:val>
                                        </p:tav>
                                        <p:tav tm="100000">
                                          <p:val>
                                            <p:strVal val="#ppt_w"/>
                                          </p:val>
                                        </p:tav>
                                      </p:tavLst>
                                    </p:anim>
                                    <p:anim calcmode="lin" valueType="num">
                                      <p:cBhvr>
                                        <p:cTn id="30" dur="500" fill="hold"/>
                                        <p:tgtEl>
                                          <p:spTgt spid="135171">
                                            <p:txEl>
                                              <p:pRg st="1" end="1"/>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25"/>
                                            </p:cond>
                                          </p:stCondLst>
                                          <p:endCondLst>
                                            <p:cond evt="onStopAudio" delay="0">
                                              <p:tgtEl>
                                                <p:sldTgt/>
                                              </p:tgtEl>
                                            </p:cond>
                                          </p:endCondLst>
                                        </p:cTn>
                                        <p:tgtEl>
                                          <p:sndTgt r:embed="rId3" name="arrow.wav"/>
                                        </p:tgtEl>
                                      </p:cMediaNode>
                                    </p:audio>
                                  </p:sub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135171">
                                            <p:txEl>
                                              <p:pRg st="2" end="2"/>
                                            </p:txEl>
                                          </p:spTgt>
                                        </p:tgtEl>
                                        <p:attrNameLst>
                                          <p:attrName>style.visibility</p:attrName>
                                        </p:attrNameLst>
                                      </p:cBhvr>
                                      <p:to>
                                        <p:strVal val="visible"/>
                                      </p:to>
                                    </p:set>
                                    <p:anim calcmode="lin" valueType="num">
                                      <p:cBhvr>
                                        <p:cTn id="35" dur="500" fill="hold"/>
                                        <p:tgtEl>
                                          <p:spTgt spid="135171">
                                            <p:txEl>
                                              <p:pRg st="2" end="2"/>
                                            </p:txEl>
                                          </p:spTgt>
                                        </p:tgtEl>
                                        <p:attrNameLst>
                                          <p:attrName>ppt_x</p:attrName>
                                        </p:attrNameLst>
                                      </p:cBhvr>
                                      <p:tavLst>
                                        <p:tav tm="0">
                                          <p:val>
                                            <p:strVal val="#ppt_x-#ppt_w/2"/>
                                          </p:val>
                                        </p:tav>
                                        <p:tav tm="100000">
                                          <p:val>
                                            <p:strVal val="#ppt_x"/>
                                          </p:val>
                                        </p:tav>
                                      </p:tavLst>
                                    </p:anim>
                                    <p:anim calcmode="lin" valueType="num">
                                      <p:cBhvr>
                                        <p:cTn id="36" dur="500" fill="hold"/>
                                        <p:tgtEl>
                                          <p:spTgt spid="135171">
                                            <p:txEl>
                                              <p:pRg st="2" end="2"/>
                                            </p:txEl>
                                          </p:spTgt>
                                        </p:tgtEl>
                                        <p:attrNameLst>
                                          <p:attrName>ppt_y</p:attrName>
                                        </p:attrNameLst>
                                      </p:cBhvr>
                                      <p:tavLst>
                                        <p:tav tm="0">
                                          <p:val>
                                            <p:strVal val="#ppt_y"/>
                                          </p:val>
                                        </p:tav>
                                        <p:tav tm="100000">
                                          <p:val>
                                            <p:strVal val="#ppt_y"/>
                                          </p:val>
                                        </p:tav>
                                      </p:tavLst>
                                    </p:anim>
                                    <p:anim calcmode="lin" valueType="num">
                                      <p:cBhvr>
                                        <p:cTn id="37" dur="500" fill="hold"/>
                                        <p:tgtEl>
                                          <p:spTgt spid="135171">
                                            <p:txEl>
                                              <p:pRg st="2" end="2"/>
                                            </p:txEl>
                                          </p:spTgt>
                                        </p:tgtEl>
                                        <p:attrNameLst>
                                          <p:attrName>ppt_w</p:attrName>
                                        </p:attrNameLst>
                                      </p:cBhvr>
                                      <p:tavLst>
                                        <p:tav tm="0">
                                          <p:val>
                                            <p:fltVal val="0"/>
                                          </p:val>
                                        </p:tav>
                                        <p:tav tm="100000">
                                          <p:val>
                                            <p:strVal val="#ppt_w"/>
                                          </p:val>
                                        </p:tav>
                                      </p:tavLst>
                                    </p:anim>
                                    <p:anim calcmode="lin" valueType="num">
                                      <p:cBhvr>
                                        <p:cTn id="38" dur="500" fill="hold"/>
                                        <p:tgtEl>
                                          <p:spTgt spid="135171">
                                            <p:txEl>
                                              <p:pRg st="2" end="2"/>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33"/>
                                            </p:cond>
                                          </p:stCondLst>
                                          <p:endCondLst>
                                            <p:cond evt="onStopAudio" delay="0">
                                              <p:tgtEl>
                                                <p:sldTgt/>
                                              </p:tgtEl>
                                            </p:cond>
                                          </p:endCondLst>
                                        </p:cTn>
                                        <p:tgtEl>
                                          <p:sndTgt r:embed="rId3" name="arrow.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8" fill="hold" grpId="0" nodeType="clickEffect">
                                  <p:stCondLst>
                                    <p:cond delay="0"/>
                                  </p:stCondLst>
                                  <p:childTnLst>
                                    <p:set>
                                      <p:cBhvr>
                                        <p:cTn id="42" dur="1" fill="hold">
                                          <p:stCondLst>
                                            <p:cond delay="0"/>
                                          </p:stCondLst>
                                        </p:cTn>
                                        <p:tgtEl>
                                          <p:spTgt spid="135171">
                                            <p:txEl>
                                              <p:pRg st="3" end="3"/>
                                            </p:txEl>
                                          </p:spTgt>
                                        </p:tgtEl>
                                        <p:attrNameLst>
                                          <p:attrName>style.visibility</p:attrName>
                                        </p:attrNameLst>
                                      </p:cBhvr>
                                      <p:to>
                                        <p:strVal val="visible"/>
                                      </p:to>
                                    </p:set>
                                    <p:anim calcmode="lin" valueType="num">
                                      <p:cBhvr>
                                        <p:cTn id="43" dur="500" fill="hold"/>
                                        <p:tgtEl>
                                          <p:spTgt spid="135171">
                                            <p:txEl>
                                              <p:pRg st="3" end="3"/>
                                            </p:txEl>
                                          </p:spTgt>
                                        </p:tgtEl>
                                        <p:attrNameLst>
                                          <p:attrName>ppt_x</p:attrName>
                                        </p:attrNameLst>
                                      </p:cBhvr>
                                      <p:tavLst>
                                        <p:tav tm="0">
                                          <p:val>
                                            <p:strVal val="#ppt_x-#ppt_w/2"/>
                                          </p:val>
                                        </p:tav>
                                        <p:tav tm="100000">
                                          <p:val>
                                            <p:strVal val="#ppt_x"/>
                                          </p:val>
                                        </p:tav>
                                      </p:tavLst>
                                    </p:anim>
                                    <p:anim calcmode="lin" valueType="num">
                                      <p:cBhvr>
                                        <p:cTn id="44" dur="500" fill="hold"/>
                                        <p:tgtEl>
                                          <p:spTgt spid="135171">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135171">
                                            <p:txEl>
                                              <p:pRg st="3" end="3"/>
                                            </p:txEl>
                                          </p:spTgt>
                                        </p:tgtEl>
                                        <p:attrNameLst>
                                          <p:attrName>ppt_w</p:attrName>
                                        </p:attrNameLst>
                                      </p:cBhvr>
                                      <p:tavLst>
                                        <p:tav tm="0">
                                          <p:val>
                                            <p:fltVal val="0"/>
                                          </p:val>
                                        </p:tav>
                                        <p:tav tm="100000">
                                          <p:val>
                                            <p:strVal val="#ppt_w"/>
                                          </p:val>
                                        </p:tav>
                                      </p:tavLst>
                                    </p:anim>
                                    <p:anim calcmode="lin" valueType="num">
                                      <p:cBhvr>
                                        <p:cTn id="46" dur="500" fill="hold"/>
                                        <p:tgtEl>
                                          <p:spTgt spid="135171">
                                            <p:txEl>
                                              <p:pRg st="3" end="3"/>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41"/>
                                            </p:cond>
                                          </p:stCondLst>
                                          <p:endCondLst>
                                            <p:cond evt="onStopAudio" delay="0">
                                              <p:tgtEl>
                                                <p:sldTgt/>
                                              </p:tgtEl>
                                            </p:cond>
                                          </p:endCondLst>
                                        </p:cTn>
                                        <p:tgtEl>
                                          <p:sndTgt r:embed="rId3" name="arrow.wav"/>
                                        </p:tgtEl>
                                      </p:cMediaNode>
                                    </p:audio>
                                  </p:sub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135171">
                                            <p:txEl>
                                              <p:pRg st="4" end="4"/>
                                            </p:txEl>
                                          </p:spTgt>
                                        </p:tgtEl>
                                        <p:attrNameLst>
                                          <p:attrName>style.visibility</p:attrName>
                                        </p:attrNameLst>
                                      </p:cBhvr>
                                      <p:to>
                                        <p:strVal val="visible"/>
                                      </p:to>
                                    </p:set>
                                    <p:anim calcmode="lin" valueType="num">
                                      <p:cBhvr>
                                        <p:cTn id="51" dur="500" fill="hold"/>
                                        <p:tgtEl>
                                          <p:spTgt spid="135171">
                                            <p:txEl>
                                              <p:pRg st="4" end="4"/>
                                            </p:txEl>
                                          </p:spTgt>
                                        </p:tgtEl>
                                        <p:attrNameLst>
                                          <p:attrName>ppt_x</p:attrName>
                                        </p:attrNameLst>
                                      </p:cBhvr>
                                      <p:tavLst>
                                        <p:tav tm="0">
                                          <p:val>
                                            <p:strVal val="#ppt_x-#ppt_w/2"/>
                                          </p:val>
                                        </p:tav>
                                        <p:tav tm="100000">
                                          <p:val>
                                            <p:strVal val="#ppt_x"/>
                                          </p:val>
                                        </p:tav>
                                      </p:tavLst>
                                    </p:anim>
                                    <p:anim calcmode="lin" valueType="num">
                                      <p:cBhvr>
                                        <p:cTn id="52" dur="500" fill="hold"/>
                                        <p:tgtEl>
                                          <p:spTgt spid="135171">
                                            <p:txEl>
                                              <p:pRg st="4" end="4"/>
                                            </p:txEl>
                                          </p:spTgt>
                                        </p:tgtEl>
                                        <p:attrNameLst>
                                          <p:attrName>ppt_y</p:attrName>
                                        </p:attrNameLst>
                                      </p:cBhvr>
                                      <p:tavLst>
                                        <p:tav tm="0">
                                          <p:val>
                                            <p:strVal val="#ppt_y"/>
                                          </p:val>
                                        </p:tav>
                                        <p:tav tm="100000">
                                          <p:val>
                                            <p:strVal val="#ppt_y"/>
                                          </p:val>
                                        </p:tav>
                                      </p:tavLst>
                                    </p:anim>
                                    <p:anim calcmode="lin" valueType="num">
                                      <p:cBhvr>
                                        <p:cTn id="53" dur="500" fill="hold"/>
                                        <p:tgtEl>
                                          <p:spTgt spid="135171">
                                            <p:txEl>
                                              <p:pRg st="4" end="4"/>
                                            </p:txEl>
                                          </p:spTgt>
                                        </p:tgtEl>
                                        <p:attrNameLst>
                                          <p:attrName>ppt_w</p:attrName>
                                        </p:attrNameLst>
                                      </p:cBhvr>
                                      <p:tavLst>
                                        <p:tav tm="0">
                                          <p:val>
                                            <p:fltVal val="0"/>
                                          </p:val>
                                        </p:tav>
                                        <p:tav tm="100000">
                                          <p:val>
                                            <p:strVal val="#ppt_w"/>
                                          </p:val>
                                        </p:tav>
                                      </p:tavLst>
                                    </p:anim>
                                    <p:anim calcmode="lin" valueType="num">
                                      <p:cBhvr>
                                        <p:cTn id="54" dur="500" fill="hold"/>
                                        <p:tgtEl>
                                          <p:spTgt spid="135171">
                                            <p:txEl>
                                              <p:pRg st="4" end="4"/>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49"/>
                                            </p:cond>
                                          </p:stCondLst>
                                          <p:endCondLst>
                                            <p:cond evt="onStopAudio" delay="0">
                                              <p:tgtEl>
                                                <p:sldTgt/>
                                              </p:tgtEl>
                                            </p:cond>
                                          </p:endCondLst>
                                        </p:cTn>
                                        <p:tgtEl>
                                          <p:sndTgt r:embed="rId3" name="arrow.wav"/>
                                        </p:tgtEl>
                                      </p:cMediaNode>
                                    </p:audio>
                                  </p:sub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8" fill="hold" grpId="0" nodeType="clickEffect">
                                  <p:stCondLst>
                                    <p:cond delay="0"/>
                                  </p:stCondLst>
                                  <p:childTnLst>
                                    <p:set>
                                      <p:cBhvr>
                                        <p:cTn id="58" dur="1" fill="hold">
                                          <p:stCondLst>
                                            <p:cond delay="0"/>
                                          </p:stCondLst>
                                        </p:cTn>
                                        <p:tgtEl>
                                          <p:spTgt spid="135171">
                                            <p:txEl>
                                              <p:pRg st="5" end="5"/>
                                            </p:txEl>
                                          </p:spTgt>
                                        </p:tgtEl>
                                        <p:attrNameLst>
                                          <p:attrName>style.visibility</p:attrName>
                                        </p:attrNameLst>
                                      </p:cBhvr>
                                      <p:to>
                                        <p:strVal val="visible"/>
                                      </p:to>
                                    </p:set>
                                    <p:anim calcmode="lin" valueType="num">
                                      <p:cBhvr>
                                        <p:cTn id="59" dur="500" fill="hold"/>
                                        <p:tgtEl>
                                          <p:spTgt spid="135171">
                                            <p:txEl>
                                              <p:pRg st="5" end="5"/>
                                            </p:txEl>
                                          </p:spTgt>
                                        </p:tgtEl>
                                        <p:attrNameLst>
                                          <p:attrName>ppt_x</p:attrName>
                                        </p:attrNameLst>
                                      </p:cBhvr>
                                      <p:tavLst>
                                        <p:tav tm="0">
                                          <p:val>
                                            <p:strVal val="#ppt_x-#ppt_w/2"/>
                                          </p:val>
                                        </p:tav>
                                        <p:tav tm="100000">
                                          <p:val>
                                            <p:strVal val="#ppt_x"/>
                                          </p:val>
                                        </p:tav>
                                      </p:tavLst>
                                    </p:anim>
                                    <p:anim calcmode="lin" valueType="num">
                                      <p:cBhvr>
                                        <p:cTn id="60" dur="500" fill="hold"/>
                                        <p:tgtEl>
                                          <p:spTgt spid="135171">
                                            <p:txEl>
                                              <p:pRg st="5" end="5"/>
                                            </p:txEl>
                                          </p:spTgt>
                                        </p:tgtEl>
                                        <p:attrNameLst>
                                          <p:attrName>ppt_y</p:attrName>
                                        </p:attrNameLst>
                                      </p:cBhvr>
                                      <p:tavLst>
                                        <p:tav tm="0">
                                          <p:val>
                                            <p:strVal val="#ppt_y"/>
                                          </p:val>
                                        </p:tav>
                                        <p:tav tm="100000">
                                          <p:val>
                                            <p:strVal val="#ppt_y"/>
                                          </p:val>
                                        </p:tav>
                                      </p:tavLst>
                                    </p:anim>
                                    <p:anim calcmode="lin" valueType="num">
                                      <p:cBhvr>
                                        <p:cTn id="61" dur="500" fill="hold"/>
                                        <p:tgtEl>
                                          <p:spTgt spid="135171">
                                            <p:txEl>
                                              <p:pRg st="5" end="5"/>
                                            </p:txEl>
                                          </p:spTgt>
                                        </p:tgtEl>
                                        <p:attrNameLst>
                                          <p:attrName>ppt_w</p:attrName>
                                        </p:attrNameLst>
                                      </p:cBhvr>
                                      <p:tavLst>
                                        <p:tav tm="0">
                                          <p:val>
                                            <p:fltVal val="0"/>
                                          </p:val>
                                        </p:tav>
                                        <p:tav tm="100000">
                                          <p:val>
                                            <p:strVal val="#ppt_w"/>
                                          </p:val>
                                        </p:tav>
                                      </p:tavLst>
                                    </p:anim>
                                    <p:anim calcmode="lin" valueType="num">
                                      <p:cBhvr>
                                        <p:cTn id="62" dur="500" fill="hold"/>
                                        <p:tgtEl>
                                          <p:spTgt spid="135171">
                                            <p:txEl>
                                              <p:pRg st="5" end="5"/>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57"/>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autoUpdateAnimBg="0"/>
      <p:bldP spid="135171"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3"/>
          <p:cNvSpPr>
            <a:spLocks noGrp="1"/>
          </p:cNvSpPr>
          <p:nvPr>
            <p:ph type="title"/>
          </p:nvPr>
        </p:nvSpPr>
        <p:spPr/>
        <p:txBody>
          <a:bodyPr/>
          <a:lstStyle/>
          <a:p>
            <a:r>
              <a:rPr lang="en-US" altLang="en-US" sz="2400" b="1" smtClean="0">
                <a:solidFill>
                  <a:srgbClr val="FF0000"/>
                </a:solidFill>
              </a:rPr>
              <a:t>Sale Thru Negotiation (LGU’s)</a:t>
            </a:r>
          </a:p>
        </p:txBody>
      </p:sp>
      <p:sp>
        <p:nvSpPr>
          <p:cNvPr id="5" name="Content Placeholder 4"/>
          <p:cNvSpPr>
            <a:spLocks noGrp="1"/>
          </p:cNvSpPr>
          <p:nvPr>
            <p:ph idx="1"/>
          </p:nvPr>
        </p:nvSpPr>
        <p:spPr/>
        <p:txBody>
          <a:bodyPr/>
          <a:lstStyle/>
          <a:p>
            <a:pPr>
              <a:defRPr/>
            </a:pPr>
            <a:r>
              <a:rPr lang="en-US" sz="2000" b="1" dirty="0" smtClean="0"/>
              <a:t>Sec. 380. Negotiated Sale of Property</a:t>
            </a:r>
            <a:endParaRPr lang="en-US" sz="2000" dirty="0" smtClean="0"/>
          </a:p>
          <a:p>
            <a:pPr marL="0" indent="0">
              <a:buFontTx/>
              <a:buNone/>
              <a:defRPr/>
            </a:pPr>
            <a:r>
              <a:rPr lang="en-US" sz="2000" b="1" dirty="0"/>
              <a:t> </a:t>
            </a:r>
            <a:r>
              <a:rPr lang="en-US" sz="2000" b="1" dirty="0" smtClean="0"/>
              <a:t>             </a:t>
            </a:r>
            <a:r>
              <a:rPr lang="en-US" sz="2000" dirty="0" smtClean="0"/>
              <a:t>Property no longer needed may also disposed of at</a:t>
            </a:r>
          </a:p>
          <a:p>
            <a:pPr marL="0" indent="0">
              <a:buFontTx/>
              <a:buNone/>
              <a:defRPr/>
            </a:pPr>
            <a:r>
              <a:rPr lang="en-US" sz="2000" b="1" dirty="0"/>
              <a:t> </a:t>
            </a:r>
            <a:r>
              <a:rPr lang="en-US" sz="2000" b="1" dirty="0" smtClean="0"/>
              <a:t>             at private </a:t>
            </a:r>
            <a:r>
              <a:rPr lang="en-US" sz="2000" dirty="0" smtClean="0"/>
              <a:t>at such price as may be determined by the</a:t>
            </a:r>
          </a:p>
          <a:p>
            <a:pPr marL="0" indent="0">
              <a:buFontTx/>
              <a:buNone/>
              <a:defRPr/>
            </a:pPr>
            <a:r>
              <a:rPr lang="en-US" sz="2000" b="1" dirty="0"/>
              <a:t> </a:t>
            </a:r>
            <a:r>
              <a:rPr lang="en-US" sz="2000" b="1" dirty="0" smtClean="0"/>
              <a:t>             </a:t>
            </a:r>
            <a:r>
              <a:rPr lang="en-US" sz="2000" dirty="0" smtClean="0"/>
              <a:t>Committee on Awards, subject to the approval of the</a:t>
            </a:r>
          </a:p>
          <a:p>
            <a:pPr marL="0" indent="0">
              <a:buFontTx/>
              <a:buNone/>
              <a:defRPr/>
            </a:pPr>
            <a:r>
              <a:rPr lang="en-US" sz="2000" b="1" dirty="0"/>
              <a:t> </a:t>
            </a:r>
            <a:r>
              <a:rPr lang="en-US" sz="2000" b="1" dirty="0" smtClean="0"/>
              <a:t>             </a:t>
            </a:r>
            <a:r>
              <a:rPr lang="en-US" sz="2000" dirty="0" smtClean="0"/>
              <a:t>COA or its duly authorized representative when the</a:t>
            </a:r>
          </a:p>
          <a:p>
            <a:pPr marL="0" indent="0">
              <a:buFontTx/>
              <a:buNone/>
              <a:defRPr/>
            </a:pPr>
            <a:r>
              <a:rPr lang="en-US" sz="2000" b="1" dirty="0"/>
              <a:t> </a:t>
            </a:r>
            <a:r>
              <a:rPr lang="en-US" sz="2000" b="1" dirty="0" smtClean="0"/>
              <a:t>             </a:t>
            </a:r>
            <a:r>
              <a:rPr lang="en-US" sz="2000" dirty="0" smtClean="0"/>
              <a:t>acquisition</a:t>
            </a:r>
            <a:r>
              <a:rPr lang="en-US" sz="2000" b="1" dirty="0" smtClean="0"/>
              <a:t> </a:t>
            </a:r>
            <a:r>
              <a:rPr lang="en-US" sz="2000" dirty="0" smtClean="0"/>
              <a:t>transfer cost of the property exceeds Fifty</a:t>
            </a:r>
          </a:p>
          <a:p>
            <a:pPr marL="0" indent="0">
              <a:buFontTx/>
              <a:buNone/>
              <a:defRPr/>
            </a:pPr>
            <a:r>
              <a:rPr lang="en-US" sz="2000" b="1" dirty="0"/>
              <a:t> </a:t>
            </a:r>
            <a:r>
              <a:rPr lang="en-US" sz="2000" b="1" dirty="0" smtClean="0"/>
              <a:t>             </a:t>
            </a:r>
            <a:r>
              <a:rPr lang="en-US" sz="2000" dirty="0" smtClean="0"/>
              <a:t>thousand pesos (P50,000.00) in the case of provinces</a:t>
            </a:r>
          </a:p>
          <a:p>
            <a:pPr marL="0" indent="0">
              <a:buFontTx/>
              <a:buNone/>
              <a:defRPr/>
            </a:pPr>
            <a:r>
              <a:rPr lang="en-US" sz="2000" dirty="0"/>
              <a:t> </a:t>
            </a:r>
            <a:r>
              <a:rPr lang="en-US" sz="2000" dirty="0" smtClean="0"/>
              <a:t>             and cities, and Twenty-five thousand pesos (P25,000.00)</a:t>
            </a:r>
          </a:p>
          <a:p>
            <a:pPr marL="0" indent="0">
              <a:buFontTx/>
              <a:buNone/>
              <a:defRPr/>
            </a:pPr>
            <a:r>
              <a:rPr lang="en-US" sz="2000" dirty="0"/>
              <a:t> </a:t>
            </a:r>
            <a:r>
              <a:rPr lang="en-US" sz="2000" dirty="0" smtClean="0"/>
              <a:t>             in the case of municipalities and barangays.</a:t>
            </a:r>
          </a:p>
          <a:p>
            <a:pPr marL="0" indent="0">
              <a:buFontTx/>
              <a:buNone/>
              <a:defRPr/>
            </a:pPr>
            <a:r>
              <a:rPr lang="en-US" sz="2000" dirty="0"/>
              <a:t> </a:t>
            </a:r>
            <a:r>
              <a:rPr lang="en-US" sz="2000" dirty="0" smtClean="0"/>
              <a:t>             In  case of  real property, the disposal shall be subject to</a:t>
            </a:r>
          </a:p>
          <a:p>
            <a:pPr marL="0" indent="0">
              <a:buFontTx/>
              <a:buNone/>
              <a:defRPr/>
            </a:pPr>
            <a:r>
              <a:rPr lang="en-US" sz="2000" dirty="0"/>
              <a:t> </a:t>
            </a:r>
            <a:r>
              <a:rPr lang="en-US" sz="2000" dirty="0" smtClean="0"/>
              <a:t>             the approval of the COA regardless of the value or cost</a:t>
            </a:r>
          </a:p>
          <a:p>
            <a:pPr marL="0" indent="0">
              <a:buFontTx/>
              <a:buNone/>
              <a:defRPr/>
            </a:pPr>
            <a:r>
              <a:rPr lang="en-US" sz="2000" dirty="0"/>
              <a:t> </a:t>
            </a:r>
            <a:r>
              <a:rPr lang="en-US" sz="2000" dirty="0" smtClean="0"/>
              <a:t>             involved.</a:t>
            </a:r>
          </a:p>
          <a:p>
            <a:pPr marL="0" indent="0">
              <a:buFontTx/>
              <a:buNone/>
              <a:defRPr/>
            </a:pPr>
            <a:r>
              <a:rPr lang="en-US" sz="2000" dirty="0"/>
              <a:t> </a:t>
            </a:r>
            <a:r>
              <a:rPr lang="en-US" sz="2000" dirty="0" smtClean="0"/>
              <a:t>              </a:t>
            </a:r>
          </a:p>
          <a:p>
            <a:pPr marL="0" indent="0">
              <a:buFontTx/>
              <a:buNone/>
              <a:defRPr/>
            </a:pPr>
            <a:endParaRPr lang="en-US" sz="2000" dirty="0"/>
          </a:p>
        </p:txBody>
      </p:sp>
    </p:spTree>
    <p:extLst>
      <p:ext uri="{BB962C8B-B14F-4D97-AF65-F5344CB8AC3E}">
        <p14:creationId xmlns:p14="http://schemas.microsoft.com/office/powerpoint/2010/main" val="16582661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2667000" y="457200"/>
            <a:ext cx="61722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Char char="•"/>
              <a:tabLst/>
              <a:defRPr/>
            </a:pPr>
            <a:r>
              <a:rPr kumimoji="0" lang="en-US" altLang="en-US" sz="2800" b="1" i="0" u="none" strike="noStrike" kern="1200" cap="none" spc="0" normalizeH="0" baseline="0" noProof="0">
                <a:ln>
                  <a:noFill/>
                </a:ln>
                <a:solidFill>
                  <a:srgbClr val="FF0000"/>
                </a:solidFill>
                <a:effectLst/>
                <a:uLnTx/>
                <a:uFillTx/>
                <a:latin typeface="Comic Sans MS" panose="030F0702030302020204" pitchFamily="66" charset="0"/>
                <a:ea typeface="+mn-ea"/>
                <a:cs typeface="+mn-cs"/>
              </a:rPr>
              <a:t>Transfer</a:t>
            </a: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of property between government agencies (with or without cost) - Invoice/Receipt of Property or Property Transfer Report (PTR)</a:t>
            </a:r>
          </a:p>
          <a:p>
            <a:pPr marL="0" marR="0" lvl="0" indent="0" algn="l" defTabSz="914400" rtl="0" eaLnBrk="0" fontAlgn="base" latinLnBrk="0" hangingPunct="0">
              <a:lnSpc>
                <a:spcPct val="100000"/>
              </a:lnSpc>
              <a:spcBef>
                <a:spcPct val="50000"/>
              </a:spcBef>
              <a:spcAft>
                <a:spcPct val="0"/>
              </a:spcAft>
              <a:buClrTx/>
              <a:buSzTx/>
              <a:buFontTx/>
              <a:buChar char="•"/>
              <a:tabLst/>
              <a:defRPr/>
            </a:pPr>
            <a:r>
              <a:rPr kumimoji="0" lang="en-US" altLang="en-US" sz="2800" b="1" i="0" u="none" strike="noStrike" kern="1200" cap="none" spc="0" normalizeH="0" baseline="0" noProof="0">
                <a:ln>
                  <a:noFill/>
                </a:ln>
                <a:solidFill>
                  <a:srgbClr val="FF0000"/>
                </a:solidFill>
                <a:effectLst/>
                <a:uLnTx/>
                <a:uFillTx/>
                <a:latin typeface="Comic Sans MS" panose="030F0702030302020204" pitchFamily="66" charset="0"/>
                <a:ea typeface="+mn-ea"/>
                <a:cs typeface="+mn-cs"/>
              </a:rPr>
              <a:t>Barter</a:t>
            </a:r>
            <a:r>
              <a:rPr kumimoji="0" lang="en-US" altLang="en-US" sz="28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exchange for another piece of property) </a:t>
            </a:r>
          </a:p>
        </p:txBody>
      </p:sp>
      <p:graphicFrame>
        <p:nvGraphicFramePr>
          <p:cNvPr id="137219" name="Object 3"/>
          <p:cNvGraphicFramePr>
            <a:graphicFrameLocks noChangeAspect="1"/>
          </p:cNvGraphicFramePr>
          <p:nvPr/>
        </p:nvGraphicFramePr>
        <p:xfrm>
          <a:off x="457200" y="2209800"/>
          <a:ext cx="2133600" cy="2835275"/>
        </p:xfrm>
        <a:graphic>
          <a:graphicData uri="http://schemas.openxmlformats.org/presentationml/2006/ole">
            <mc:AlternateContent xmlns:mc="http://schemas.openxmlformats.org/markup-compatibility/2006">
              <mc:Choice xmlns:v="urn:schemas-microsoft-com:vml" Requires="v">
                <p:oleObj spid="_x0000_s26654" name="Clip" r:id="rId4" imgW="1920240" imgH="1769364" progId="MS_ClipArt_Gallery.2">
                  <p:embed/>
                </p:oleObj>
              </mc:Choice>
              <mc:Fallback>
                <p:oleObj name="Clip" r:id="rId4" imgW="1920240" imgH="1769364" progId="MS_ClipArt_Gallery.2">
                  <p:embed/>
                  <p:pic>
                    <p:nvPicPr>
                      <p:cNvPr id="137219"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209800"/>
                        <a:ext cx="213360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1275332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box(in)">
                                      <p:cBhvr>
                                        <p:cTn id="7" dur="500"/>
                                        <p:tgtEl>
                                          <p:spTgt spid="137219"/>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2" fill="hold" grpId="0" nodeType="clickEffect">
                                  <p:stCondLst>
                                    <p:cond delay="0"/>
                                  </p:stCondLst>
                                  <p:childTnLst>
                                    <p:set>
                                      <p:cBhvr>
                                        <p:cTn id="11" dur="1" fill="hold">
                                          <p:stCondLst>
                                            <p:cond delay="0"/>
                                          </p:stCondLst>
                                        </p:cTn>
                                        <p:tgtEl>
                                          <p:spTgt spid="137218">
                                            <p:txEl>
                                              <p:pRg st="0" end="0"/>
                                            </p:txEl>
                                          </p:spTgt>
                                        </p:tgtEl>
                                        <p:attrNameLst>
                                          <p:attrName>style.visibility</p:attrName>
                                        </p:attrNameLst>
                                      </p:cBhvr>
                                      <p:to>
                                        <p:strVal val="visible"/>
                                      </p:to>
                                    </p:set>
                                    <p:anim calcmode="lin" valueType="num">
                                      <p:cBhvr>
                                        <p:cTn id="12" dur="500" fill="hold"/>
                                        <p:tgtEl>
                                          <p:spTgt spid="137218">
                                            <p:txEl>
                                              <p:pRg st="0" end="0"/>
                                            </p:txEl>
                                          </p:spTgt>
                                        </p:tgtEl>
                                        <p:attrNameLst>
                                          <p:attrName>ppt_x</p:attrName>
                                        </p:attrNameLst>
                                      </p:cBhvr>
                                      <p:tavLst>
                                        <p:tav tm="0">
                                          <p:val>
                                            <p:strVal val="#ppt_x+#ppt_w/2"/>
                                          </p:val>
                                        </p:tav>
                                        <p:tav tm="100000">
                                          <p:val>
                                            <p:strVal val="#ppt_x"/>
                                          </p:val>
                                        </p:tav>
                                      </p:tavLst>
                                    </p:anim>
                                    <p:anim calcmode="lin" valueType="num">
                                      <p:cBhvr>
                                        <p:cTn id="13" dur="500" fill="hold"/>
                                        <p:tgtEl>
                                          <p:spTgt spid="137218">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137218">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7218">
                                            <p:txEl>
                                              <p:pRg st="0" end="0"/>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2" fill="hold" grpId="0" nodeType="clickEffect">
                                  <p:stCondLst>
                                    <p:cond delay="0"/>
                                  </p:stCondLst>
                                  <p:childTnLst>
                                    <p:set>
                                      <p:cBhvr>
                                        <p:cTn id="19" dur="1" fill="hold">
                                          <p:stCondLst>
                                            <p:cond delay="0"/>
                                          </p:stCondLst>
                                        </p:cTn>
                                        <p:tgtEl>
                                          <p:spTgt spid="137218">
                                            <p:txEl>
                                              <p:pRg st="1" end="1"/>
                                            </p:txEl>
                                          </p:spTgt>
                                        </p:tgtEl>
                                        <p:attrNameLst>
                                          <p:attrName>style.visibility</p:attrName>
                                        </p:attrNameLst>
                                      </p:cBhvr>
                                      <p:to>
                                        <p:strVal val="visible"/>
                                      </p:to>
                                    </p:set>
                                    <p:anim calcmode="lin" valueType="num">
                                      <p:cBhvr>
                                        <p:cTn id="20" dur="500" fill="hold"/>
                                        <p:tgtEl>
                                          <p:spTgt spid="137218">
                                            <p:txEl>
                                              <p:pRg st="1" end="1"/>
                                            </p:txEl>
                                          </p:spTgt>
                                        </p:tgtEl>
                                        <p:attrNameLst>
                                          <p:attrName>ppt_x</p:attrName>
                                        </p:attrNameLst>
                                      </p:cBhvr>
                                      <p:tavLst>
                                        <p:tav tm="0">
                                          <p:val>
                                            <p:strVal val="#ppt_x+#ppt_w/2"/>
                                          </p:val>
                                        </p:tav>
                                        <p:tav tm="100000">
                                          <p:val>
                                            <p:strVal val="#ppt_x"/>
                                          </p:val>
                                        </p:tav>
                                      </p:tavLst>
                                    </p:anim>
                                    <p:anim calcmode="lin" valueType="num">
                                      <p:cBhvr>
                                        <p:cTn id="21" dur="500" fill="hold"/>
                                        <p:tgtEl>
                                          <p:spTgt spid="137218">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137218">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137218">
                                            <p:txEl>
                                              <p:pRg st="1" end="1"/>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8"/>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2667000" y="457200"/>
            <a:ext cx="61722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Char char="•"/>
              <a:tabLst/>
              <a:defRPr/>
            </a:pPr>
            <a:r>
              <a:rPr kumimoji="0" lang="en-US" altLang="en-US" sz="2800" b="1" i="0" u="none" strike="noStrike" kern="1200" cap="none" spc="0" normalizeH="0" baseline="0" noProof="0">
                <a:ln>
                  <a:noFill/>
                </a:ln>
                <a:solidFill>
                  <a:srgbClr val="FF0000"/>
                </a:solidFill>
                <a:effectLst/>
                <a:uLnTx/>
                <a:uFillTx/>
                <a:latin typeface="Comic Sans MS" panose="030F0702030302020204" pitchFamily="66" charset="0"/>
                <a:ea typeface="+mn-ea"/>
                <a:cs typeface="+mn-cs"/>
              </a:rPr>
              <a:t>Barter</a:t>
            </a:r>
            <a:r>
              <a:rPr kumimoji="0" lang="en-US" altLang="en-US" sz="28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t>
            </a: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 a modified form of Transfer of Property wherein an agency transfers property to another govt. agency in exchange for another piece of property. The value of the property being transferred may or may not be equivalent to that being received.</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Document Involved – Deed Of Exchange</a:t>
            </a:r>
          </a:p>
        </p:txBody>
      </p:sp>
      <p:graphicFrame>
        <p:nvGraphicFramePr>
          <p:cNvPr id="137219" name="Object 3"/>
          <p:cNvGraphicFramePr>
            <a:graphicFrameLocks noChangeAspect="1"/>
          </p:cNvGraphicFramePr>
          <p:nvPr/>
        </p:nvGraphicFramePr>
        <p:xfrm>
          <a:off x="457200" y="2209800"/>
          <a:ext cx="2133600" cy="2835275"/>
        </p:xfrm>
        <a:graphic>
          <a:graphicData uri="http://schemas.openxmlformats.org/presentationml/2006/ole">
            <mc:AlternateContent xmlns:mc="http://schemas.openxmlformats.org/markup-compatibility/2006">
              <mc:Choice xmlns:v="urn:schemas-microsoft-com:vml" Requires="v">
                <p:oleObj spid="_x0000_s27678" name="Clip" r:id="rId4" imgW="1920240" imgH="1769364" progId="MS_ClipArt_Gallery.2">
                  <p:embed/>
                </p:oleObj>
              </mc:Choice>
              <mc:Fallback>
                <p:oleObj name="Clip" r:id="rId4" imgW="1920240" imgH="1769364" progId="MS_ClipArt_Gallery.2">
                  <p:embed/>
                  <p:pic>
                    <p:nvPicPr>
                      <p:cNvPr id="137219"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209800"/>
                        <a:ext cx="213360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577675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box(in)">
                                      <p:cBhvr>
                                        <p:cTn id="7" dur="500"/>
                                        <p:tgtEl>
                                          <p:spTgt spid="137219"/>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2" fill="hold" grpId="0" nodeType="clickEffect">
                                  <p:stCondLst>
                                    <p:cond delay="0"/>
                                  </p:stCondLst>
                                  <p:childTnLst>
                                    <p:set>
                                      <p:cBhvr>
                                        <p:cTn id="11" dur="1" fill="hold">
                                          <p:stCondLst>
                                            <p:cond delay="0"/>
                                          </p:stCondLst>
                                        </p:cTn>
                                        <p:tgtEl>
                                          <p:spTgt spid="137218">
                                            <p:txEl>
                                              <p:pRg st="0" end="0"/>
                                            </p:txEl>
                                          </p:spTgt>
                                        </p:tgtEl>
                                        <p:attrNameLst>
                                          <p:attrName>style.visibility</p:attrName>
                                        </p:attrNameLst>
                                      </p:cBhvr>
                                      <p:to>
                                        <p:strVal val="visible"/>
                                      </p:to>
                                    </p:set>
                                    <p:anim calcmode="lin" valueType="num">
                                      <p:cBhvr>
                                        <p:cTn id="12" dur="500" fill="hold"/>
                                        <p:tgtEl>
                                          <p:spTgt spid="137218">
                                            <p:txEl>
                                              <p:pRg st="0" end="0"/>
                                            </p:txEl>
                                          </p:spTgt>
                                        </p:tgtEl>
                                        <p:attrNameLst>
                                          <p:attrName>ppt_x</p:attrName>
                                        </p:attrNameLst>
                                      </p:cBhvr>
                                      <p:tavLst>
                                        <p:tav tm="0">
                                          <p:val>
                                            <p:strVal val="#ppt_x+#ppt_w/2"/>
                                          </p:val>
                                        </p:tav>
                                        <p:tav tm="100000">
                                          <p:val>
                                            <p:strVal val="#ppt_x"/>
                                          </p:val>
                                        </p:tav>
                                      </p:tavLst>
                                    </p:anim>
                                    <p:anim calcmode="lin" valueType="num">
                                      <p:cBhvr>
                                        <p:cTn id="13" dur="500" fill="hold"/>
                                        <p:tgtEl>
                                          <p:spTgt spid="137218">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137218">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7218">
                                            <p:txEl>
                                              <p:pRg st="0" end="0"/>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2" fill="hold" grpId="0" nodeType="clickEffect">
                                  <p:stCondLst>
                                    <p:cond delay="0"/>
                                  </p:stCondLst>
                                  <p:childTnLst>
                                    <p:set>
                                      <p:cBhvr>
                                        <p:cTn id="19" dur="1" fill="hold">
                                          <p:stCondLst>
                                            <p:cond delay="0"/>
                                          </p:stCondLst>
                                        </p:cTn>
                                        <p:tgtEl>
                                          <p:spTgt spid="137218">
                                            <p:txEl>
                                              <p:pRg st="1" end="1"/>
                                            </p:txEl>
                                          </p:spTgt>
                                        </p:tgtEl>
                                        <p:attrNameLst>
                                          <p:attrName>style.visibility</p:attrName>
                                        </p:attrNameLst>
                                      </p:cBhvr>
                                      <p:to>
                                        <p:strVal val="visible"/>
                                      </p:to>
                                    </p:set>
                                    <p:anim calcmode="lin" valueType="num">
                                      <p:cBhvr>
                                        <p:cTn id="20" dur="500" fill="hold"/>
                                        <p:tgtEl>
                                          <p:spTgt spid="137218">
                                            <p:txEl>
                                              <p:pRg st="1" end="1"/>
                                            </p:txEl>
                                          </p:spTgt>
                                        </p:tgtEl>
                                        <p:attrNameLst>
                                          <p:attrName>ppt_x</p:attrName>
                                        </p:attrNameLst>
                                      </p:cBhvr>
                                      <p:tavLst>
                                        <p:tav tm="0">
                                          <p:val>
                                            <p:strVal val="#ppt_x+#ppt_w/2"/>
                                          </p:val>
                                        </p:tav>
                                        <p:tav tm="100000">
                                          <p:val>
                                            <p:strVal val="#ppt_x"/>
                                          </p:val>
                                        </p:tav>
                                      </p:tavLst>
                                    </p:anim>
                                    <p:anim calcmode="lin" valueType="num">
                                      <p:cBhvr>
                                        <p:cTn id="21" dur="500" fill="hold"/>
                                        <p:tgtEl>
                                          <p:spTgt spid="137218">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137218">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137218">
                                            <p:txEl>
                                              <p:pRg st="1" end="1"/>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8"/>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altLang="en-US" sz="2400" b="1" smtClean="0"/>
              <a:t> LOCAL GOVERNMENT UNITS (LGU’s)</a:t>
            </a:r>
          </a:p>
        </p:txBody>
      </p:sp>
      <p:sp>
        <p:nvSpPr>
          <p:cNvPr id="3" name="Content Placeholder 2"/>
          <p:cNvSpPr>
            <a:spLocks noGrp="1"/>
          </p:cNvSpPr>
          <p:nvPr>
            <p:ph idx="1"/>
          </p:nvPr>
        </p:nvSpPr>
        <p:spPr>
          <a:xfrm>
            <a:off x="457200" y="1371600"/>
            <a:ext cx="8229600" cy="3733800"/>
          </a:xfrm>
        </p:spPr>
        <p:txBody>
          <a:bodyPr/>
          <a:lstStyle/>
          <a:p>
            <a:pPr>
              <a:defRPr/>
            </a:pPr>
            <a:r>
              <a:rPr lang="en-US" sz="2000" b="1" dirty="0" smtClean="0"/>
              <a:t>Sec. 189, COA Cir. 92-386 :  (DONATION) </a:t>
            </a:r>
            <a:endParaRPr lang="en-US" sz="2000" dirty="0"/>
          </a:p>
          <a:p>
            <a:pPr marL="0" indent="0">
              <a:buFontTx/>
              <a:buNone/>
              <a:defRPr/>
            </a:pPr>
            <a:r>
              <a:rPr lang="en-US" sz="2000" dirty="0" smtClean="0"/>
              <a:t>              Donations to Charitable, Scientific, Educational or</a:t>
            </a:r>
          </a:p>
          <a:p>
            <a:pPr marL="0" indent="0">
              <a:buFontTx/>
              <a:buNone/>
              <a:defRPr/>
            </a:pPr>
            <a:r>
              <a:rPr lang="en-US" sz="2000" dirty="0"/>
              <a:t> </a:t>
            </a:r>
            <a:r>
              <a:rPr lang="en-US" sz="2000" dirty="0" smtClean="0"/>
              <a:t>             Cultural Association –  In  exceptional  cases  and </a:t>
            </a:r>
          </a:p>
          <a:p>
            <a:pPr marL="0" indent="0">
              <a:buFontTx/>
              <a:buNone/>
              <a:defRPr/>
            </a:pPr>
            <a:r>
              <a:rPr lang="en-US" sz="2000" dirty="0"/>
              <a:t> </a:t>
            </a:r>
            <a:r>
              <a:rPr lang="en-US" sz="2000" dirty="0" smtClean="0"/>
              <a:t>              for  meritorious  reasons,  disposable government</a:t>
            </a:r>
          </a:p>
          <a:p>
            <a:pPr marL="0" indent="0">
              <a:buFontTx/>
              <a:buNone/>
              <a:defRPr/>
            </a:pPr>
            <a:r>
              <a:rPr lang="en-US" sz="2000" dirty="0"/>
              <a:t> </a:t>
            </a:r>
            <a:r>
              <a:rPr lang="en-US" sz="2000" dirty="0" smtClean="0"/>
              <a:t>              property may be donated to charitable, educational</a:t>
            </a:r>
          </a:p>
          <a:p>
            <a:pPr marL="0" indent="0">
              <a:buFontTx/>
              <a:buNone/>
              <a:defRPr/>
            </a:pPr>
            <a:r>
              <a:rPr lang="en-US" sz="2000" dirty="0"/>
              <a:t> </a:t>
            </a:r>
            <a:r>
              <a:rPr lang="en-US" sz="2000" dirty="0" smtClean="0"/>
              <a:t>              and  cultural  associations  </a:t>
            </a:r>
            <a:r>
              <a:rPr lang="en-US" sz="2000" b="1" dirty="0" smtClean="0"/>
              <a:t>with the approval of the</a:t>
            </a:r>
          </a:p>
          <a:p>
            <a:pPr marL="0" indent="0">
              <a:buFontTx/>
              <a:buNone/>
              <a:defRPr/>
            </a:pPr>
            <a:r>
              <a:rPr lang="en-US" sz="2000" dirty="0"/>
              <a:t> </a:t>
            </a:r>
            <a:r>
              <a:rPr lang="en-US" sz="2000" dirty="0" smtClean="0"/>
              <a:t>              </a:t>
            </a:r>
            <a:r>
              <a:rPr lang="en-US" sz="2000" b="1" dirty="0" smtClean="0"/>
              <a:t>of the </a:t>
            </a:r>
            <a:r>
              <a:rPr lang="en-US" sz="2000" b="1" dirty="0" err="1" smtClean="0"/>
              <a:t>sanggunian</a:t>
            </a:r>
            <a:r>
              <a:rPr lang="en-US" sz="2000" b="1" dirty="0" smtClean="0"/>
              <a:t> concerned.  </a:t>
            </a:r>
          </a:p>
          <a:p>
            <a:pPr marL="0" indent="0">
              <a:buFontTx/>
              <a:buNone/>
              <a:defRPr/>
            </a:pPr>
            <a:r>
              <a:rPr lang="en-US" sz="2000" dirty="0" smtClean="0"/>
              <a:t>. </a:t>
            </a:r>
          </a:p>
          <a:p>
            <a:pPr marL="0" indent="0">
              <a:buFontTx/>
              <a:buNone/>
              <a:defRPr/>
            </a:pPr>
            <a:r>
              <a:rPr lang="en-US" sz="2000" dirty="0"/>
              <a:t> </a:t>
            </a:r>
            <a:r>
              <a:rPr lang="en-US" sz="2000" dirty="0" smtClean="0"/>
              <a:t>             </a:t>
            </a:r>
            <a:endParaRPr lang="en-US" sz="2000" dirty="0"/>
          </a:p>
        </p:txBody>
      </p:sp>
    </p:spTree>
    <p:extLst>
      <p:ext uri="{BB962C8B-B14F-4D97-AF65-F5344CB8AC3E}">
        <p14:creationId xmlns:p14="http://schemas.microsoft.com/office/powerpoint/2010/main" val="397438892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ext Box 2"/>
          <p:cNvSpPr txBox="1">
            <a:spLocks noChangeArrowheads="1"/>
          </p:cNvSpPr>
          <p:nvPr/>
        </p:nvSpPr>
        <p:spPr bwMode="auto">
          <a:xfrm>
            <a:off x="2819400" y="2057400"/>
            <a:ext cx="6172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50000"/>
              </a:spcBef>
              <a:spcAft>
                <a:spcPct val="0"/>
              </a:spcAft>
              <a:buClrTx/>
              <a:buSzTx/>
              <a:buFontTx/>
              <a:buChar char="•"/>
              <a:tabLst/>
              <a:defRPr/>
            </a:pPr>
            <a:r>
              <a:rPr kumimoji="0" lang="en-US" altLang="en-US" sz="2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Condemnation/Destruction</a:t>
            </a:r>
            <a:r>
              <a:rPr kumimoji="0" lang="en-US" altLang="en-US" sz="2800" b="0"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(valueless, unsaleable or hazardous property)</a:t>
            </a:r>
          </a:p>
        </p:txBody>
      </p:sp>
      <p:graphicFrame>
        <p:nvGraphicFramePr>
          <p:cNvPr id="137219" name="Object 3"/>
          <p:cNvGraphicFramePr>
            <a:graphicFrameLocks noChangeAspect="1"/>
          </p:cNvGraphicFramePr>
          <p:nvPr/>
        </p:nvGraphicFramePr>
        <p:xfrm>
          <a:off x="457200" y="2209800"/>
          <a:ext cx="2133600" cy="2835275"/>
        </p:xfrm>
        <a:graphic>
          <a:graphicData uri="http://schemas.openxmlformats.org/presentationml/2006/ole">
            <mc:AlternateContent xmlns:mc="http://schemas.openxmlformats.org/markup-compatibility/2006">
              <mc:Choice xmlns:v="urn:schemas-microsoft-com:vml" Requires="v">
                <p:oleObj spid="_x0000_s28702" name="Clip" r:id="rId4" imgW="1920240" imgH="1769364" progId="MS_ClipArt_Gallery.2">
                  <p:embed/>
                </p:oleObj>
              </mc:Choice>
              <mc:Fallback>
                <p:oleObj name="Clip" r:id="rId4" imgW="1920240" imgH="1769364" progId="MS_ClipArt_Gallery.2">
                  <p:embed/>
                  <p:pic>
                    <p:nvPicPr>
                      <p:cNvPr id="137219"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209800"/>
                        <a:ext cx="213360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426427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box(in)">
                                      <p:cBhvr>
                                        <p:cTn id="7" dur="500"/>
                                        <p:tgtEl>
                                          <p:spTgt spid="137219"/>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2" fill="hold" grpId="0" nodeType="clickEffect">
                                  <p:stCondLst>
                                    <p:cond delay="0"/>
                                  </p:stCondLst>
                                  <p:childTnLst>
                                    <p:set>
                                      <p:cBhvr>
                                        <p:cTn id="11" dur="1" fill="hold">
                                          <p:stCondLst>
                                            <p:cond delay="0"/>
                                          </p:stCondLst>
                                        </p:cTn>
                                        <p:tgtEl>
                                          <p:spTgt spid="137218">
                                            <p:txEl>
                                              <p:pRg st="0" end="0"/>
                                            </p:txEl>
                                          </p:spTgt>
                                        </p:tgtEl>
                                        <p:attrNameLst>
                                          <p:attrName>style.visibility</p:attrName>
                                        </p:attrNameLst>
                                      </p:cBhvr>
                                      <p:to>
                                        <p:strVal val="visible"/>
                                      </p:to>
                                    </p:set>
                                    <p:anim calcmode="lin" valueType="num">
                                      <p:cBhvr>
                                        <p:cTn id="12" dur="500" fill="hold"/>
                                        <p:tgtEl>
                                          <p:spTgt spid="137218">
                                            <p:txEl>
                                              <p:pRg st="0" end="0"/>
                                            </p:txEl>
                                          </p:spTgt>
                                        </p:tgtEl>
                                        <p:attrNameLst>
                                          <p:attrName>ppt_x</p:attrName>
                                        </p:attrNameLst>
                                      </p:cBhvr>
                                      <p:tavLst>
                                        <p:tav tm="0">
                                          <p:val>
                                            <p:strVal val="#ppt_x+#ppt_w/2"/>
                                          </p:val>
                                        </p:tav>
                                        <p:tav tm="100000">
                                          <p:val>
                                            <p:strVal val="#ppt_x"/>
                                          </p:val>
                                        </p:tav>
                                      </p:tavLst>
                                    </p:anim>
                                    <p:anim calcmode="lin" valueType="num">
                                      <p:cBhvr>
                                        <p:cTn id="13" dur="500" fill="hold"/>
                                        <p:tgtEl>
                                          <p:spTgt spid="137218">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137218">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7218">
                                            <p:txEl>
                                              <p:pRg st="0" end="0"/>
                                            </p:txEl>
                                          </p:spTgt>
                                        </p:tgtEl>
                                        <p:attrNameLst>
                                          <p:attrName>ppt_h</p:attrName>
                                        </p:attrNameLst>
                                      </p:cBhvr>
                                      <p:tavLst>
                                        <p:tav tm="0">
                                          <p:val>
                                            <p:strVal val="#ppt_h"/>
                                          </p:val>
                                        </p:tav>
                                        <p:tav tm="100000">
                                          <p:val>
                                            <p:strVal val="#ppt_h"/>
                                          </p:val>
                                        </p:tav>
                                      </p:tavLst>
                                    </p:anim>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altLang="en-US" sz="2800" b="1" smtClean="0">
                <a:solidFill>
                  <a:srgbClr val="FF0000"/>
                </a:solidFill>
              </a:rPr>
              <a:t>CONDEMNATION/DESTRUCTION</a:t>
            </a:r>
          </a:p>
        </p:txBody>
      </p:sp>
      <p:sp>
        <p:nvSpPr>
          <p:cNvPr id="3" name="Content Placeholder 2"/>
          <p:cNvSpPr>
            <a:spLocks noGrp="1"/>
          </p:cNvSpPr>
          <p:nvPr>
            <p:ph idx="1"/>
          </p:nvPr>
        </p:nvSpPr>
        <p:spPr>
          <a:xfrm>
            <a:off x="381000" y="1905000"/>
            <a:ext cx="8229600" cy="3154363"/>
          </a:xfrm>
        </p:spPr>
        <p:txBody>
          <a:bodyPr/>
          <a:lstStyle/>
          <a:p>
            <a:pPr>
              <a:defRPr/>
            </a:pPr>
            <a:r>
              <a:rPr lang="en-US" sz="2400" b="1" dirty="0" smtClean="0"/>
              <a:t>Republic Act (RA) 6969 : </a:t>
            </a:r>
            <a:r>
              <a:rPr lang="en-US" sz="2400" dirty="0" smtClean="0"/>
              <a:t>Toxic Substances and Hazardous Wastes Control Act of 1990</a:t>
            </a:r>
          </a:p>
          <a:p>
            <a:pPr marL="0" indent="0">
              <a:buFontTx/>
              <a:buNone/>
              <a:defRPr/>
            </a:pPr>
            <a:endParaRPr lang="en-US" sz="2400" dirty="0" smtClean="0"/>
          </a:p>
          <a:p>
            <a:pPr marL="0" indent="0">
              <a:buFontTx/>
              <a:buNone/>
              <a:defRPr/>
            </a:pPr>
            <a:r>
              <a:rPr lang="en-US" sz="2400" dirty="0"/>
              <a:t> </a:t>
            </a:r>
            <a:r>
              <a:rPr lang="en-US" sz="2400" dirty="0" smtClean="0"/>
              <a:t>       </a:t>
            </a:r>
            <a:r>
              <a:rPr lang="en-US" sz="2400" b="1" dirty="0" smtClean="0"/>
              <a:t>DENR Administrative Order (DAO) No. 2013 – 22 :</a:t>
            </a:r>
          </a:p>
          <a:p>
            <a:pPr marL="0" indent="0">
              <a:buFontTx/>
              <a:buNone/>
              <a:defRPr/>
            </a:pPr>
            <a:r>
              <a:rPr lang="en-US" sz="2400" dirty="0"/>
              <a:t> </a:t>
            </a:r>
            <a:r>
              <a:rPr lang="en-US" sz="2400" dirty="0" smtClean="0"/>
              <a:t>       Revised Implementing Rules and Regulations </a:t>
            </a:r>
          </a:p>
          <a:p>
            <a:pPr marL="0" indent="0">
              <a:buFontTx/>
              <a:buNone/>
              <a:defRPr/>
            </a:pPr>
            <a:r>
              <a:rPr lang="en-US" sz="2400" dirty="0"/>
              <a:t> </a:t>
            </a:r>
            <a:r>
              <a:rPr lang="en-US" sz="2400" dirty="0" smtClean="0"/>
              <a:t>           </a:t>
            </a:r>
          </a:p>
          <a:p>
            <a:pPr>
              <a:defRPr/>
            </a:pPr>
            <a:endParaRPr lang="en-US" sz="2400" dirty="0"/>
          </a:p>
          <a:p>
            <a:pPr marL="0" indent="0">
              <a:buFontTx/>
              <a:buNone/>
              <a:defRPr/>
            </a:pPr>
            <a:endParaRPr lang="en-US" sz="2400" dirty="0"/>
          </a:p>
        </p:txBody>
      </p:sp>
    </p:spTree>
    <p:extLst>
      <p:ext uri="{BB962C8B-B14F-4D97-AF65-F5344CB8AC3E}">
        <p14:creationId xmlns:p14="http://schemas.microsoft.com/office/powerpoint/2010/main" val="85552525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p:cNvSpPr txBox="1">
            <a:spLocks noChangeArrowheads="1"/>
          </p:cNvSpPr>
          <p:nvPr/>
        </p:nvSpPr>
        <p:spPr bwMode="auto">
          <a:xfrm>
            <a:off x="914400" y="685800"/>
            <a:ext cx="5715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Tempus Sans ITC" panose="04020404030D07020202" pitchFamily="82" charset="0"/>
                <a:ea typeface="+mn-ea"/>
                <a:cs typeface="+mn-cs"/>
              </a:rPr>
              <a:t>Guidelines in the Claim of Award / Withdrawal of Property</a:t>
            </a:r>
            <a:endParaRPr kumimoji="0" lang="en-US" altLang="en-US" sz="2400" b="0" i="0" u="none" strike="noStrike" kern="1200" cap="none" spc="0" normalizeH="0" baseline="0" noProof="0">
              <a:ln>
                <a:noFill/>
              </a:ln>
              <a:solidFill>
                <a:srgbClr val="000000"/>
              </a:solidFill>
              <a:effectLst/>
              <a:uLnTx/>
              <a:uFillTx/>
              <a:latin typeface="Tempus Sans ITC" panose="04020404030D07020202" pitchFamily="82" charset="0"/>
              <a:ea typeface="+mn-ea"/>
              <a:cs typeface="+mn-cs"/>
            </a:endParaRPr>
          </a:p>
        </p:txBody>
      </p:sp>
      <p:sp>
        <p:nvSpPr>
          <p:cNvPr id="138243" name="Rectangle 3"/>
          <p:cNvSpPr>
            <a:spLocks noChangeArrowheads="1"/>
          </p:cNvSpPr>
          <p:nvPr/>
        </p:nvSpPr>
        <p:spPr bwMode="auto">
          <a:xfrm>
            <a:off x="838200" y="1828800"/>
            <a:ext cx="6705600" cy="42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empus Sans ITC" panose="04020404030D07020202" pitchFamily="82" charset="0"/>
                <a:ea typeface="+mn-ea"/>
                <a:cs typeface="+mn-cs"/>
              </a:rPr>
              <a:t>Claims shall be  made only by                                             the Awardee after full payment.</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empus Sans ITC" panose="04020404030D07020202" pitchFamily="82" charset="0"/>
                <a:ea typeface="+mn-ea"/>
                <a:cs typeface="+mn-cs"/>
              </a:rPr>
              <a:t>The  Property Officer  shall accomplish a Tally-Out Sheet  to  be  acknowledged  by  the  Awardee.</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empus Sans ITC" panose="04020404030D07020202" pitchFamily="82" charset="0"/>
                <a:ea typeface="+mn-ea"/>
                <a:cs typeface="+mn-cs"/>
              </a:rPr>
              <a:t>Claims  shall be  made  only                                   during official working hours.</a:t>
            </a:r>
          </a:p>
          <a:p>
            <a:pPr marL="339725" marR="0" lvl="0" indent="-339725" algn="l" defTabSz="914400" rtl="0" eaLnBrk="0" fontAlgn="base" latinLnBrk="0" hangingPunct="0">
              <a:lnSpc>
                <a:spcPct val="100000"/>
              </a:lnSpc>
              <a:spcBef>
                <a:spcPct val="50000"/>
              </a:spcBef>
              <a:spcAft>
                <a:spcPct val="0"/>
              </a:spcAft>
              <a:buClrTx/>
              <a:buSzTx/>
              <a:buFontTx/>
              <a:buChar char="•"/>
              <a:tabLst/>
              <a:defRPr/>
            </a:pPr>
            <a:r>
              <a:rPr kumimoji="0" lang="en-US" altLang="en-US" sz="2400" b="1" i="0" u="none" strike="noStrike" kern="1200" cap="none" spc="0" normalizeH="0" baseline="0" noProof="0">
                <a:ln>
                  <a:noFill/>
                </a:ln>
                <a:solidFill>
                  <a:srgbClr val="000000"/>
                </a:solidFill>
                <a:effectLst/>
                <a:uLnTx/>
                <a:uFillTx/>
                <a:latin typeface="Tempus Sans ITC" panose="04020404030D07020202" pitchFamily="82" charset="0"/>
                <a:ea typeface="+mn-ea"/>
                <a:cs typeface="+mn-cs"/>
              </a:rPr>
              <a:t>Claims shall be  made within the period fixed by the Disposal Committee but not more than  30 days after awarding.</a:t>
            </a:r>
          </a:p>
        </p:txBody>
      </p:sp>
      <p:graphicFrame>
        <p:nvGraphicFramePr>
          <p:cNvPr id="125956" name="Object 4"/>
          <p:cNvGraphicFramePr>
            <a:graphicFrameLocks noChangeAspect="1"/>
          </p:cNvGraphicFramePr>
          <p:nvPr/>
        </p:nvGraphicFramePr>
        <p:xfrm>
          <a:off x="6781800" y="3124200"/>
          <a:ext cx="1865313" cy="1865313"/>
        </p:xfrm>
        <a:graphic>
          <a:graphicData uri="http://schemas.openxmlformats.org/presentationml/2006/ole">
            <mc:AlternateContent xmlns:mc="http://schemas.openxmlformats.org/markup-compatibility/2006">
              <mc:Choice xmlns:v="urn:schemas-microsoft-com:vml" Requires="v">
                <p:oleObj spid="_x0000_s29754" name="Clip" r:id="rId4" imgW="1865376" imgH="1865376" progId="MS_ClipArt_Gallery.2">
                  <p:embed/>
                </p:oleObj>
              </mc:Choice>
              <mc:Fallback>
                <p:oleObj name="Clip" r:id="rId4" imgW="1865376" imgH="1865376" progId="MS_ClipArt_Gallery.2">
                  <p:embed/>
                  <p:pic>
                    <p:nvPicPr>
                      <p:cNvPr id="125956"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3124200"/>
                        <a:ext cx="1865313" cy="1865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5957" name="Object 5"/>
          <p:cNvGraphicFramePr>
            <a:graphicFrameLocks noChangeAspect="1"/>
          </p:cNvGraphicFramePr>
          <p:nvPr/>
        </p:nvGraphicFramePr>
        <p:xfrm>
          <a:off x="5715000" y="1524000"/>
          <a:ext cx="2871788" cy="1066800"/>
        </p:xfrm>
        <a:graphic>
          <a:graphicData uri="http://schemas.openxmlformats.org/presentationml/2006/ole">
            <mc:AlternateContent xmlns:mc="http://schemas.openxmlformats.org/markup-compatibility/2006">
              <mc:Choice xmlns:v="urn:schemas-microsoft-com:vml" Requires="v">
                <p:oleObj spid="_x0000_s29755" name="Clip" r:id="rId6" imgW="2185988" imgH="2843213" progId="MS_ClipArt_Gallery.2">
                  <p:embed/>
                </p:oleObj>
              </mc:Choice>
              <mc:Fallback>
                <p:oleObj name="Clip" r:id="rId6" imgW="2185988" imgH="2843213" progId="MS_ClipArt_Gallery.2">
                  <p:embed/>
                  <p:pic>
                    <p:nvPicPr>
                      <p:cNvPr id="12595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5000" y="1524000"/>
                        <a:ext cx="2871788"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52261034"/>
      </p:ext>
    </p:extLst>
  </p:cSld>
  <p:clrMapOvr>
    <a:masterClrMapping/>
  </p:clrMapOvr>
  <p:transition spd="med">
    <p:zoom/>
    <p:sndAc>
      <p:stSnd>
        <p:snd r:embed="rId3" name="arrow.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Effect transition="in" filter="checkerboard(across)">
                                      <p:cBhvr>
                                        <p:cTn id="7" dur="500"/>
                                        <p:tgtEl>
                                          <p:spTgt spid="138242"/>
                                        </p:tgtEl>
                                      </p:cBhvr>
                                    </p:animEffect>
                                  </p:childTnLst>
                                  <p:subTnLst>
                                    <p:audio>
                                      <p:cMediaNode vol="10000">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138243">
                                            <p:txEl>
                                              <p:pRg st="0" end="0"/>
                                            </p:txEl>
                                          </p:spTgt>
                                        </p:tgtEl>
                                        <p:attrNameLst>
                                          <p:attrName>style.visibility</p:attrName>
                                        </p:attrNameLst>
                                      </p:cBhvr>
                                      <p:to>
                                        <p:strVal val="visible"/>
                                      </p:to>
                                    </p:set>
                                    <p:anim calcmode="lin" valueType="num">
                                      <p:cBhvr additive="base">
                                        <p:cTn id="12" dur="500" fill="hold"/>
                                        <p:tgtEl>
                                          <p:spTgt spid="13824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38243">
                                            <p:txEl>
                                              <p:pRg st="0" end="0"/>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10"/>
                                            </p:cond>
                                          </p:stCondLst>
                                          <p:endCondLst>
                                            <p:cond evt="onStopAudio" delay="0">
                                              <p:tgtEl>
                                                <p:sldTgt/>
                                              </p:tgtEl>
                                            </p:cond>
                                          </p:endCondLst>
                                        </p:cTn>
                                        <p:tgtEl>
                                          <p:sndTgt r:embed="rId3" name="arrow.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12" fill="hold" grpId="0" nodeType="clickEffect">
                                  <p:stCondLst>
                                    <p:cond delay="0"/>
                                  </p:stCondLst>
                                  <p:childTnLst>
                                    <p:set>
                                      <p:cBhvr>
                                        <p:cTn id="17" dur="1" fill="hold">
                                          <p:stCondLst>
                                            <p:cond delay="0"/>
                                          </p:stCondLst>
                                        </p:cTn>
                                        <p:tgtEl>
                                          <p:spTgt spid="138243">
                                            <p:txEl>
                                              <p:pRg st="1" end="1"/>
                                            </p:txEl>
                                          </p:spTgt>
                                        </p:tgtEl>
                                        <p:attrNameLst>
                                          <p:attrName>style.visibility</p:attrName>
                                        </p:attrNameLst>
                                      </p:cBhvr>
                                      <p:to>
                                        <p:strVal val="visible"/>
                                      </p:to>
                                    </p:set>
                                    <p:anim calcmode="lin" valueType="num">
                                      <p:cBhvr additive="base">
                                        <p:cTn id="18" dur="500" fill="hold"/>
                                        <p:tgtEl>
                                          <p:spTgt spid="13824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38243">
                                            <p:txEl>
                                              <p:pRg st="1" end="1"/>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16"/>
                                            </p:cond>
                                          </p:stCondLst>
                                          <p:endCondLst>
                                            <p:cond evt="onStopAudio" delay="0">
                                              <p:tgtEl>
                                                <p:sldTgt/>
                                              </p:tgtEl>
                                            </p:cond>
                                          </p:endCondLst>
                                        </p:cTn>
                                        <p:tgtEl>
                                          <p:sndTgt r:embed="rId3" name="arrow.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12" fill="hold" grpId="0" nodeType="clickEffect">
                                  <p:stCondLst>
                                    <p:cond delay="0"/>
                                  </p:stCondLst>
                                  <p:childTnLst>
                                    <p:set>
                                      <p:cBhvr>
                                        <p:cTn id="23" dur="1" fill="hold">
                                          <p:stCondLst>
                                            <p:cond delay="0"/>
                                          </p:stCondLst>
                                        </p:cTn>
                                        <p:tgtEl>
                                          <p:spTgt spid="138243">
                                            <p:txEl>
                                              <p:pRg st="2" end="2"/>
                                            </p:txEl>
                                          </p:spTgt>
                                        </p:tgtEl>
                                        <p:attrNameLst>
                                          <p:attrName>style.visibility</p:attrName>
                                        </p:attrNameLst>
                                      </p:cBhvr>
                                      <p:to>
                                        <p:strVal val="visible"/>
                                      </p:to>
                                    </p:set>
                                    <p:anim calcmode="lin" valueType="num">
                                      <p:cBhvr additive="base">
                                        <p:cTn id="24" dur="500" fill="hold"/>
                                        <p:tgtEl>
                                          <p:spTgt spid="13824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38243">
                                            <p:txEl>
                                              <p:pRg st="2" end="2"/>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22"/>
                                            </p:cond>
                                          </p:stCondLst>
                                          <p:endCondLst>
                                            <p:cond evt="onStopAudio" delay="0">
                                              <p:tgtEl>
                                                <p:sldTgt/>
                                              </p:tgtEl>
                                            </p:cond>
                                          </p:endCondLst>
                                        </p:cTn>
                                        <p:tgtEl>
                                          <p:sndTgt r:embed="rId3" name="arrow.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12" fill="hold" grpId="0" nodeType="clickEffect">
                                  <p:stCondLst>
                                    <p:cond delay="0"/>
                                  </p:stCondLst>
                                  <p:childTnLst>
                                    <p:set>
                                      <p:cBhvr>
                                        <p:cTn id="29" dur="1" fill="hold">
                                          <p:stCondLst>
                                            <p:cond delay="0"/>
                                          </p:stCondLst>
                                        </p:cTn>
                                        <p:tgtEl>
                                          <p:spTgt spid="138243">
                                            <p:txEl>
                                              <p:pRg st="3" end="3"/>
                                            </p:txEl>
                                          </p:spTgt>
                                        </p:tgtEl>
                                        <p:attrNameLst>
                                          <p:attrName>style.visibility</p:attrName>
                                        </p:attrNameLst>
                                      </p:cBhvr>
                                      <p:to>
                                        <p:strVal val="visible"/>
                                      </p:to>
                                    </p:set>
                                    <p:anim calcmode="lin" valueType="num">
                                      <p:cBhvr additive="base">
                                        <p:cTn id="30" dur="500" fill="hold"/>
                                        <p:tgtEl>
                                          <p:spTgt spid="138243">
                                            <p:txEl>
                                              <p:pRg st="3" end="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38243">
                                            <p:txEl>
                                              <p:pRg st="3" end="3"/>
                                            </p:txEl>
                                          </p:spTgt>
                                        </p:tgtEl>
                                        <p:attrNameLst>
                                          <p:attrName>ppt_y</p:attrName>
                                        </p:attrNameLst>
                                      </p:cBhvr>
                                      <p:tavLst>
                                        <p:tav tm="0">
                                          <p:val>
                                            <p:strVal val="1+#ppt_h/2"/>
                                          </p:val>
                                        </p:tav>
                                        <p:tav tm="100000">
                                          <p:val>
                                            <p:strVal val="#ppt_y"/>
                                          </p:val>
                                        </p:tav>
                                      </p:tavLst>
                                    </p:anim>
                                  </p:childTnLst>
                                  <p:subTnLst>
                                    <p:audio>
                                      <p:cMediaNode vol="10000">
                                        <p:cTn display="0" masterRel="sameClick">
                                          <p:stCondLst>
                                            <p:cond evt="begin" delay="0">
                                              <p:tn val="28"/>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autoUpdateAnimBg="0"/>
      <p:bldP spid="138243" grpId="0" build="p"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 Box 2"/>
          <p:cNvSpPr txBox="1">
            <a:spLocks noChangeArrowheads="1"/>
          </p:cNvSpPr>
          <p:nvPr/>
        </p:nvSpPr>
        <p:spPr bwMode="auto">
          <a:xfrm>
            <a:off x="838200" y="762000"/>
            <a:ext cx="67818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altLang="en-US" sz="4400" b="0" i="0" u="none" strike="noStrike" kern="1200" cap="none" spc="0" normalizeH="0" baseline="0" noProof="0">
                <a:ln>
                  <a:noFill/>
                </a:ln>
                <a:solidFill>
                  <a:srgbClr val="3333CC"/>
                </a:solidFill>
                <a:effectLst/>
                <a:uLnTx/>
                <a:uFillTx/>
                <a:latin typeface="Times New Roman" panose="02020603050405020304" pitchFamily="18" charset="0"/>
                <a:ea typeface="+mn-ea"/>
                <a:cs typeface="Times New Roman" panose="02020603050405020304" pitchFamily="18" charset="0"/>
              </a:rPr>
              <a:t>APPRAISAL/VALUATION</a:t>
            </a:r>
          </a:p>
        </p:txBody>
      </p:sp>
      <p:graphicFrame>
        <p:nvGraphicFramePr>
          <p:cNvPr id="579587" name="Object 3"/>
          <p:cNvGraphicFramePr>
            <a:graphicFrameLocks noChangeAspect="1"/>
          </p:cNvGraphicFramePr>
          <p:nvPr/>
        </p:nvGraphicFramePr>
        <p:xfrm>
          <a:off x="2057400" y="2057400"/>
          <a:ext cx="5181600" cy="3886200"/>
        </p:xfrm>
        <a:graphic>
          <a:graphicData uri="http://schemas.openxmlformats.org/presentationml/2006/ole">
            <mc:AlternateContent xmlns:mc="http://schemas.openxmlformats.org/markup-compatibility/2006">
              <mc:Choice xmlns:v="urn:schemas-microsoft-com:vml" Requires="v">
                <p:oleObj spid="_x0000_s1058" name="Clip" r:id="rId3" imgW="3802063" imgH="5729288" progId="MS_ClipArt_Gallery.2">
                  <p:embed/>
                </p:oleObj>
              </mc:Choice>
              <mc:Fallback>
                <p:oleObj name="Clip" r:id="rId3" imgW="3802063" imgH="5729288" progId="MS_ClipArt_Gallery.2">
                  <p:embed/>
                  <p:pic>
                    <p:nvPicPr>
                      <p:cNvPr id="57958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2057400"/>
                        <a:ext cx="5181600" cy="3886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181115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79587"/>
                                        </p:tgtEl>
                                        <p:attrNameLst>
                                          <p:attrName>style.visibility</p:attrName>
                                        </p:attrNameLst>
                                      </p:cBhvr>
                                      <p:to>
                                        <p:strVal val="visible"/>
                                      </p:to>
                                    </p:set>
                                    <p:anim calcmode="lin" valueType="num">
                                      <p:cBhvr additive="base">
                                        <p:cTn id="7" dur="500" fill="hold"/>
                                        <p:tgtEl>
                                          <p:spTgt spid="579587"/>
                                        </p:tgtEl>
                                        <p:attrNameLst>
                                          <p:attrName>ppt_x</p:attrName>
                                        </p:attrNameLst>
                                      </p:cBhvr>
                                      <p:tavLst>
                                        <p:tav tm="0">
                                          <p:val>
                                            <p:strVal val="0-#ppt_w/2"/>
                                          </p:val>
                                        </p:tav>
                                        <p:tav tm="100000">
                                          <p:val>
                                            <p:strVal val="#ppt_x"/>
                                          </p:val>
                                        </p:tav>
                                      </p:tavLst>
                                    </p:anim>
                                    <p:anim calcmode="lin" valueType="num">
                                      <p:cBhvr additive="base">
                                        <p:cTn id="8" dur="500" fill="hold"/>
                                        <p:tgtEl>
                                          <p:spTgt spid="579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3" name="Rectangle 5"/>
          <p:cNvSpPr>
            <a:spLocks noGrp="1" noChangeArrowheads="1"/>
          </p:cNvSpPr>
          <p:nvPr>
            <p:ph type="subTitle" idx="1"/>
          </p:nvPr>
        </p:nvSpPr>
        <p:spPr>
          <a:xfrm>
            <a:off x="1524000" y="2514600"/>
            <a:ext cx="6400800" cy="1752600"/>
          </a:xfrm>
        </p:spPr>
        <p:txBody>
          <a:bodyPr/>
          <a:lstStyle/>
          <a:p>
            <a:pPr eaLnBrk="1" hangingPunct="1"/>
            <a:r>
              <a:rPr lang="en-US" altLang="en-US" sz="4800" smtClean="0">
                <a:solidFill>
                  <a:srgbClr val="080808"/>
                </a:solidFill>
              </a:rPr>
              <a:t>Documentation</a:t>
            </a:r>
          </a:p>
        </p:txBody>
      </p:sp>
    </p:spTree>
    <p:extLst>
      <p:ext uri="{BB962C8B-B14F-4D97-AF65-F5344CB8AC3E}">
        <p14:creationId xmlns:p14="http://schemas.microsoft.com/office/powerpoint/2010/main" val="405915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animEffect transition="in" filter="fade">
                                      <p:cBhvr>
                                        <p:cTn id="7" dur="1000"/>
                                        <p:tgtEl>
                                          <p:spTgt spid="174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371600" y="304800"/>
            <a:ext cx="7086600" cy="519112"/>
          </a:xfrm>
        </p:spPr>
        <p:txBody>
          <a:bodyPr/>
          <a:lstStyle/>
          <a:p>
            <a:pPr eaLnBrk="1" hangingPunct="1"/>
            <a:r>
              <a:rPr lang="en-US" sz="4000" b="1" dirty="0" smtClean="0"/>
              <a:t>General Guidelines</a:t>
            </a:r>
            <a:endParaRPr lang="en-US" sz="4000" dirty="0" smtClean="0"/>
          </a:p>
        </p:txBody>
      </p:sp>
      <p:sp>
        <p:nvSpPr>
          <p:cNvPr id="773123" name="Rectangle 3"/>
          <p:cNvSpPr>
            <a:spLocks noGrp="1" noChangeArrowheads="1"/>
          </p:cNvSpPr>
          <p:nvPr>
            <p:ph idx="1"/>
          </p:nvPr>
        </p:nvSpPr>
        <p:spPr>
          <a:xfrm>
            <a:off x="304800" y="1066800"/>
            <a:ext cx="8610600" cy="5257800"/>
          </a:xfrm>
        </p:spPr>
        <p:txBody>
          <a:bodyPr/>
          <a:lstStyle/>
          <a:p>
            <a:r>
              <a:rPr lang="en-US" sz="2400" dirty="0" smtClean="0"/>
              <a:t>Conduct physical count of </a:t>
            </a:r>
            <a:r>
              <a:rPr lang="en-US" sz="2400" b="1" dirty="0" smtClean="0"/>
              <a:t>ALL</a:t>
            </a:r>
            <a:r>
              <a:rPr lang="en-US" sz="2400" dirty="0" smtClean="0"/>
              <a:t> the agency’s Property, Plant &amp; Equipment (PPE) regardless of their source.</a:t>
            </a:r>
          </a:p>
          <a:p>
            <a:r>
              <a:rPr lang="en-US" sz="2400" dirty="0" err="1" smtClean="0"/>
              <a:t>HoA</a:t>
            </a:r>
            <a:r>
              <a:rPr lang="en-US" sz="2400" dirty="0" smtClean="0"/>
              <a:t> to create an Inventory Committee; </a:t>
            </a:r>
          </a:p>
          <a:p>
            <a:r>
              <a:rPr lang="en-US" sz="2400" dirty="0" smtClean="0"/>
              <a:t>The Committee shall have enough members to complete the necessary activities within three months;</a:t>
            </a:r>
          </a:p>
          <a:p>
            <a:r>
              <a:rPr lang="en-US" sz="2400" dirty="0" smtClean="0"/>
              <a:t> at least one representative each from the Accounting &amp; Property Units; IAS may also be represented; </a:t>
            </a:r>
          </a:p>
          <a:p>
            <a:r>
              <a:rPr lang="en-US" sz="2400" dirty="0" smtClean="0"/>
              <a:t> </a:t>
            </a:r>
            <a:r>
              <a:rPr lang="en-US" sz="2400" dirty="0" smtClean="0">
                <a:solidFill>
                  <a:schemeClr val="tx1"/>
                </a:solidFill>
              </a:rPr>
              <a:t>In coordination with the Property Division/Unit, the Inventory Committee shall plan/strategize on how to conduct and complete the physical inventory within the prescribed period</a:t>
            </a:r>
            <a:endParaRPr lang="en-US" sz="2400" dirty="0" smtClean="0"/>
          </a:p>
          <a:p>
            <a:pPr>
              <a:buNone/>
            </a:pPr>
            <a:endParaRPr lang="en-US" sz="28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73123">
                                            <p:txEl>
                                              <p:pRg st="0" end="0"/>
                                            </p:txEl>
                                          </p:spTgt>
                                        </p:tgtEl>
                                        <p:attrNameLst>
                                          <p:attrName>style.visibility</p:attrName>
                                        </p:attrNameLst>
                                      </p:cBhvr>
                                      <p:to>
                                        <p:strVal val="visible"/>
                                      </p:to>
                                    </p:set>
                                    <p:anim calcmode="discrete" valueType="clr">
                                      <p:cBhvr override="childStyle">
                                        <p:cTn id="7" dur="80"/>
                                        <p:tgtEl>
                                          <p:spTgt spid="773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731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7312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73123">
                                            <p:txEl>
                                              <p:pRg st="1" end="1"/>
                                            </p:txEl>
                                          </p:spTgt>
                                        </p:tgtEl>
                                        <p:attrNameLst>
                                          <p:attrName>style.visibility</p:attrName>
                                        </p:attrNameLst>
                                      </p:cBhvr>
                                      <p:to>
                                        <p:strVal val="visible"/>
                                      </p:to>
                                    </p:set>
                                    <p:anim calcmode="discrete" valueType="clr">
                                      <p:cBhvr override="childStyle">
                                        <p:cTn id="14" dur="80"/>
                                        <p:tgtEl>
                                          <p:spTgt spid="773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7312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77312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773123">
                                            <p:txEl>
                                              <p:pRg st="2" end="2"/>
                                            </p:txEl>
                                          </p:spTgt>
                                        </p:tgtEl>
                                        <p:attrNameLst>
                                          <p:attrName>style.visibility</p:attrName>
                                        </p:attrNameLst>
                                      </p:cBhvr>
                                      <p:to>
                                        <p:strVal val="visible"/>
                                      </p:to>
                                    </p:set>
                                    <p:anim calcmode="discrete" valueType="clr">
                                      <p:cBhvr override="childStyle">
                                        <p:cTn id="21" dur="80"/>
                                        <p:tgtEl>
                                          <p:spTgt spid="77312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7312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77312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773123">
                                            <p:txEl>
                                              <p:pRg st="3" end="3"/>
                                            </p:txEl>
                                          </p:spTgt>
                                        </p:tgtEl>
                                        <p:attrNameLst>
                                          <p:attrName>style.visibility</p:attrName>
                                        </p:attrNameLst>
                                      </p:cBhvr>
                                      <p:to>
                                        <p:strVal val="visible"/>
                                      </p:to>
                                    </p:set>
                                    <p:anim calcmode="discrete" valueType="clr">
                                      <p:cBhvr override="childStyle">
                                        <p:cTn id="28" dur="80"/>
                                        <p:tgtEl>
                                          <p:spTgt spid="77312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7312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77312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773123">
                                            <p:txEl>
                                              <p:pRg st="4" end="4"/>
                                            </p:txEl>
                                          </p:spTgt>
                                        </p:tgtEl>
                                        <p:attrNameLst>
                                          <p:attrName>style.visibility</p:attrName>
                                        </p:attrNameLst>
                                      </p:cBhvr>
                                      <p:to>
                                        <p:strVal val="visible"/>
                                      </p:to>
                                    </p:set>
                                    <p:anim calcmode="discrete" valueType="clr">
                                      <p:cBhvr override="childStyle">
                                        <p:cTn id="35" dur="80"/>
                                        <p:tgtEl>
                                          <p:spTgt spid="77312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7312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77312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9063" y="228600"/>
            <a:ext cx="9012237"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3">
            <p14:nvContentPartPr>
              <p14:cNvPr id="2" name="Ink 1"/>
              <p14:cNvContentPartPr/>
              <p14:nvPr/>
            </p14:nvContentPartPr>
            <p14:xfrm>
              <a:off x="2452680" y="5814720"/>
              <a:ext cx="360" cy="360"/>
            </p14:xfrm>
          </p:contentPart>
        </mc:Choice>
        <mc:Fallback xmlns="">
          <p:pic>
            <p:nvPicPr>
              <p:cNvPr id="2" name="Ink 1"/>
              <p:cNvPicPr/>
              <p:nvPr/>
            </p:nvPicPr>
            <p:blipFill>
              <a:blip r:embed="rId4"/>
              <a:stretch>
                <a:fillRect/>
              </a:stretch>
            </p:blipFill>
            <p:spPr>
              <a:xfrm>
                <a:off x="2443320" y="5805360"/>
                <a:ext cx="19080" cy="19080"/>
              </a:xfrm>
              <a:prstGeom prst="rect">
                <a:avLst/>
              </a:prstGeom>
            </p:spPr>
          </p:pic>
        </mc:Fallback>
      </mc:AlternateContent>
    </p:spTree>
    <p:extLst>
      <p:ext uri="{BB962C8B-B14F-4D97-AF65-F5344CB8AC3E}">
        <p14:creationId xmlns:p14="http://schemas.microsoft.com/office/powerpoint/2010/main" val="744785064"/>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4163" y="0"/>
            <a:ext cx="9823451" cy="6858000"/>
          </a:xfrm>
        </p:spPr>
      </p:pic>
      <p:sp>
        <p:nvSpPr>
          <p:cNvPr id="225283" name="TextBox 3"/>
          <p:cNvSpPr txBox="1">
            <a:spLocks noChangeArrowheads="1"/>
          </p:cNvSpPr>
          <p:nvPr/>
        </p:nvSpPr>
        <p:spPr bwMode="auto">
          <a:xfrm>
            <a:off x="7010400" y="2527300"/>
            <a:ext cx="38100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PH" altLang="en-US" sz="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1</a:t>
            </a:r>
          </a:p>
        </p:txBody>
      </p:sp>
      <p:sp>
        <p:nvSpPr>
          <p:cNvPr id="225284" name="TextBox 6"/>
          <p:cNvSpPr txBox="1">
            <a:spLocks noChangeArrowheads="1"/>
          </p:cNvSpPr>
          <p:nvPr/>
        </p:nvSpPr>
        <p:spPr bwMode="auto">
          <a:xfrm>
            <a:off x="7010400" y="2984500"/>
            <a:ext cx="38100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PH" altLang="en-US" sz="8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1</a:t>
            </a:r>
          </a:p>
        </p:txBody>
      </p:sp>
      <p:sp>
        <p:nvSpPr>
          <p:cNvPr id="225285" name="TextBox 4"/>
          <p:cNvSpPr txBox="1">
            <a:spLocks noChangeArrowheads="1"/>
          </p:cNvSpPr>
          <p:nvPr/>
        </p:nvSpPr>
        <p:spPr bwMode="auto">
          <a:xfrm>
            <a:off x="4419600" y="3429000"/>
            <a:ext cx="1981200" cy="7381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Column 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Should agree with</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PH" altLang="en-US" sz="1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Column 15</a:t>
            </a:r>
          </a:p>
        </p:txBody>
      </p:sp>
      <p:cxnSp>
        <p:nvCxnSpPr>
          <p:cNvPr id="10" name="Straight Arrow Connector 9"/>
          <p:cNvCxnSpPr/>
          <p:nvPr/>
        </p:nvCxnSpPr>
        <p:spPr>
          <a:xfrm flipV="1">
            <a:off x="5257800" y="2654300"/>
            <a:ext cx="1676400" cy="7747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2514600" y="2654300"/>
            <a:ext cx="2743200" cy="7747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2438400" y="3092450"/>
            <a:ext cx="2792413" cy="1022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230813" y="3048000"/>
            <a:ext cx="1730375" cy="1066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5290" name="TextBox 1"/>
          <p:cNvSpPr txBox="1">
            <a:spLocks noChangeArrowheads="1"/>
          </p:cNvSpPr>
          <p:nvPr/>
        </p:nvSpPr>
        <p:spPr bwMode="auto">
          <a:xfrm>
            <a:off x="4343400" y="6400800"/>
            <a:ext cx="4800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PH" altLang="en-US" sz="9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Review of agency appraised value of unserviceable government properties for disposal</a:t>
            </a:r>
          </a:p>
        </p:txBody>
      </p:sp>
      <p:pic>
        <p:nvPicPr>
          <p:cNvPr id="225291" name="Picture 0" descr="COAlogo_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6202363"/>
            <a:ext cx="5334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0071472"/>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Rectangle 3"/>
          <p:cNvSpPr>
            <a:spLocks noRot="1" noChangeArrowheads="1"/>
          </p:cNvSpPr>
          <p:nvPr/>
        </p:nvSpPr>
        <p:spPr bwMode="auto">
          <a:xfrm>
            <a:off x="0" y="2209800"/>
            <a:ext cx="9144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dirty="0" smtClean="0">
                <a:ln>
                  <a:noFill/>
                </a:ln>
                <a:solidFill>
                  <a:srgbClr val="080808"/>
                </a:solidFill>
                <a:effectLst/>
                <a:uLnTx/>
                <a:uFillTx/>
                <a:latin typeface="Times New Roman" panose="02020603050405020304" pitchFamily="18" charset="0"/>
                <a:ea typeface="+mn-ea"/>
                <a:cs typeface="+mn-cs"/>
              </a:rPr>
              <a:t>COA MEMORANDUM</a:t>
            </a:r>
          </a:p>
          <a:p>
            <a:pPr marL="0" marR="0" lvl="0" indent="0" algn="ctr" defTabSz="914400" rtl="0" eaLnBrk="1" fontAlgn="base" latinLnBrk="0" hangingPunct="1">
              <a:lnSpc>
                <a:spcPct val="100000"/>
              </a:lnSpc>
              <a:spcBef>
                <a:spcPct val="20000"/>
              </a:spcBef>
              <a:spcAft>
                <a:spcPct val="0"/>
              </a:spcAft>
              <a:buClrTx/>
              <a:buSzTx/>
              <a:buFontTx/>
              <a:buNone/>
              <a:tabLst/>
              <a:defRPr/>
            </a:pPr>
            <a:r>
              <a:rPr lang="en-US" altLang="en-US" sz="4000" dirty="0" smtClean="0">
                <a:solidFill>
                  <a:srgbClr val="080808"/>
                </a:solidFill>
              </a:rPr>
              <a:t>98-569A</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dirty="0" smtClean="0">
                <a:ln>
                  <a:noFill/>
                </a:ln>
                <a:solidFill>
                  <a:srgbClr val="080808"/>
                </a:solidFill>
                <a:effectLst/>
                <a:uLnTx/>
                <a:uFillTx/>
                <a:latin typeface="Times New Roman" panose="02020603050405020304" pitchFamily="18" charset="0"/>
                <a:ea typeface="+mn-ea"/>
                <a:cs typeface="+mn-cs"/>
              </a:rPr>
              <a:t>DATED AUGUST 24, 1998</a:t>
            </a:r>
            <a:endParaRPr kumimoji="0" lang="en-US" altLang="en-US" sz="4000" b="0" i="0" u="none" strike="noStrike" kern="1200" cap="none" spc="0" normalizeH="0" baseline="0" noProof="0" dirty="0">
              <a:ln>
                <a:noFill/>
              </a:ln>
              <a:solidFill>
                <a:srgbClr val="080808"/>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8679704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Effect transition="in" filter="fade">
                                      <p:cBhvr>
                                        <p:cTn id="7" dur="1000"/>
                                        <p:tgtEl>
                                          <p:spTgt spid="1935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539">
                                            <p:txEl>
                                              <p:pRg st="1" end="1"/>
                                            </p:txEl>
                                          </p:spTgt>
                                        </p:tgtEl>
                                        <p:attrNameLst>
                                          <p:attrName>style.visibility</p:attrName>
                                        </p:attrNameLst>
                                      </p:cBhvr>
                                      <p:to>
                                        <p:strVal val="visible"/>
                                      </p:to>
                                    </p:set>
                                    <p:animEffect transition="in" filter="fade">
                                      <p:cBhvr>
                                        <p:cTn id="12" dur="1000"/>
                                        <p:tgtEl>
                                          <p:spTgt spid="1935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3539">
                                            <p:txEl>
                                              <p:pRg st="2" end="2"/>
                                            </p:txEl>
                                          </p:spTgt>
                                        </p:tgtEl>
                                        <p:attrNameLst>
                                          <p:attrName>style.visibility</p:attrName>
                                        </p:attrNameLst>
                                      </p:cBhvr>
                                      <p:to>
                                        <p:strVal val="visible"/>
                                      </p:to>
                                    </p:set>
                                    <p:animEffect transition="in" filter="fade">
                                      <p:cBhvr>
                                        <p:cTn id="17" dur="1000"/>
                                        <p:tgtEl>
                                          <p:spTgt spid="1935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Rectangle 3"/>
          <p:cNvSpPr>
            <a:spLocks noRot="1" noChangeArrowheads="1"/>
          </p:cNvSpPr>
          <p:nvPr/>
        </p:nvSpPr>
        <p:spPr bwMode="auto">
          <a:xfrm>
            <a:off x="0" y="2209800"/>
            <a:ext cx="9144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GUIDELINES </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on Appraisal of Government Properties except Real Estate, Antique Property and Works of Art</a:t>
            </a:r>
          </a:p>
        </p:txBody>
      </p:sp>
    </p:spTree>
    <p:extLst>
      <p:ext uri="{BB962C8B-B14F-4D97-AF65-F5344CB8AC3E}">
        <p14:creationId xmlns:p14="http://schemas.microsoft.com/office/powerpoint/2010/main" val="16976369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Effect transition="in" filter="fade">
                                      <p:cBhvr>
                                        <p:cTn id="7" dur="1000"/>
                                        <p:tgtEl>
                                          <p:spTgt spid="19353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3539">
                                            <p:txEl>
                                              <p:pRg st="1" end="1"/>
                                            </p:txEl>
                                          </p:spTgt>
                                        </p:tgtEl>
                                        <p:attrNameLst>
                                          <p:attrName>style.visibility</p:attrName>
                                        </p:attrNameLst>
                                      </p:cBhvr>
                                      <p:to>
                                        <p:strVal val="visible"/>
                                      </p:to>
                                    </p:set>
                                    <p:animEffect transition="in" filter="fade">
                                      <p:cBhvr>
                                        <p:cTn id="10" dur="1000"/>
                                        <p:tgtEl>
                                          <p:spTgt spid="1935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r>
              <a:rPr lang="en-US" altLang="en-US" smtClean="0">
                <a:solidFill>
                  <a:srgbClr val="080808"/>
                </a:solidFill>
              </a:rPr>
              <a:t>OBJECTIVES</a:t>
            </a:r>
          </a:p>
        </p:txBody>
      </p:sp>
      <p:sp>
        <p:nvSpPr>
          <p:cNvPr id="194563" name="Rectangle 3"/>
          <p:cNvSpPr>
            <a:spLocks noGrp="1" noChangeArrowheads="1"/>
          </p:cNvSpPr>
          <p:nvPr>
            <p:ph type="body" idx="1"/>
          </p:nvPr>
        </p:nvSpPr>
        <p:spPr/>
        <p:txBody>
          <a:bodyPr/>
          <a:lstStyle/>
          <a:p>
            <a:pPr eaLnBrk="1" hangingPunct="1">
              <a:lnSpc>
                <a:spcPct val="80000"/>
              </a:lnSpc>
            </a:pPr>
            <a:r>
              <a:rPr lang="en-US" altLang="en-US" sz="2800" dirty="0" smtClean="0">
                <a:solidFill>
                  <a:srgbClr val="080808"/>
                </a:solidFill>
              </a:rPr>
              <a:t>To achieve uniformity and consistency in the conduct of appraisal of government property for disposal.</a:t>
            </a:r>
          </a:p>
          <a:p>
            <a:pPr eaLnBrk="1" hangingPunct="1">
              <a:lnSpc>
                <a:spcPct val="80000"/>
              </a:lnSpc>
            </a:pPr>
            <a:r>
              <a:rPr lang="en-US" altLang="en-US" sz="2800" dirty="0" smtClean="0">
                <a:solidFill>
                  <a:srgbClr val="080808"/>
                </a:solidFill>
              </a:rPr>
              <a:t>To promote facility in the computation of appraised values.</a:t>
            </a:r>
          </a:p>
          <a:p>
            <a:pPr eaLnBrk="1" hangingPunct="1">
              <a:lnSpc>
                <a:spcPct val="80000"/>
              </a:lnSpc>
            </a:pPr>
            <a:r>
              <a:rPr lang="en-US" altLang="en-US" sz="2800" dirty="0" smtClean="0">
                <a:solidFill>
                  <a:srgbClr val="080808"/>
                </a:solidFill>
              </a:rPr>
              <a:t>To attain more realistic valuations of property under disposal based on the actual state or conditions of properties being disposed of.</a:t>
            </a:r>
          </a:p>
          <a:p>
            <a:pPr eaLnBrk="1" hangingPunct="1">
              <a:lnSpc>
                <a:spcPct val="80000"/>
              </a:lnSpc>
            </a:pPr>
            <a:r>
              <a:rPr lang="en-US" altLang="en-US" sz="2800" dirty="0" smtClean="0">
                <a:solidFill>
                  <a:srgbClr val="080808"/>
                </a:solidFill>
              </a:rPr>
              <a:t>To provide a reliable basis of ensuring that government recovers a fair return from the disposal of its properties. </a:t>
            </a:r>
          </a:p>
          <a:p>
            <a:pPr eaLnBrk="1" hangingPunct="1">
              <a:lnSpc>
                <a:spcPct val="80000"/>
              </a:lnSpc>
            </a:pPr>
            <a:endParaRPr lang="en-US" altLang="en-US" sz="2800" dirty="0" smtClean="0">
              <a:solidFill>
                <a:srgbClr val="080808"/>
              </a:solidFill>
            </a:endParaRPr>
          </a:p>
        </p:txBody>
      </p:sp>
    </p:spTree>
    <p:extLst>
      <p:ext uri="{BB962C8B-B14F-4D97-AF65-F5344CB8AC3E}">
        <p14:creationId xmlns:p14="http://schemas.microsoft.com/office/powerpoint/2010/main" val="34055082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94562"/>
                                        </p:tgtEl>
                                        <p:attrNameLst>
                                          <p:attrName>style.visibility</p:attrName>
                                        </p:attrNameLst>
                                      </p:cBhvr>
                                      <p:to>
                                        <p:strVal val="visible"/>
                                      </p:to>
                                    </p:set>
                                    <p:animEffect transition="in" filter="fade">
                                      <p:cBhvr>
                                        <p:cTn id="7" dur="1000">
                                          <p:stCondLst>
                                            <p:cond delay="0"/>
                                          </p:stCondLst>
                                        </p:cTn>
                                        <p:tgtEl>
                                          <p:spTgt spid="1945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94563">
                                            <p:txEl>
                                              <p:pRg st="0" end="0"/>
                                            </p:txEl>
                                          </p:spTgt>
                                        </p:tgtEl>
                                        <p:attrNameLst>
                                          <p:attrName>style.visibility</p:attrName>
                                        </p:attrNameLst>
                                      </p:cBhvr>
                                      <p:to>
                                        <p:strVal val="visible"/>
                                      </p:to>
                                    </p:set>
                                    <p:animEffect transition="in" filter="fade">
                                      <p:cBhvr>
                                        <p:cTn id="12" dur="500">
                                          <p:stCondLst>
                                            <p:cond delay="0"/>
                                          </p:stCondLst>
                                        </p:cTn>
                                        <p:tgtEl>
                                          <p:spTgt spid="1945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194563">
                                            <p:txEl>
                                              <p:pRg st="1" end="1"/>
                                            </p:txEl>
                                          </p:spTgt>
                                        </p:tgtEl>
                                        <p:attrNameLst>
                                          <p:attrName>style.visibility</p:attrName>
                                        </p:attrNameLst>
                                      </p:cBhvr>
                                      <p:to>
                                        <p:strVal val="visible"/>
                                      </p:to>
                                    </p:set>
                                    <p:animEffect transition="in" filter="fade">
                                      <p:cBhvr>
                                        <p:cTn id="17" dur="500">
                                          <p:stCondLst>
                                            <p:cond delay="0"/>
                                          </p:stCondLst>
                                        </p:cTn>
                                        <p:tgtEl>
                                          <p:spTgt spid="1945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194563">
                                            <p:txEl>
                                              <p:pRg st="2" end="2"/>
                                            </p:txEl>
                                          </p:spTgt>
                                        </p:tgtEl>
                                        <p:attrNameLst>
                                          <p:attrName>style.visibility</p:attrName>
                                        </p:attrNameLst>
                                      </p:cBhvr>
                                      <p:to>
                                        <p:strVal val="visible"/>
                                      </p:to>
                                    </p:set>
                                    <p:animEffect transition="in" filter="fade">
                                      <p:cBhvr>
                                        <p:cTn id="22" dur="500">
                                          <p:stCondLst>
                                            <p:cond delay="0"/>
                                          </p:stCondLst>
                                        </p:cTn>
                                        <p:tgtEl>
                                          <p:spTgt spid="19456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iterate type="lt">
                                    <p:tmPct val="10000"/>
                                  </p:iterate>
                                  <p:childTnLst>
                                    <p:set>
                                      <p:cBhvr>
                                        <p:cTn id="26" dur="1" fill="hold">
                                          <p:stCondLst>
                                            <p:cond delay="0"/>
                                          </p:stCondLst>
                                        </p:cTn>
                                        <p:tgtEl>
                                          <p:spTgt spid="194563">
                                            <p:txEl>
                                              <p:pRg st="3" end="3"/>
                                            </p:txEl>
                                          </p:spTgt>
                                        </p:tgtEl>
                                        <p:attrNameLst>
                                          <p:attrName>style.visibility</p:attrName>
                                        </p:attrNameLst>
                                      </p:cBhvr>
                                      <p:to>
                                        <p:strVal val="visible"/>
                                      </p:to>
                                    </p:set>
                                    <p:animEffect transition="in" filter="fade">
                                      <p:cBhvr>
                                        <p:cTn id="27" dur="500">
                                          <p:stCondLst>
                                            <p:cond delay="0"/>
                                          </p:stCondLst>
                                        </p:cTn>
                                        <p:tgtEl>
                                          <p:spTgt spid="1945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p:bldP spid="194563" grpId="0" build="p"/>
    </p:bld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altLang="en-US" smtClean="0">
                <a:solidFill>
                  <a:srgbClr val="080808"/>
                </a:solidFill>
              </a:rPr>
              <a:t>SCOPE &amp; LIMITATIONS</a:t>
            </a:r>
          </a:p>
        </p:txBody>
      </p:sp>
      <p:sp>
        <p:nvSpPr>
          <p:cNvPr id="14339" name="Rectangle 3"/>
          <p:cNvSpPr>
            <a:spLocks noGrp="1" noChangeArrowheads="1"/>
          </p:cNvSpPr>
          <p:nvPr>
            <p:ph type="body" idx="1"/>
          </p:nvPr>
        </p:nvSpPr>
        <p:spPr/>
        <p:txBody>
          <a:bodyPr/>
          <a:lstStyle/>
          <a:p>
            <a:pPr eaLnBrk="1" hangingPunct="1">
              <a:lnSpc>
                <a:spcPct val="90000"/>
              </a:lnSpc>
            </a:pPr>
            <a:r>
              <a:rPr lang="en-US" altLang="en-US" sz="2800" smtClean="0">
                <a:solidFill>
                  <a:srgbClr val="080808"/>
                </a:solidFill>
              </a:rPr>
              <a:t>These guidelines describe the general procedures on the appraisal of government properties for disposal of National Government Agencies and Instrumentalities, Local Government Units and Government-Owned and/or Controlled Corporations and their subsidiaries, except works of art, antique property and real estate. Antique property and works of art shall be appraised by the National Museum, and real estate shall be appraised under a separate set of guidelines.</a:t>
            </a:r>
          </a:p>
        </p:txBody>
      </p:sp>
    </p:spTree>
    <p:extLst>
      <p:ext uri="{BB962C8B-B14F-4D97-AF65-F5344CB8AC3E}">
        <p14:creationId xmlns:p14="http://schemas.microsoft.com/office/powerpoint/2010/main" val="15138357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Effect transition="in" filter="fade">
                                      <p:cBhvr>
                                        <p:cTn id="7" dur="1000">
                                          <p:stCondLst>
                                            <p:cond delay="0"/>
                                          </p:stCondLst>
                                        </p:cTn>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fade">
                                      <p:cBhvr>
                                        <p:cTn id="12" dur="500">
                                          <p:stCondLst>
                                            <p:cond delay="0"/>
                                          </p:stCondLst>
                                        </p:cTn>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9922" name="Rectangle 2"/>
          <p:cNvSpPr>
            <a:spLocks noRot="1" noChangeArrowheads="1"/>
          </p:cNvSpPr>
          <p:nvPr/>
        </p:nvSpPr>
        <p:spPr bwMode="auto">
          <a:xfrm>
            <a:off x="914400" y="1905000"/>
            <a:ext cx="7696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8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Determination of Condition Rating of Property</a:t>
            </a:r>
          </a:p>
        </p:txBody>
      </p:sp>
    </p:spTree>
    <p:extLst>
      <p:ext uri="{BB962C8B-B14F-4D97-AF65-F5344CB8AC3E}">
        <p14:creationId xmlns:p14="http://schemas.microsoft.com/office/powerpoint/2010/main" val="31882498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9922">
                                            <p:txEl>
                                              <p:pRg st="0" end="0"/>
                                            </p:txEl>
                                          </p:spTgt>
                                        </p:tgtEl>
                                        <p:attrNameLst>
                                          <p:attrName>style.visibility</p:attrName>
                                        </p:attrNameLst>
                                      </p:cBhvr>
                                      <p:to>
                                        <p:strVal val="visible"/>
                                      </p:to>
                                    </p:set>
                                    <p:animEffect transition="in" filter="fade">
                                      <p:cBhvr>
                                        <p:cTn id="7" dur="2000"/>
                                        <p:tgtEl>
                                          <p:spTgt spid="2099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Box 2"/>
          <p:cNvSpPr txBox="1">
            <a:spLocks noChangeArrowheads="1"/>
          </p:cNvSpPr>
          <p:nvPr/>
        </p:nvSpPr>
        <p:spPr bwMode="auto">
          <a:xfrm>
            <a:off x="1143000" y="381000"/>
            <a:ext cx="685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Guidelines in observing Condition of Property</a:t>
            </a:r>
            <a:endParaRPr kumimoji="0" lang="en-US" altLang="en-US" sz="24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endParaRPr>
          </a:p>
        </p:txBody>
      </p:sp>
      <p:sp>
        <p:nvSpPr>
          <p:cNvPr id="210947" name="Text Box 3"/>
          <p:cNvSpPr txBox="1">
            <a:spLocks noChangeArrowheads="1"/>
          </p:cNvSpPr>
          <p:nvPr/>
        </p:nvSpPr>
        <p:spPr bwMode="auto">
          <a:xfrm>
            <a:off x="381000" y="990600"/>
            <a:ext cx="701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 Very Good</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(VG), 80-100% - being used to its fully specified purpose w/o being modified</a:t>
            </a:r>
          </a:p>
        </p:txBody>
      </p:sp>
      <p:sp>
        <p:nvSpPr>
          <p:cNvPr id="210948" name="Text Box 4"/>
          <p:cNvSpPr txBox="1">
            <a:spLocks noChangeArrowheads="1"/>
          </p:cNvSpPr>
          <p:nvPr/>
        </p:nvSpPr>
        <p:spPr bwMode="auto">
          <a:xfrm>
            <a:off x="914400" y="1752600"/>
            <a:ext cx="66294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Good</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(G), 55-75% - being used near its fully specified utilization, with minor repair</a:t>
            </a:r>
          </a:p>
          <a:p>
            <a:pPr marL="0" marR="0" lvl="0" indent="0" algn="ctr" defTabSz="914400" rtl="0" eaLnBrk="0" fontAlgn="base" latinLnBrk="0" hangingPunct="0">
              <a:lnSpc>
                <a:spcPct val="100000"/>
              </a:lnSpc>
              <a:spcBef>
                <a:spcPct val="50000"/>
              </a:spcBef>
              <a:spcAft>
                <a:spcPct val="0"/>
              </a:spcAft>
              <a:buClrTx/>
              <a:buSzTx/>
              <a:buFontTx/>
              <a:buChar char="•"/>
              <a:tabLst/>
              <a:defRPr/>
            </a:pPr>
            <a:endPar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endParaRPr>
          </a:p>
        </p:txBody>
      </p:sp>
      <p:sp>
        <p:nvSpPr>
          <p:cNvPr id="210949" name="Text Box 5"/>
          <p:cNvSpPr txBox="1">
            <a:spLocks noChangeArrowheads="1"/>
          </p:cNvSpPr>
          <p:nvPr/>
        </p:nvSpPr>
        <p:spPr bwMode="auto">
          <a:xfrm>
            <a:off x="457200" y="2498725"/>
            <a:ext cx="754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Fair</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(F), 35-50% - below its fully specified utilization,   requires general repair / replacement of minor parts</a:t>
            </a:r>
          </a:p>
        </p:txBody>
      </p:sp>
      <p:sp>
        <p:nvSpPr>
          <p:cNvPr id="210950" name="Text Box 6"/>
          <p:cNvSpPr txBox="1">
            <a:spLocks noChangeArrowheads="1"/>
          </p:cNvSpPr>
          <p:nvPr/>
        </p:nvSpPr>
        <p:spPr bwMode="auto">
          <a:xfrm>
            <a:off x="723900" y="3489325"/>
            <a:ext cx="7696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Poor </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(P), 15-30% - below its fully specified utilization, needs extensive   repair/replacement of major components</a:t>
            </a:r>
          </a:p>
        </p:txBody>
      </p:sp>
      <p:sp>
        <p:nvSpPr>
          <p:cNvPr id="210951" name="Text Box 7"/>
          <p:cNvSpPr txBox="1">
            <a:spLocks noChangeArrowheads="1"/>
          </p:cNvSpPr>
          <p:nvPr/>
        </p:nvSpPr>
        <p:spPr bwMode="auto">
          <a:xfrm>
            <a:off x="762000" y="4495800"/>
            <a:ext cx="7696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Scrap</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(S), 0-10% - unserviceable / cannot be utilized to any practical degree regardless of modification or repair </a:t>
            </a:r>
          </a:p>
        </p:txBody>
      </p:sp>
      <p:sp>
        <p:nvSpPr>
          <p:cNvPr id="210952" name="Text Box 8"/>
          <p:cNvSpPr txBox="1">
            <a:spLocks noChangeArrowheads="1"/>
          </p:cNvSpPr>
          <p:nvPr/>
        </p:nvSpPr>
        <p:spPr bwMode="auto">
          <a:xfrm>
            <a:off x="914400" y="5257800"/>
            <a:ext cx="7772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For Missing Property</a:t>
            </a:r>
            <a:r>
              <a:rPr kumimoji="0" lang="en-US" altLang="en-US" sz="2000" b="0" i="0" u="none"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         /   </a:t>
            </a:r>
            <a:r>
              <a:rPr kumimoji="0" lang="en-US" altLang="en-US" sz="2000" b="0" i="0" u="sng"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For </a:t>
            </a:r>
            <a:r>
              <a:rPr kumimoji="0" lang="en-US" altLang="en-US" sz="2000" b="0" i="0" u="sng" strike="noStrike" kern="1200" cap="none" spc="0" normalizeH="0" baseline="0" noProof="0" dirty="0" smtClean="0">
                <a:ln>
                  <a:noFill/>
                </a:ln>
                <a:solidFill>
                  <a:srgbClr val="FF0000"/>
                </a:solidFill>
                <a:effectLst/>
                <a:uLnTx/>
                <a:uFillTx/>
                <a:latin typeface="Comic Sans MS" panose="030F0702030302020204" pitchFamily="66" charset="0"/>
                <a:ea typeface="+mn-ea"/>
                <a:cs typeface="+mn-cs"/>
              </a:rPr>
              <a:t>National/Local </a:t>
            </a:r>
            <a:r>
              <a:rPr kumimoji="0" lang="en-US" altLang="en-US" sz="2000" b="0" i="0" u="sng"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Sector     </a:t>
            </a: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                                              </a:t>
            </a:r>
            <a:r>
              <a:rPr kumimoji="0" lang="en-US" altLang="en-US" sz="2000" b="0" i="0" u="sng"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Sec 41.c, p 201, GAM, Vol.1</a:t>
            </a:r>
            <a:endParaRPr kumimoji="0" lang="en-US" altLang="en-US" sz="2000" b="0" i="0" u="none" strike="noStrike" kern="1200" cap="none" spc="0" normalizeH="0" baseline="0" noProof="0" dirty="0">
              <a:ln>
                <a:noFill/>
              </a:ln>
              <a:solidFill>
                <a:srgbClr val="FF0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                                              (Depreciated Replacement Cost)</a:t>
            </a:r>
          </a:p>
        </p:txBody>
      </p:sp>
    </p:spTree>
    <p:extLst>
      <p:ext uri="{BB962C8B-B14F-4D97-AF65-F5344CB8AC3E}">
        <p14:creationId xmlns:p14="http://schemas.microsoft.com/office/powerpoint/2010/main" val="11817768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checkerboard(down)">
                                      <p:cBhvr>
                                        <p:cTn id="7" dur="500"/>
                                        <p:tgtEl>
                                          <p:spTgt spid="2109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10947">
                                            <p:txEl>
                                              <p:pRg st="0" end="0"/>
                                            </p:txEl>
                                          </p:spTgt>
                                        </p:tgtEl>
                                        <p:attrNameLst>
                                          <p:attrName>style.visibility</p:attrName>
                                        </p:attrNameLst>
                                      </p:cBhvr>
                                      <p:to>
                                        <p:strVal val="visible"/>
                                      </p:to>
                                    </p:set>
                                    <p:animEffect transition="in" filter="slide(fromLeft)">
                                      <p:cBhvr>
                                        <p:cTn id="12" dur="500"/>
                                        <p:tgtEl>
                                          <p:spTgt spid="2109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0948">
                                            <p:txEl>
                                              <p:pRg st="0" end="0"/>
                                            </p:txEl>
                                          </p:spTgt>
                                        </p:tgtEl>
                                        <p:attrNameLst>
                                          <p:attrName>style.visibility</p:attrName>
                                        </p:attrNameLst>
                                      </p:cBhvr>
                                      <p:to>
                                        <p:strVal val="visible"/>
                                      </p:to>
                                    </p:set>
                                    <p:animEffect transition="in" filter="slide(fromLeft)">
                                      <p:cBhvr>
                                        <p:cTn id="17" dur="500"/>
                                        <p:tgtEl>
                                          <p:spTgt spid="21094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10949">
                                            <p:txEl>
                                              <p:pRg st="0" end="0"/>
                                            </p:txEl>
                                          </p:spTgt>
                                        </p:tgtEl>
                                        <p:attrNameLst>
                                          <p:attrName>style.visibility</p:attrName>
                                        </p:attrNameLst>
                                      </p:cBhvr>
                                      <p:to>
                                        <p:strVal val="visible"/>
                                      </p:to>
                                    </p:set>
                                    <p:animEffect transition="in" filter="slide(fromLeft)">
                                      <p:cBhvr>
                                        <p:cTn id="22" dur="500"/>
                                        <p:tgtEl>
                                          <p:spTgt spid="210949">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10950">
                                            <p:txEl>
                                              <p:pRg st="0" end="0"/>
                                            </p:txEl>
                                          </p:spTgt>
                                        </p:tgtEl>
                                        <p:attrNameLst>
                                          <p:attrName>style.visibility</p:attrName>
                                        </p:attrNameLst>
                                      </p:cBhvr>
                                      <p:to>
                                        <p:strVal val="visible"/>
                                      </p:to>
                                    </p:set>
                                    <p:animEffect transition="in" filter="slide(fromLeft)">
                                      <p:cBhvr>
                                        <p:cTn id="27" dur="500"/>
                                        <p:tgtEl>
                                          <p:spTgt spid="210950">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210951">
                                            <p:txEl>
                                              <p:pRg st="0" end="0"/>
                                            </p:txEl>
                                          </p:spTgt>
                                        </p:tgtEl>
                                        <p:attrNameLst>
                                          <p:attrName>style.visibility</p:attrName>
                                        </p:attrNameLst>
                                      </p:cBhvr>
                                      <p:to>
                                        <p:strVal val="visible"/>
                                      </p:to>
                                    </p:set>
                                    <p:animEffect transition="in" filter="slide(fromLeft)">
                                      <p:cBhvr>
                                        <p:cTn id="32" dur="500"/>
                                        <p:tgtEl>
                                          <p:spTgt spid="210951">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5" fill="hold" grpId="0" nodeType="clickEffect">
                                  <p:stCondLst>
                                    <p:cond delay="0"/>
                                  </p:stCondLst>
                                  <p:childTnLst>
                                    <p:set>
                                      <p:cBhvr>
                                        <p:cTn id="36" dur="1" fill="hold">
                                          <p:stCondLst>
                                            <p:cond delay="0"/>
                                          </p:stCondLst>
                                        </p:cTn>
                                        <p:tgtEl>
                                          <p:spTgt spid="210952"/>
                                        </p:tgtEl>
                                        <p:attrNameLst>
                                          <p:attrName>style.visibility</p:attrName>
                                        </p:attrNameLst>
                                      </p:cBhvr>
                                      <p:to>
                                        <p:strVal val="visible"/>
                                      </p:to>
                                    </p:set>
                                    <p:animEffect transition="in" filter="checkerboard(down)">
                                      <p:cBhvr>
                                        <p:cTn id="37" dur="500"/>
                                        <p:tgtEl>
                                          <p:spTgt spid="210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autoUpdateAnimBg="0"/>
      <p:bldP spid="210947" grpId="0" build="p" autoUpdateAnimBg="0"/>
      <p:bldP spid="210948" grpId="0" build="p" autoUpdateAnimBg="0"/>
      <p:bldP spid="210949" grpId="0" build="p" autoUpdateAnimBg="0"/>
      <p:bldP spid="210950" grpId="0" build="p" autoUpdateAnimBg="0"/>
      <p:bldP spid="210951" grpId="0" build="p" autoUpdateAnimBg="0"/>
      <p:bldP spid="210952"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Box 2"/>
          <p:cNvSpPr txBox="1">
            <a:spLocks noChangeArrowheads="1"/>
          </p:cNvSpPr>
          <p:nvPr/>
        </p:nvSpPr>
        <p:spPr bwMode="auto">
          <a:xfrm>
            <a:off x="1143000" y="381000"/>
            <a:ext cx="685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Guidelines in observing Condition of Property</a:t>
            </a:r>
            <a:endParaRPr kumimoji="0" lang="en-US" altLang="en-US" sz="24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endParaRPr>
          </a:p>
        </p:txBody>
      </p:sp>
      <p:sp>
        <p:nvSpPr>
          <p:cNvPr id="210947" name="Text Box 3"/>
          <p:cNvSpPr txBox="1">
            <a:spLocks noChangeArrowheads="1"/>
          </p:cNvSpPr>
          <p:nvPr/>
        </p:nvSpPr>
        <p:spPr bwMode="auto">
          <a:xfrm>
            <a:off x="381000" y="990600"/>
            <a:ext cx="701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 Very Good</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(VG), 80-100% - being used to its fully specified purpose w/o being modified</a:t>
            </a:r>
          </a:p>
        </p:txBody>
      </p:sp>
      <p:sp>
        <p:nvSpPr>
          <p:cNvPr id="210948" name="Text Box 4"/>
          <p:cNvSpPr txBox="1">
            <a:spLocks noChangeArrowheads="1"/>
          </p:cNvSpPr>
          <p:nvPr/>
        </p:nvSpPr>
        <p:spPr bwMode="auto">
          <a:xfrm>
            <a:off x="914400" y="1752600"/>
            <a:ext cx="66294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Good</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(G), 55-75% - being used near its fully specified utilization, with minor repair</a:t>
            </a:r>
          </a:p>
          <a:p>
            <a:pPr marL="0" marR="0" lvl="0" indent="0" algn="ctr" defTabSz="914400" rtl="0" eaLnBrk="0" fontAlgn="base" latinLnBrk="0" hangingPunct="0">
              <a:lnSpc>
                <a:spcPct val="100000"/>
              </a:lnSpc>
              <a:spcBef>
                <a:spcPct val="50000"/>
              </a:spcBef>
              <a:spcAft>
                <a:spcPct val="0"/>
              </a:spcAft>
              <a:buClrTx/>
              <a:buSzTx/>
              <a:buFontTx/>
              <a:buChar char="•"/>
              <a:tabLst/>
              <a:defRPr/>
            </a:pPr>
            <a:endPar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endParaRPr>
          </a:p>
        </p:txBody>
      </p:sp>
      <p:sp>
        <p:nvSpPr>
          <p:cNvPr id="210949" name="Text Box 5"/>
          <p:cNvSpPr txBox="1">
            <a:spLocks noChangeArrowheads="1"/>
          </p:cNvSpPr>
          <p:nvPr/>
        </p:nvSpPr>
        <p:spPr bwMode="auto">
          <a:xfrm>
            <a:off x="457200" y="2498725"/>
            <a:ext cx="7543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Fair</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(F), 35-50% - below its fully specified utilization,   requires general repair / replacement of minor parts</a:t>
            </a:r>
          </a:p>
        </p:txBody>
      </p:sp>
      <p:sp>
        <p:nvSpPr>
          <p:cNvPr id="210950" name="Text Box 6"/>
          <p:cNvSpPr txBox="1">
            <a:spLocks noChangeArrowheads="1"/>
          </p:cNvSpPr>
          <p:nvPr/>
        </p:nvSpPr>
        <p:spPr bwMode="auto">
          <a:xfrm>
            <a:off x="723900" y="3489325"/>
            <a:ext cx="7696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Poor </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(P), 15-30% - below its fully specified utilization, needs extensive   repair/replacement of major components</a:t>
            </a:r>
          </a:p>
        </p:txBody>
      </p:sp>
      <p:sp>
        <p:nvSpPr>
          <p:cNvPr id="210951" name="Text Box 7"/>
          <p:cNvSpPr txBox="1">
            <a:spLocks noChangeArrowheads="1"/>
          </p:cNvSpPr>
          <p:nvPr/>
        </p:nvSpPr>
        <p:spPr bwMode="auto">
          <a:xfrm>
            <a:off x="762000" y="4495800"/>
            <a:ext cx="7696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000" b="0" i="0" u="sng" strike="noStrike" kern="1200" cap="none" spc="0" normalizeH="0" baseline="0" noProof="0">
                <a:ln>
                  <a:noFill/>
                </a:ln>
                <a:solidFill>
                  <a:srgbClr val="080808"/>
                </a:solidFill>
                <a:effectLst/>
                <a:uLnTx/>
                <a:uFillTx/>
                <a:latin typeface="Comic Sans MS" panose="030F0702030302020204" pitchFamily="66" charset="0"/>
                <a:ea typeface="+mn-ea"/>
                <a:cs typeface="+mn-cs"/>
              </a:rPr>
              <a:t>Scrap</a:t>
            </a:r>
            <a:r>
              <a:rPr kumimoji="0" lang="en-US" altLang="en-US" sz="2000" b="0" i="0" u="none" strike="noStrike" kern="1200" cap="none" spc="0" normalizeH="0" baseline="0" noProof="0">
                <a:ln>
                  <a:noFill/>
                </a:ln>
                <a:solidFill>
                  <a:srgbClr val="080808"/>
                </a:solidFill>
                <a:effectLst/>
                <a:uLnTx/>
                <a:uFillTx/>
                <a:latin typeface="Comic Sans MS" panose="030F0702030302020204" pitchFamily="66" charset="0"/>
                <a:ea typeface="+mn-ea"/>
                <a:cs typeface="+mn-cs"/>
              </a:rPr>
              <a:t> (S), 0-10% - unserviceable / cannot be utilized to any practical degree regardless of modification or repair </a:t>
            </a:r>
          </a:p>
        </p:txBody>
      </p:sp>
    </p:spTree>
    <p:extLst>
      <p:ext uri="{BB962C8B-B14F-4D97-AF65-F5344CB8AC3E}">
        <p14:creationId xmlns:p14="http://schemas.microsoft.com/office/powerpoint/2010/main" val="2517647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checkerboard(down)">
                                      <p:cBhvr>
                                        <p:cTn id="7" dur="500"/>
                                        <p:tgtEl>
                                          <p:spTgt spid="2109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10947">
                                            <p:txEl>
                                              <p:pRg st="0" end="0"/>
                                            </p:txEl>
                                          </p:spTgt>
                                        </p:tgtEl>
                                        <p:attrNameLst>
                                          <p:attrName>style.visibility</p:attrName>
                                        </p:attrNameLst>
                                      </p:cBhvr>
                                      <p:to>
                                        <p:strVal val="visible"/>
                                      </p:to>
                                    </p:set>
                                    <p:animEffect transition="in" filter="slide(fromLeft)">
                                      <p:cBhvr>
                                        <p:cTn id="12" dur="500"/>
                                        <p:tgtEl>
                                          <p:spTgt spid="21094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10948">
                                            <p:txEl>
                                              <p:pRg st="0" end="0"/>
                                            </p:txEl>
                                          </p:spTgt>
                                        </p:tgtEl>
                                        <p:attrNameLst>
                                          <p:attrName>style.visibility</p:attrName>
                                        </p:attrNameLst>
                                      </p:cBhvr>
                                      <p:to>
                                        <p:strVal val="visible"/>
                                      </p:to>
                                    </p:set>
                                    <p:animEffect transition="in" filter="slide(fromLeft)">
                                      <p:cBhvr>
                                        <p:cTn id="17" dur="500"/>
                                        <p:tgtEl>
                                          <p:spTgt spid="21094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10949">
                                            <p:txEl>
                                              <p:pRg st="0" end="0"/>
                                            </p:txEl>
                                          </p:spTgt>
                                        </p:tgtEl>
                                        <p:attrNameLst>
                                          <p:attrName>style.visibility</p:attrName>
                                        </p:attrNameLst>
                                      </p:cBhvr>
                                      <p:to>
                                        <p:strVal val="visible"/>
                                      </p:to>
                                    </p:set>
                                    <p:animEffect transition="in" filter="slide(fromLeft)">
                                      <p:cBhvr>
                                        <p:cTn id="22" dur="500"/>
                                        <p:tgtEl>
                                          <p:spTgt spid="210949">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210950">
                                            <p:txEl>
                                              <p:pRg st="0" end="0"/>
                                            </p:txEl>
                                          </p:spTgt>
                                        </p:tgtEl>
                                        <p:attrNameLst>
                                          <p:attrName>style.visibility</p:attrName>
                                        </p:attrNameLst>
                                      </p:cBhvr>
                                      <p:to>
                                        <p:strVal val="visible"/>
                                      </p:to>
                                    </p:set>
                                    <p:animEffect transition="in" filter="slide(fromLeft)">
                                      <p:cBhvr>
                                        <p:cTn id="27" dur="500"/>
                                        <p:tgtEl>
                                          <p:spTgt spid="210950">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210951">
                                            <p:txEl>
                                              <p:pRg st="0" end="0"/>
                                            </p:txEl>
                                          </p:spTgt>
                                        </p:tgtEl>
                                        <p:attrNameLst>
                                          <p:attrName>style.visibility</p:attrName>
                                        </p:attrNameLst>
                                      </p:cBhvr>
                                      <p:to>
                                        <p:strVal val="visible"/>
                                      </p:to>
                                    </p:set>
                                    <p:animEffect transition="in" filter="slide(fromLeft)">
                                      <p:cBhvr>
                                        <p:cTn id="32" dur="500"/>
                                        <p:tgtEl>
                                          <p:spTgt spid="2109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autoUpdateAnimBg="0"/>
      <p:bldP spid="210947" grpId="0" build="p" autoUpdateAnimBg="0"/>
      <p:bldP spid="210948" grpId="0" build="p" autoUpdateAnimBg="0"/>
      <p:bldP spid="210949" grpId="0" build="p" autoUpdateAnimBg="0"/>
      <p:bldP spid="210950" grpId="0" build="p" autoUpdateAnimBg="0"/>
      <p:bldP spid="210951" grpId="0" build="p"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21" name="Rectangle 5"/>
          <p:cNvSpPr>
            <a:spLocks noRot="1" noChangeArrowheads="1"/>
          </p:cNvSpPr>
          <p:nvPr/>
        </p:nvSpPr>
        <p:spPr bwMode="auto">
          <a:xfrm>
            <a:off x="609600" y="2057400"/>
            <a:ext cx="8305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Determination </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of the </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Appraised Value</a:t>
            </a: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1297408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0421">
                                            <p:txEl>
                                              <p:pRg st="0" end="0"/>
                                            </p:txEl>
                                          </p:spTgt>
                                        </p:tgtEl>
                                        <p:attrNameLst>
                                          <p:attrName>style.visibility</p:attrName>
                                        </p:attrNameLst>
                                      </p:cBhvr>
                                      <p:to>
                                        <p:strVal val="visible"/>
                                      </p:to>
                                    </p:set>
                                    <p:animEffect transition="in" filter="fade">
                                      <p:cBhvr>
                                        <p:cTn id="7" dur="1000"/>
                                        <p:tgtEl>
                                          <p:spTgt spid="604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0421">
                                            <p:txEl>
                                              <p:pRg st="1" end="1"/>
                                            </p:txEl>
                                          </p:spTgt>
                                        </p:tgtEl>
                                        <p:attrNameLst>
                                          <p:attrName>style.visibility</p:attrName>
                                        </p:attrNameLst>
                                      </p:cBhvr>
                                      <p:to>
                                        <p:strVal val="visible"/>
                                      </p:to>
                                    </p:set>
                                    <p:animEffect transition="in" filter="fade">
                                      <p:cBhvr>
                                        <p:cTn id="10" dur="1000"/>
                                        <p:tgtEl>
                                          <p:spTgt spid="6042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0421">
                                            <p:txEl>
                                              <p:pRg st="2" end="2"/>
                                            </p:txEl>
                                          </p:spTgt>
                                        </p:tgtEl>
                                        <p:attrNameLst>
                                          <p:attrName>style.visibility</p:attrName>
                                        </p:attrNameLst>
                                      </p:cBhvr>
                                      <p:to>
                                        <p:strVal val="visible"/>
                                      </p:to>
                                    </p:set>
                                    <p:animEffect transition="in" filter="fade">
                                      <p:cBhvr>
                                        <p:cTn id="13" dur="1000"/>
                                        <p:tgtEl>
                                          <p:spTgt spid="604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371600" y="228600"/>
            <a:ext cx="7086600" cy="519112"/>
          </a:xfrm>
        </p:spPr>
        <p:txBody>
          <a:bodyPr/>
          <a:lstStyle/>
          <a:p>
            <a:pPr eaLnBrk="1" hangingPunct="1"/>
            <a:r>
              <a:rPr lang="en-US" sz="4000" b="1" dirty="0" smtClean="0"/>
              <a:t>General Guidelines</a:t>
            </a:r>
            <a:endParaRPr lang="en-US" sz="4000" dirty="0" smtClean="0"/>
          </a:p>
        </p:txBody>
      </p:sp>
      <p:sp>
        <p:nvSpPr>
          <p:cNvPr id="773123" name="Rectangle 3"/>
          <p:cNvSpPr>
            <a:spLocks noGrp="1" noChangeArrowheads="1"/>
          </p:cNvSpPr>
          <p:nvPr>
            <p:ph idx="1"/>
          </p:nvPr>
        </p:nvSpPr>
        <p:spPr>
          <a:xfrm>
            <a:off x="228600" y="1066800"/>
            <a:ext cx="8686800" cy="5638800"/>
          </a:xfrm>
        </p:spPr>
        <p:txBody>
          <a:bodyPr/>
          <a:lstStyle/>
          <a:p>
            <a:r>
              <a:rPr lang="en-US" sz="2400" dirty="0" smtClean="0"/>
              <a:t>The activities shall be witnessed by a COA representative</a:t>
            </a:r>
          </a:p>
          <a:p>
            <a:r>
              <a:rPr lang="en-US" sz="2400" dirty="0" smtClean="0"/>
              <a:t>Adoption of a uniform property identification system;</a:t>
            </a:r>
          </a:p>
          <a:p>
            <a:r>
              <a:rPr lang="en-US" sz="2400" dirty="0" smtClean="0"/>
              <a:t>A unique Property Number (PN) shall be assigned for each PPE item;</a:t>
            </a:r>
          </a:p>
          <a:p>
            <a:r>
              <a:rPr lang="en-US" sz="2400" dirty="0" smtClean="0"/>
              <a:t>The following numbering system shall be observed in assigning the property number for each PPE item</a:t>
            </a:r>
            <a:r>
              <a:rPr lang="en-US" sz="2400" u="sng" dirty="0" smtClean="0"/>
              <a:t> </a:t>
            </a:r>
          </a:p>
          <a:p>
            <a:pPr>
              <a:lnSpc>
                <a:spcPct val="75000"/>
              </a:lnSpc>
              <a:buNone/>
            </a:pPr>
            <a:r>
              <a:rPr lang="en-US" sz="2000" dirty="0" smtClean="0"/>
              <a:t>                                               </a:t>
            </a:r>
            <a:r>
              <a:rPr lang="en-US" sz="2000" u="sng" dirty="0" smtClean="0"/>
              <a:t> 0000 - 00 - 00 - 0000 – 00</a:t>
            </a:r>
          </a:p>
          <a:p>
            <a:pPr>
              <a:lnSpc>
                <a:spcPct val="55000"/>
              </a:lnSpc>
              <a:buNone/>
            </a:pPr>
            <a:r>
              <a:rPr lang="en-US" sz="2000" dirty="0" smtClean="0"/>
              <a:t>           </a:t>
            </a:r>
            <a:r>
              <a:rPr lang="en-US" sz="1600" dirty="0" smtClean="0"/>
              <a:t>year acquired   ---------------------</a:t>
            </a:r>
          </a:p>
          <a:p>
            <a:pPr>
              <a:lnSpc>
                <a:spcPct val="55000"/>
              </a:lnSpc>
              <a:buNone/>
            </a:pPr>
            <a:r>
              <a:rPr lang="en-US" sz="2000" dirty="0" smtClean="0"/>
              <a:t>          </a:t>
            </a:r>
            <a:r>
              <a:rPr lang="en-US" sz="1600" dirty="0" smtClean="0"/>
              <a:t>PPE sub-major account  -----------------</a:t>
            </a:r>
          </a:p>
          <a:p>
            <a:pPr>
              <a:lnSpc>
                <a:spcPct val="55000"/>
              </a:lnSpc>
              <a:buNone/>
            </a:pPr>
            <a:r>
              <a:rPr lang="en-US" sz="1600" dirty="0" smtClean="0"/>
              <a:t>             GL account</a:t>
            </a:r>
            <a:r>
              <a:rPr lang="en-US" sz="2000" dirty="0" smtClean="0"/>
              <a:t>                ---------------------   </a:t>
            </a:r>
          </a:p>
          <a:p>
            <a:pPr>
              <a:lnSpc>
                <a:spcPct val="55000"/>
              </a:lnSpc>
              <a:buNone/>
            </a:pPr>
            <a:r>
              <a:rPr lang="en-US" sz="2000" dirty="0" smtClean="0"/>
              <a:t>           </a:t>
            </a:r>
            <a:r>
              <a:rPr lang="en-US" sz="1600" dirty="0" smtClean="0"/>
              <a:t>serial number of PPE     -----------------------------------</a:t>
            </a:r>
          </a:p>
          <a:p>
            <a:pPr>
              <a:lnSpc>
                <a:spcPct val="55000"/>
              </a:lnSpc>
              <a:buNone/>
            </a:pPr>
            <a:r>
              <a:rPr lang="en-US" sz="1600" dirty="0" smtClean="0"/>
              <a:t>              Location/office              --------------------------------------------</a:t>
            </a:r>
            <a:endParaRPr lang="en-US" sz="2000" dirty="0" smtClean="0"/>
          </a:p>
        </p:txBody>
      </p:sp>
      <p:sp>
        <p:nvSpPr>
          <p:cNvPr id="6" name="Down Arrow 5"/>
          <p:cNvSpPr/>
          <p:nvPr/>
        </p:nvSpPr>
        <p:spPr>
          <a:xfrm>
            <a:off x="6400800" y="4419600"/>
            <a:ext cx="152400" cy="12832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5715000" y="4419600"/>
            <a:ext cx="152400"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5029200" y="4419600"/>
            <a:ext cx="1524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4572000" y="4419600"/>
            <a:ext cx="762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4038600" y="4419600"/>
            <a:ext cx="152400" cy="152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73123">
                                            <p:txEl>
                                              <p:pRg st="2" end="2"/>
                                            </p:txEl>
                                          </p:spTgt>
                                        </p:tgtEl>
                                        <p:attrNameLst>
                                          <p:attrName>style.visibility</p:attrName>
                                        </p:attrNameLst>
                                      </p:cBhvr>
                                      <p:to>
                                        <p:strVal val="visible"/>
                                      </p:to>
                                    </p:set>
                                    <p:anim calcmode="discrete" valueType="clr">
                                      <p:cBhvr override="childStyle">
                                        <p:cTn id="7" dur="80"/>
                                        <p:tgtEl>
                                          <p:spTgt spid="77312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73123">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773123">
                                            <p:txEl>
                                              <p:pRg st="2" end="2"/>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773123">
                                            <p:txEl>
                                              <p:pRg st="0" end="0"/>
                                            </p:txEl>
                                          </p:spTgt>
                                        </p:tgtEl>
                                        <p:attrNameLst>
                                          <p:attrName>style.visibility</p:attrName>
                                        </p:attrNameLst>
                                      </p:cBhvr>
                                      <p:to>
                                        <p:strVal val="visible"/>
                                      </p:to>
                                    </p:set>
                                    <p:anim calcmode="discrete" valueType="clr">
                                      <p:cBhvr override="childStyle">
                                        <p:cTn id="14" dur="80"/>
                                        <p:tgtEl>
                                          <p:spTgt spid="7731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7312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77312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773123">
                                            <p:txEl>
                                              <p:pRg st="1" end="1"/>
                                            </p:txEl>
                                          </p:spTgt>
                                        </p:tgtEl>
                                        <p:attrNameLst>
                                          <p:attrName>style.visibility</p:attrName>
                                        </p:attrNameLst>
                                      </p:cBhvr>
                                      <p:to>
                                        <p:strVal val="visible"/>
                                      </p:to>
                                    </p:set>
                                    <p:anim calcmode="discrete" valueType="clr">
                                      <p:cBhvr override="childStyle">
                                        <p:cTn id="21" dur="80"/>
                                        <p:tgtEl>
                                          <p:spTgt spid="77312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7312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773123">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773123">
                                            <p:txEl>
                                              <p:pRg st="3" end="3"/>
                                            </p:txEl>
                                          </p:spTgt>
                                        </p:tgtEl>
                                        <p:attrNameLst>
                                          <p:attrName>style.visibility</p:attrName>
                                        </p:attrNameLst>
                                      </p:cBhvr>
                                      <p:to>
                                        <p:strVal val="visible"/>
                                      </p:to>
                                    </p:set>
                                    <p:anim calcmode="discrete" valueType="clr">
                                      <p:cBhvr override="childStyle">
                                        <p:cTn id="28" dur="80"/>
                                        <p:tgtEl>
                                          <p:spTgt spid="77312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77312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77312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773123">
                                            <p:txEl>
                                              <p:pRg st="4" end="4"/>
                                            </p:txEl>
                                          </p:spTgt>
                                        </p:tgtEl>
                                        <p:attrNameLst>
                                          <p:attrName>style.visibility</p:attrName>
                                        </p:attrNameLst>
                                      </p:cBhvr>
                                      <p:to>
                                        <p:strVal val="visible"/>
                                      </p:to>
                                    </p:set>
                                    <p:anim calcmode="discrete" valueType="clr">
                                      <p:cBhvr override="childStyle">
                                        <p:cTn id="35" dur="80"/>
                                        <p:tgtEl>
                                          <p:spTgt spid="77312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77312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77312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773123">
                                            <p:txEl>
                                              <p:pRg st="5" end="5"/>
                                            </p:txEl>
                                          </p:spTgt>
                                        </p:tgtEl>
                                        <p:attrNameLst>
                                          <p:attrName>style.visibility</p:attrName>
                                        </p:attrNameLst>
                                      </p:cBhvr>
                                      <p:to>
                                        <p:strVal val="visible"/>
                                      </p:to>
                                    </p:set>
                                    <p:anim calcmode="discrete" valueType="clr">
                                      <p:cBhvr override="childStyle">
                                        <p:cTn id="42" dur="80"/>
                                        <p:tgtEl>
                                          <p:spTgt spid="77312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77312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77312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773123">
                                            <p:txEl>
                                              <p:pRg st="6" end="6"/>
                                            </p:txEl>
                                          </p:spTgt>
                                        </p:tgtEl>
                                        <p:attrNameLst>
                                          <p:attrName>style.visibility</p:attrName>
                                        </p:attrNameLst>
                                      </p:cBhvr>
                                      <p:to>
                                        <p:strVal val="visible"/>
                                      </p:to>
                                    </p:set>
                                    <p:anim calcmode="discrete" valueType="clr">
                                      <p:cBhvr override="childStyle">
                                        <p:cTn id="49" dur="80"/>
                                        <p:tgtEl>
                                          <p:spTgt spid="77312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7312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773123">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773123">
                                            <p:txEl>
                                              <p:pRg st="7" end="7"/>
                                            </p:txEl>
                                          </p:spTgt>
                                        </p:tgtEl>
                                        <p:attrNameLst>
                                          <p:attrName>style.visibility</p:attrName>
                                        </p:attrNameLst>
                                      </p:cBhvr>
                                      <p:to>
                                        <p:strVal val="visible"/>
                                      </p:to>
                                    </p:set>
                                    <p:anim calcmode="discrete" valueType="clr">
                                      <p:cBhvr override="childStyle">
                                        <p:cTn id="56" dur="80"/>
                                        <p:tgtEl>
                                          <p:spTgt spid="77312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773123">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773123">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773123">
                                            <p:txEl>
                                              <p:pRg st="8" end="8"/>
                                            </p:txEl>
                                          </p:spTgt>
                                        </p:tgtEl>
                                        <p:attrNameLst>
                                          <p:attrName>style.visibility</p:attrName>
                                        </p:attrNameLst>
                                      </p:cBhvr>
                                      <p:to>
                                        <p:strVal val="visible"/>
                                      </p:to>
                                    </p:set>
                                    <p:anim calcmode="discrete" valueType="clr">
                                      <p:cBhvr override="childStyle">
                                        <p:cTn id="63" dur="80"/>
                                        <p:tgtEl>
                                          <p:spTgt spid="77312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773123">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773123">
                                            <p:txEl>
                                              <p:pRg st="8" end="8"/>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773123">
                                            <p:txEl>
                                              <p:pRg st="9" end="9"/>
                                            </p:txEl>
                                          </p:spTgt>
                                        </p:tgtEl>
                                        <p:attrNameLst>
                                          <p:attrName>style.visibility</p:attrName>
                                        </p:attrNameLst>
                                      </p:cBhvr>
                                      <p:to>
                                        <p:strVal val="visible"/>
                                      </p:to>
                                    </p:set>
                                    <p:anim calcmode="discrete" valueType="clr">
                                      <p:cBhvr override="childStyle">
                                        <p:cTn id="70" dur="80"/>
                                        <p:tgtEl>
                                          <p:spTgt spid="77312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773123">
                                            <p:txEl>
                                              <p:pRg st="9" end="9"/>
                                            </p:txEl>
                                          </p:spTgt>
                                        </p:tgtEl>
                                        <p:attrNameLst>
                                          <p:attrName>fillcolor</p:attrName>
                                        </p:attrNameLst>
                                      </p:cBhvr>
                                      <p:tavLst>
                                        <p:tav tm="0">
                                          <p:val>
                                            <p:clrVal>
                                              <a:schemeClr val="accent2"/>
                                            </p:clrVal>
                                          </p:val>
                                        </p:tav>
                                        <p:tav tm="50000">
                                          <p:val>
                                            <p:clrVal>
                                              <a:schemeClr val="hlink"/>
                                            </p:clrVal>
                                          </p:val>
                                        </p:tav>
                                      </p:tavLst>
                                    </p:anim>
                                    <p:set>
                                      <p:cBhvr>
                                        <p:cTn id="72" dur="80"/>
                                        <p:tgtEl>
                                          <p:spTgt spid="773123">
                                            <p:txEl>
                                              <p:pRg st="9" end="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eaLnBrk="1" hangingPunct="1"/>
            <a:r>
              <a:rPr lang="en-US" altLang="en-US" sz="3200" smtClean="0">
                <a:solidFill>
                  <a:srgbClr val="080808"/>
                </a:solidFill>
              </a:rPr>
              <a:t>Determination of the Appraised Value</a:t>
            </a:r>
          </a:p>
        </p:txBody>
      </p:sp>
      <p:sp>
        <p:nvSpPr>
          <p:cNvPr id="253955" name="Rectangle 3"/>
          <p:cNvSpPr>
            <a:spLocks noGrp="1" noChangeArrowheads="1"/>
          </p:cNvSpPr>
          <p:nvPr>
            <p:ph type="body" idx="1"/>
          </p:nvPr>
        </p:nvSpPr>
        <p:spPr/>
        <p:txBody>
          <a:bodyPr/>
          <a:lstStyle/>
          <a:p>
            <a:pPr eaLnBrk="1" hangingPunct="1"/>
            <a:r>
              <a:rPr lang="en-US" altLang="en-US" smtClean="0">
                <a:solidFill>
                  <a:srgbClr val="080808"/>
                </a:solidFill>
              </a:rPr>
              <a:t>Unserviceable property which can no longer be repaired or reconditioned and waste materials shall be appraised at scrap or junk value.</a:t>
            </a:r>
          </a:p>
          <a:p>
            <a:pPr eaLnBrk="1" hangingPunct="1"/>
            <a:endParaRPr lang="en-US" altLang="en-US" smtClean="0">
              <a:solidFill>
                <a:srgbClr val="080808"/>
              </a:solidFill>
            </a:endParaRPr>
          </a:p>
        </p:txBody>
      </p:sp>
    </p:spTree>
    <p:extLst>
      <p:ext uri="{BB962C8B-B14F-4D97-AF65-F5344CB8AC3E}">
        <p14:creationId xmlns:p14="http://schemas.microsoft.com/office/powerpoint/2010/main" val="16256639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pPr eaLnBrk="1" hangingPunct="1"/>
            <a:r>
              <a:rPr lang="en-US" altLang="en-US" sz="3200" smtClean="0">
                <a:solidFill>
                  <a:srgbClr val="080808"/>
                </a:solidFill>
              </a:rPr>
              <a:t>Determination of the Appraised Value</a:t>
            </a:r>
          </a:p>
        </p:txBody>
      </p:sp>
      <p:sp>
        <p:nvSpPr>
          <p:cNvPr id="254979" name="Rectangle 4"/>
          <p:cNvSpPr>
            <a:spLocks noChangeArrowheads="1"/>
          </p:cNvSpPr>
          <p:nvPr/>
        </p:nvSpPr>
        <p:spPr bwMode="auto">
          <a:xfrm>
            <a:off x="0" y="1219200"/>
            <a:ext cx="91440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Unserviceable property which can still be repaired or reconditioned, and property no longer needed which are 	still functional, shall be appraised based on the following:</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It shall be appraised on the Current Market  Value (CMV), if such is available </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If CMV is not available, it shall be appraised on its Replacement Cost-New (RCN)</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If CMV and RCN are both not available, the  property shall be appraised on its Acquisition Cost (AC). If the property at the time of acquisition is “brand new”, adjust against observed condition at the time of appraisal. If the property was acquired “second hand”, condition at date of acquisition must be defined before any adjustment is made.</a:t>
            </a:r>
          </a:p>
          <a:p>
            <a:pPr marL="742950" marR="0" lvl="1" indent="-285750" algn="l" defTabSz="914400" rtl="0" eaLnBrk="1" fontAlgn="base" latinLnBrk="0" hangingPunct="1">
              <a:lnSpc>
                <a:spcPct val="10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84956174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pPr eaLnBrk="1" hangingPunct="1"/>
            <a:r>
              <a:rPr lang="en-US" altLang="en-US" sz="3200" smtClean="0">
                <a:solidFill>
                  <a:srgbClr val="080808"/>
                </a:solidFill>
              </a:rPr>
              <a:t>Determination of the Appraised Value</a:t>
            </a:r>
          </a:p>
        </p:txBody>
      </p:sp>
      <p:sp>
        <p:nvSpPr>
          <p:cNvPr id="256003" name="Text Box 6"/>
          <p:cNvSpPr txBox="1">
            <a:spLocks noChangeArrowheads="1"/>
          </p:cNvSpPr>
          <p:nvPr/>
        </p:nvSpPr>
        <p:spPr bwMode="auto">
          <a:xfrm>
            <a:off x="1143000" y="1905000"/>
            <a:ext cx="6858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id-ID" altLang="en-US"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56004" name="Rectangle 7"/>
          <p:cNvSpPr>
            <a:spLocks noGrp="1" noChangeArrowheads="1"/>
          </p:cNvSpPr>
          <p:nvPr>
            <p:ph type="body" idx="1"/>
          </p:nvPr>
        </p:nvSpPr>
        <p:spPr>
          <a:xfrm>
            <a:off x="0" y="1600200"/>
            <a:ext cx="8763000" cy="5257800"/>
          </a:xfrm>
          <a:noFill/>
        </p:spPr>
        <p:txBody>
          <a:bodyPr/>
          <a:lstStyle/>
          <a:p>
            <a:pPr marL="1219200" lvl="2" indent="-304800" eaLnBrk="1" hangingPunct="1">
              <a:buFontTx/>
              <a:buNone/>
            </a:pPr>
            <a:endParaRPr lang="en-US" altLang="en-US" smtClean="0">
              <a:solidFill>
                <a:srgbClr val="080808"/>
              </a:solidFill>
            </a:endParaRPr>
          </a:p>
          <a:p>
            <a:pPr marL="381000" indent="-381000" eaLnBrk="1" hangingPunct="1"/>
            <a:r>
              <a:rPr lang="en-US" altLang="en-US" sz="2400" smtClean="0">
                <a:solidFill>
                  <a:srgbClr val="080808"/>
                </a:solidFill>
              </a:rPr>
              <a:t>The determination of Salvage Value of component/part of an asset found to be serviceable  shall  be  appraised  based  on the hierarchy under the above conditions (unserviceable property which can still be repaired or reconditioned, and property no longer needed which are still functional) </a:t>
            </a:r>
          </a:p>
          <a:p>
            <a:pPr marL="381000" indent="-381000" eaLnBrk="1" hangingPunct="1"/>
            <a:endParaRPr lang="en-US" altLang="en-US" sz="2400" smtClean="0">
              <a:solidFill>
                <a:srgbClr val="080808"/>
              </a:solidFill>
            </a:endParaRPr>
          </a:p>
          <a:p>
            <a:pPr marL="381000" indent="-381000" eaLnBrk="1" hangingPunct="1"/>
            <a:r>
              <a:rPr lang="en-US" altLang="en-US" sz="2400" smtClean="0">
                <a:solidFill>
                  <a:srgbClr val="080808"/>
                </a:solidFill>
              </a:rPr>
              <a:t>For imported vehicles/mechanized equipment, each component that has no available local replacement shall be treated as junk exclusive of the other components which are available in the domestic market.</a:t>
            </a:r>
          </a:p>
        </p:txBody>
      </p:sp>
    </p:spTree>
    <p:extLst>
      <p:ext uri="{BB962C8B-B14F-4D97-AF65-F5344CB8AC3E}">
        <p14:creationId xmlns:p14="http://schemas.microsoft.com/office/powerpoint/2010/main" val="201963857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Rot="1" noChangeArrowheads="1"/>
          </p:cNvSpPr>
          <p:nvPr/>
        </p:nvSpPr>
        <p:spPr bwMode="auto">
          <a:xfrm>
            <a:off x="76200" y="1981200"/>
            <a:ext cx="91440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on Appraisal of Government Properties except Real Estate, Antique Property and Works of Art</a:t>
            </a:r>
          </a:p>
        </p:txBody>
      </p:sp>
    </p:spTree>
    <p:extLst>
      <p:ext uri="{BB962C8B-B14F-4D97-AF65-F5344CB8AC3E}">
        <p14:creationId xmlns:p14="http://schemas.microsoft.com/office/powerpoint/2010/main" val="42696402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1205">
                                            <p:txEl>
                                              <p:pRg st="0" end="0"/>
                                            </p:txEl>
                                          </p:spTgt>
                                        </p:tgtEl>
                                        <p:attrNameLst>
                                          <p:attrName>style.visibility</p:attrName>
                                        </p:attrNameLst>
                                      </p:cBhvr>
                                      <p:to>
                                        <p:strVal val="visible"/>
                                      </p:to>
                                    </p:set>
                                    <p:animEffect transition="in" filter="fade">
                                      <p:cBhvr>
                                        <p:cTn id="7" dur="1000"/>
                                        <p:tgtEl>
                                          <p:spTgt spid="5120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05">
                                            <p:txEl>
                                              <p:pRg st="1" end="1"/>
                                            </p:txEl>
                                          </p:spTgt>
                                        </p:tgtEl>
                                        <p:attrNameLst>
                                          <p:attrName>style.visibility</p:attrName>
                                        </p:attrNameLst>
                                      </p:cBhvr>
                                      <p:to>
                                        <p:strVal val="visible"/>
                                      </p:to>
                                    </p:set>
                                    <p:animEffect transition="in" filter="fade">
                                      <p:cBhvr>
                                        <p:cTn id="10" dur="1000"/>
                                        <p:tgtEl>
                                          <p:spTgt spid="512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5"/>
          <p:cNvSpPr>
            <a:spLocks noChangeArrowheads="1"/>
          </p:cNvSpPr>
          <p:nvPr/>
        </p:nvSpPr>
        <p:spPr bwMode="auto">
          <a:xfrm>
            <a:off x="609600" y="12954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property is still operational/functional or can be repaired:</a:t>
            </a:r>
          </a:p>
          <a:p>
            <a:pPr marL="342900" marR="0" lvl="0" indent="-342900" algn="l" defTabSz="914400" rtl="0" eaLnBrk="1" fontAlgn="base" latinLnBrk="0" hangingPunct="1">
              <a:lnSpc>
                <a:spcPct val="80000"/>
              </a:lnSpc>
              <a:spcBef>
                <a:spcPct val="20000"/>
              </a:spcBef>
              <a:spcAft>
                <a:spcPct val="0"/>
              </a:spcAft>
              <a:buClrTx/>
              <a:buSzTx/>
              <a:buFontTx/>
              <a:buNone/>
              <a:tabLst/>
              <a:defRPr/>
            </a:pPr>
            <a:endPar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Current Market Value of a comparable data is available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 1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AV   =      CMV    x 									CF 2</a:t>
            </a: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where:</a:t>
            </a: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AV	-	Appraised Value</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CMV	-	Current Market Value</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CF1	-	Condition Factor of the Property 				being appraised</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CF2	-	Condition Factor of the 					Advertised/Canvassed Property</a:t>
            </a:r>
          </a:p>
        </p:txBody>
      </p:sp>
      <p:sp>
        <p:nvSpPr>
          <p:cNvPr id="258051" name="Line 6"/>
          <p:cNvSpPr>
            <a:spLocks noChangeShapeType="1"/>
          </p:cNvSpPr>
          <p:nvPr/>
        </p:nvSpPr>
        <p:spPr bwMode="auto">
          <a:xfrm>
            <a:off x="5105400" y="35052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58052" name="Rectangle 7"/>
          <p:cNvSpPr>
            <a:spLocks noChangeArrowheads="1"/>
          </p:cNvSpPr>
          <p:nvPr/>
        </p:nvSpPr>
        <p:spPr bwMode="auto">
          <a:xfrm>
            <a:off x="457200" y="277813"/>
            <a:ext cx="60198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ON APPRAISAL OF GOVERNMENT PROPERTIES</a:t>
            </a:r>
            <a:endPar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65368760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4"/>
          <p:cNvSpPr>
            <a:spLocks noChangeArrowheads="1"/>
          </p:cNvSpPr>
          <p:nvPr/>
        </p:nvSpPr>
        <p:spPr bwMode="auto">
          <a:xfrm>
            <a:off x="609600" y="1295400"/>
            <a:ext cx="822960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property is still operational/functional or can be repaired:</a:t>
            </a:r>
          </a:p>
          <a:p>
            <a:pPr marL="342900" marR="0" lvl="0" indent="-342900" algn="l" defTabSz="914400" rtl="0" eaLnBrk="1" fontAlgn="base" latinLnBrk="0" hangingPunct="1">
              <a:lnSpc>
                <a:spcPct val="80000"/>
              </a:lnSpc>
              <a:spcBef>
                <a:spcPct val="20000"/>
              </a:spcBef>
              <a:spcAft>
                <a:spcPct val="0"/>
              </a:spcAft>
              <a:buClrTx/>
              <a:buSzTx/>
              <a:buFontTx/>
              <a:buNone/>
              <a:tabLst/>
              <a:defRPr/>
            </a:pPr>
            <a:endPar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When Replacement Cost-New is available</a:t>
            </a:r>
          </a:p>
          <a:p>
            <a:pPr marL="742950" marR="0" lvl="1" indent="-285750" algn="l" defTabSz="914400" rtl="0" eaLnBrk="1" fontAlgn="base" latinLnBrk="0" hangingPunct="1">
              <a:lnSpc>
                <a:spcPct val="80000"/>
              </a:lnSpc>
              <a:spcBef>
                <a:spcPct val="20000"/>
              </a:spcBef>
              <a:spcAft>
                <a:spcPct val="0"/>
              </a:spcAft>
              <a:buClrTx/>
              <a:buSzTx/>
              <a:buFontTx/>
              <a:buNone/>
              <a:tabLst/>
              <a:defRPr/>
            </a:pP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 When the Estimated Useful Life of the equipment is 	     available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ERUL	</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AV   =      RCN     x 									 EUL</a:t>
            </a: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a:t>
            </a:r>
            <a:r>
              <a:rPr kumimoji="0" lang="en-US" altLang="en-US" sz="2400" b="0" i="1"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where:</a:t>
            </a:r>
            <a:endPar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RCN	-	Replacement Cost  -  New</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ERUL	-	Effective Remaining Useful Life</a:t>
            </a:r>
          </a:p>
          <a:p>
            <a:pPr marL="342900" marR="0" lvl="0" indent="-342900" algn="l" defTabSz="914400" rtl="0" eaLnBrk="1" fontAlgn="base" latinLnBrk="0" hangingPunct="1">
              <a:lnSpc>
                <a:spcPct val="80000"/>
              </a:lnSpc>
              <a:spcBef>
                <a:spcPct val="20000"/>
              </a:spcBef>
              <a:spcAft>
                <a:spcPct val="0"/>
              </a:spcAft>
              <a:buClrTx/>
              <a:buSzTx/>
              <a:buFontTx/>
              <a:buNone/>
              <a:tabLst/>
              <a:defRPr/>
            </a:pPr>
            <a:r>
              <a:rPr kumimoji="0" lang="en-US" altLang="en-US" sz="24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		EUL	-	Estimated useful Life  (Table 2)</a:t>
            </a:r>
          </a:p>
        </p:txBody>
      </p:sp>
      <p:sp>
        <p:nvSpPr>
          <p:cNvPr id="259075" name="Line 5"/>
          <p:cNvSpPr>
            <a:spLocks noChangeShapeType="1"/>
          </p:cNvSpPr>
          <p:nvPr/>
        </p:nvSpPr>
        <p:spPr bwMode="auto">
          <a:xfrm>
            <a:off x="5181600" y="41910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PH" sz="18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259076" name="Rectangle 6"/>
          <p:cNvSpPr>
            <a:spLocks noChangeArrowheads="1"/>
          </p:cNvSpPr>
          <p:nvPr/>
        </p:nvSpPr>
        <p:spPr bwMode="auto">
          <a:xfrm>
            <a:off x="457200" y="277813"/>
            <a:ext cx="60198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80808"/>
                </a:solidFill>
                <a:effectLst/>
                <a:uLnTx/>
                <a:uFillTx/>
                <a:latin typeface="Times New Roman" panose="02020603050405020304" pitchFamily="18" charset="0"/>
                <a:ea typeface="+mn-ea"/>
                <a:cs typeface="+mn-cs"/>
              </a:rPr>
              <a:t>REVISED FORMULAE ON APPRAISAL OF GOVERNMENT PROPERTIES</a:t>
            </a:r>
            <a:endParaRPr kumimoji="0" lang="en-US" altLang="en-US" sz="4000" b="0" i="0" u="none" strike="noStrike" kern="1200" cap="none" spc="0" normalizeH="0" baseline="0" noProof="0">
              <a:ln>
                <a:noFill/>
              </a:ln>
              <a:solidFill>
                <a:srgbClr val="080808"/>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8490117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229600" cy="3733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Char char="Ø"/>
              <a:tabLst/>
              <a:defRPr/>
            </a:pPr>
            <a:r>
              <a:rPr kumimoji="0" lang="en-US" sz="2400" b="1"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When property is still operational/functional or can be repaired:</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1"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Char char="l"/>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When Replacement Cost New is available….</a:t>
            </a: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None/>
              <a:tabLst/>
              <a:defRPr/>
            </a:pPr>
            <a:endPar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None/>
              <a:tabLst/>
              <a:defRPr/>
            </a:pPr>
            <a:endPar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Replacement Cost New is defined as the…… </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0" i="0" u="sng"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Present Cost of replacing the property with one having a </a:t>
            </a: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0" i="0" u="sng"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similar utility.</a:t>
            </a: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4191834802"/>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229600" cy="4876800"/>
          </a:xfrm>
          <a:prstGeom prst="rect">
            <a:avLst/>
          </a:prstGeom>
          <a:solidFill>
            <a:srgbClr val="CCECFF"/>
          </a:solidFill>
          <a:ln>
            <a:noFill/>
          </a:ln>
          <a:effectLst/>
          <a:extLst/>
        </p:spPr>
        <p:txBody>
          <a:bodyPr/>
          <a:lstStyle/>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Char char="Ø"/>
              <a:tabLst/>
              <a:defRPr/>
            </a:pPr>
            <a:r>
              <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When property is still operational/functional or can be repaired:</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Char char="l"/>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When Replacement Cost New is available….</a:t>
            </a: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None/>
              <a:tabLst/>
              <a:defRPr/>
            </a:pPr>
            <a:endPar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742950" marR="0" lvl="1" indent="-285750" algn="l" defTabSz="914400" rtl="0" eaLnBrk="1" fontAlgn="base" latinLnBrk="0" hangingPunct="1">
              <a:lnSpc>
                <a:spcPct val="80000"/>
              </a:lnSpc>
              <a:spcBef>
                <a:spcPct val="20000"/>
              </a:spcBef>
              <a:spcAft>
                <a:spcPct val="0"/>
              </a:spcAft>
              <a:buClr>
                <a:srgbClr val="CCECFF"/>
              </a:buClr>
              <a:buSzPct val="50000"/>
              <a:buFont typeface="Wingdings" pitchFamily="2" charset="2"/>
              <a:buNone/>
              <a:tabLst/>
              <a:defRPr/>
            </a:pPr>
            <a:endPar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Effective Remaining Useful Life (ERUL) …… </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&gt;&gt;&gt; is </a:t>
            </a: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based on the actual observed condition with reference to the difference between the Estimated Useful Life and the number of years the equipment has been in service under normal conditions. </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		</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endParaRPr kumimoji="0" lang="en-US" sz="2400" b="0" i="0" u="sng"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spTree>
    <p:extLst>
      <p:ext uri="{BB962C8B-B14F-4D97-AF65-F5344CB8AC3E}">
        <p14:creationId xmlns:p14="http://schemas.microsoft.com/office/powerpoint/2010/main" val="1535325452"/>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229600" cy="3733800"/>
          </a:xfrm>
          <a:prstGeom prst="rect">
            <a:avLst/>
          </a:prstGeom>
          <a:solidFill>
            <a:srgbClr val="CCECFF"/>
          </a:solidFill>
          <a:ln>
            <a:noFill/>
          </a:ln>
          <a:effectLst/>
          <a:extLst/>
        </p:spPr>
        <p:txBody>
          <a:bodyPr/>
          <a:lstStyle/>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Char char="Ø"/>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Toyota </a:t>
            </a:r>
            <a:r>
              <a:rPr kumimoji="0" lang="en-US" sz="2400" b="1" i="0" u="none" strike="noStrike" kern="1200" cap="none" spc="0" normalizeH="0" baseline="0" noProof="0" dirty="0" err="1" smtClean="0">
                <a:ln>
                  <a:noFill/>
                </a:ln>
                <a:solidFill>
                  <a:srgbClr val="002742"/>
                </a:solidFill>
                <a:effectLst/>
                <a:uLnTx/>
                <a:uFillTx/>
                <a:latin typeface="Times New Roman" pitchFamily="18" charset="0"/>
                <a:ea typeface="宋体" panose="02010600030101010101" pitchFamily="2" charset="-122"/>
                <a:cs typeface="+mn-cs"/>
              </a:rPr>
              <a:t>Vios</a:t>
            </a:r>
            <a:endPar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Model 2018</a:t>
            </a:r>
            <a:endPar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2018        2019         2020         2021</a:t>
            </a: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endParaRPr kumimoji="0" lang="en-US" sz="2400" b="1" i="0" u="sng"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cxnSp>
        <p:nvCxnSpPr>
          <p:cNvPr id="3" name="Straight Connector 2"/>
          <p:cNvCxnSpPr/>
          <p:nvPr/>
        </p:nvCxnSpPr>
        <p:spPr bwMode="auto">
          <a:xfrm>
            <a:off x="2895600" y="2819400"/>
            <a:ext cx="3733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 name="Straight Arrow Connector 4"/>
          <p:cNvCxnSpPr/>
          <p:nvPr/>
        </p:nvCxnSpPr>
        <p:spPr bwMode="auto">
          <a:xfrm>
            <a:off x="2895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 name="Straight Arrow Connector 6"/>
          <p:cNvCxnSpPr/>
          <p:nvPr/>
        </p:nvCxnSpPr>
        <p:spPr bwMode="auto">
          <a:xfrm>
            <a:off x="4038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a:off x="53340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66294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571128307"/>
      </p:ext>
    </p:extLst>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ChangeArrowheads="1"/>
          </p:cNvSpPr>
          <p:nvPr/>
        </p:nvSpPr>
        <p:spPr bwMode="auto">
          <a:xfrm>
            <a:off x="609600" y="1752600"/>
            <a:ext cx="8229600" cy="4343400"/>
          </a:xfrm>
          <a:prstGeom prst="rect">
            <a:avLst/>
          </a:prstGeom>
          <a:solidFill>
            <a:srgbClr val="CCECFF"/>
          </a:solidFill>
          <a:ln>
            <a:noFill/>
          </a:ln>
          <a:effectLst/>
          <a:extLst/>
        </p:spPr>
        <p:txBody>
          <a:bodyPr/>
          <a:lstStyle/>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Char char="Ø"/>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1" i="0" u="none" strike="noStrike" kern="1200" cap="none" spc="0" normalizeH="0" baseline="0" noProof="0" dirty="0" smtClean="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Toyota </a:t>
            </a:r>
            <a:r>
              <a:rPr kumimoji="0" lang="en-US" sz="2400" b="1" i="0" u="none" strike="noStrike" kern="1200" cap="none" spc="0" normalizeH="0" baseline="0" noProof="0" dirty="0" err="1" smtClean="0">
                <a:ln>
                  <a:noFill/>
                </a:ln>
                <a:solidFill>
                  <a:srgbClr val="002742"/>
                </a:solidFill>
                <a:effectLst/>
                <a:uLnTx/>
                <a:uFillTx/>
                <a:latin typeface="Times New Roman" pitchFamily="18" charset="0"/>
                <a:ea typeface="宋体" panose="02010600030101010101" pitchFamily="2" charset="-122"/>
                <a:cs typeface="+mn-cs"/>
              </a:rPr>
              <a:t>Vios</a:t>
            </a:r>
            <a:endPar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rPr>
              <a:t>M</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a:t>
            </a:r>
            <a:endParaRPr kumimoji="0" lang="en-US" sz="2400" b="1" i="0" u="none"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2018    </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1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2019   </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2</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2020   </a:t>
            </a:r>
            <a:r>
              <a:rPr kumimoji="0" lang="en-US" sz="2400" b="0" i="0" u="none" strike="noStrike" kern="1200" cap="none" spc="0" normalizeH="0" baseline="0" noProof="0" dirty="0" smtClean="0">
                <a:ln>
                  <a:noFill/>
                </a:ln>
                <a:solidFill>
                  <a:srgbClr val="FF0000"/>
                </a:solidFill>
                <a:effectLst/>
                <a:uLnTx/>
                <a:uFillTx/>
                <a:latin typeface="Times New Roman" pitchFamily="18" charset="0"/>
                <a:ea typeface="宋体" panose="02010600030101010101" pitchFamily="2" charset="-122"/>
                <a:cs typeface="+mn-cs"/>
              </a:rPr>
              <a:t>3 </a:t>
            </a:r>
            <a:r>
              <a:rPr kumimoji="0" lang="en-US" sz="2400" b="0"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2021</a:t>
            </a:r>
          </a:p>
          <a:p>
            <a:pPr marL="0" marR="0" lvl="0" indent="0" algn="l" defTabSz="914400" rtl="0" eaLnBrk="1" fontAlgn="base" latinLnBrk="0" hangingPunct="1">
              <a:lnSpc>
                <a:spcPct val="80000"/>
              </a:lnSpc>
              <a:spcBef>
                <a:spcPct val="20000"/>
              </a:spcBef>
              <a:spcAft>
                <a:spcPct val="0"/>
              </a:spcAft>
              <a:buClr>
                <a:srgbClr val="99FF99"/>
              </a:buClr>
              <a:buSzPct val="80000"/>
              <a:buFontTx/>
              <a:buNone/>
              <a:tabLst/>
              <a:defRPr/>
            </a:pPr>
            <a:endPar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0" i="0" u="none" strike="noStrike" kern="1200" cap="none" spc="0" normalizeH="0" baseline="0" noProof="0" dirty="0">
                <a:ln>
                  <a:noFill/>
                </a:ln>
                <a:solidFill>
                  <a:srgbClr val="002742"/>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		</a:t>
            </a: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EUL    = 7 years</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r>
              <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rPr>
              <a:t>            ERUL = 7 years – 3years = 4 years</a:t>
            </a: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1" i="0" u="none" strike="noStrike" kern="1200" cap="none" spc="0" normalizeH="0" baseline="0" noProof="0" dirty="0" smtClean="0">
              <a:ln>
                <a:noFill/>
              </a:ln>
              <a:solidFill>
                <a:srgbClr val="002742"/>
              </a:solidFill>
              <a:effectLst/>
              <a:uLnTx/>
              <a:uFillTx/>
              <a:latin typeface="Times New Roman" pitchFamily="18" charset="0"/>
              <a:ea typeface="宋体" panose="02010600030101010101" pitchFamily="2" charset="-122"/>
              <a:cs typeface="+mn-cs"/>
            </a:endParaRPr>
          </a:p>
          <a:p>
            <a:pPr marL="342900" marR="0" lvl="0" indent="-342900" algn="l" defTabSz="914400" rtl="0" eaLnBrk="1" fontAlgn="base" latinLnBrk="0" hangingPunct="1">
              <a:lnSpc>
                <a:spcPct val="80000"/>
              </a:lnSpc>
              <a:spcBef>
                <a:spcPct val="20000"/>
              </a:spcBef>
              <a:spcAft>
                <a:spcPct val="0"/>
              </a:spcAft>
              <a:buClr>
                <a:srgbClr val="99FF99"/>
              </a:buClr>
              <a:buSzPct val="80000"/>
              <a:buFont typeface="Wingdings" pitchFamily="2" charset="2"/>
              <a:buNone/>
              <a:tabLst/>
              <a:defRPr/>
            </a:pPr>
            <a:endParaRPr kumimoji="0" lang="en-US" sz="2400" b="1" i="0" u="sng" strike="noStrike" kern="1200" cap="none" spc="0" normalizeH="0" baseline="0" noProof="0" dirty="0">
              <a:ln>
                <a:noFill/>
              </a:ln>
              <a:solidFill>
                <a:srgbClr val="002742"/>
              </a:solidFill>
              <a:effectLst/>
              <a:uLnTx/>
              <a:uFillTx/>
              <a:latin typeface="Times New Roman" pitchFamily="18" charset="0"/>
              <a:ea typeface="宋体" panose="02010600030101010101" pitchFamily="2" charset="-122"/>
              <a:cs typeface="+mn-cs"/>
            </a:endParaRPr>
          </a:p>
        </p:txBody>
      </p:sp>
      <p:sp>
        <p:nvSpPr>
          <p:cNvPr id="852995" name="Rectangle 3"/>
          <p:cNvSpPr>
            <a:spLocks noChangeArrowheads="1"/>
          </p:cNvSpPr>
          <p:nvPr/>
        </p:nvSpPr>
        <p:spPr bwMode="auto">
          <a:xfrm>
            <a:off x="457200" y="277813"/>
            <a:ext cx="6019800"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CECFF"/>
                </a:solidFill>
                <a:effectLst>
                  <a:outerShdw blurRad="38100" dist="38100" dir="2700000" algn="tl">
                    <a:srgbClr val="000000"/>
                  </a:outerShdw>
                </a:effectLst>
                <a:uLnTx/>
                <a:uFillTx/>
                <a:latin typeface="Times New Roman" pitchFamily="18" charset="0"/>
                <a:ea typeface="宋体" panose="02010600030101010101" pitchFamily="2" charset="-122"/>
                <a:cs typeface="+mn-cs"/>
              </a:rPr>
              <a:t>REVISED FORMULAE ON APPRAISAL OF GOVERNMENT PROPERTIES</a:t>
            </a:r>
            <a:endParaRPr kumimoji="0" lang="en-US" sz="4000" b="0" i="0" u="none" strike="noStrike" kern="1200" cap="none" spc="0" normalizeH="0" baseline="0" noProof="0" dirty="0">
              <a:ln>
                <a:noFill/>
              </a:ln>
              <a:solidFill>
                <a:srgbClr val="CCECFF"/>
              </a:solidFill>
              <a:effectLst>
                <a:outerShdw blurRad="38100" dist="38100" dir="2700000" algn="tl">
                  <a:srgbClr val="000000"/>
                </a:outerShdw>
              </a:effectLst>
              <a:uLnTx/>
              <a:uFillTx/>
              <a:latin typeface="Arial" charset="0"/>
              <a:ea typeface="宋体" panose="02010600030101010101" pitchFamily="2" charset="-122"/>
              <a:cs typeface="+mn-cs"/>
            </a:endParaRPr>
          </a:p>
        </p:txBody>
      </p:sp>
      <p:cxnSp>
        <p:nvCxnSpPr>
          <p:cNvPr id="3" name="Straight Connector 2"/>
          <p:cNvCxnSpPr/>
          <p:nvPr/>
        </p:nvCxnSpPr>
        <p:spPr bwMode="auto">
          <a:xfrm>
            <a:off x="2895600" y="2819400"/>
            <a:ext cx="3733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 name="Straight Arrow Connector 4"/>
          <p:cNvCxnSpPr/>
          <p:nvPr/>
        </p:nvCxnSpPr>
        <p:spPr bwMode="auto">
          <a:xfrm>
            <a:off x="2895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 name="Straight Arrow Connector 6"/>
          <p:cNvCxnSpPr/>
          <p:nvPr/>
        </p:nvCxnSpPr>
        <p:spPr bwMode="auto">
          <a:xfrm>
            <a:off x="40386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a:off x="53340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 name="Straight Arrow Connector 10"/>
          <p:cNvCxnSpPr/>
          <p:nvPr/>
        </p:nvCxnSpPr>
        <p:spPr bwMode="auto">
          <a:xfrm>
            <a:off x="6629400" y="2819400"/>
            <a:ext cx="0" cy="6858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793062429"/>
      </p:ext>
    </p:extLst>
  </p:cSld>
  <p:clrMapOvr>
    <a:masterClrMapping/>
  </p:clrMapOvr>
  <p:transition/>
  <p:timing>
    <p:tnLst>
      <p:par>
        <p:cTn id="1" dur="indefinite" restart="never" nodeType="tmRoot"/>
      </p:par>
    </p:tnLst>
  </p:timing>
</p:sld>
</file>

<file path=ppt/theme/_rels/them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3_Default Design">
  <a:themeElements>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1620</TotalTime>
  <Words>10486</Words>
  <Application>Microsoft Office PowerPoint</Application>
  <PresentationFormat>On-screen Show (4:3)</PresentationFormat>
  <Paragraphs>1540</Paragraphs>
  <Slides>186</Slides>
  <Notes>36</Notes>
  <HiddenSlides>0</HiddenSlides>
  <MMClips>0</MMClips>
  <ScaleCrop>false</ScaleCrop>
  <HeadingPairs>
    <vt:vector size="8" baseType="variant">
      <vt:variant>
        <vt:lpstr>Fonts Used</vt:lpstr>
      </vt:variant>
      <vt:variant>
        <vt:i4>26</vt:i4>
      </vt:variant>
      <vt:variant>
        <vt:lpstr>Theme</vt:lpstr>
      </vt:variant>
      <vt:variant>
        <vt:i4>9</vt:i4>
      </vt:variant>
      <vt:variant>
        <vt:lpstr>Embedded OLE Servers</vt:lpstr>
      </vt:variant>
      <vt:variant>
        <vt:i4>1</vt:i4>
      </vt:variant>
      <vt:variant>
        <vt:lpstr>Slide Titles</vt:lpstr>
      </vt:variant>
      <vt:variant>
        <vt:i4>186</vt:i4>
      </vt:variant>
    </vt:vector>
  </HeadingPairs>
  <TitlesOfParts>
    <vt:vector size="222" baseType="lpstr">
      <vt:lpstr>SimSun</vt:lpstr>
      <vt:lpstr>SimSun</vt:lpstr>
      <vt:lpstr>Aharoni</vt:lpstr>
      <vt:lpstr>Arial</vt:lpstr>
      <vt:lpstr>Arial Black</vt:lpstr>
      <vt:lpstr>Berlin Sans FB Demi</vt:lpstr>
      <vt:lpstr>Blackadder ITC</vt:lpstr>
      <vt:lpstr>Bookman Old Style</vt:lpstr>
      <vt:lpstr>Bradley Hand ITC</vt:lpstr>
      <vt:lpstr>Calibri</vt:lpstr>
      <vt:lpstr>Centaur</vt:lpstr>
      <vt:lpstr>Century Gothic</vt:lpstr>
      <vt:lpstr>Comic Sans MS</vt:lpstr>
      <vt:lpstr>Elephant</vt:lpstr>
      <vt:lpstr>Franklin Gothic Book</vt:lpstr>
      <vt:lpstr>Franklin Gothic Medium</vt:lpstr>
      <vt:lpstr>Impact</vt:lpstr>
      <vt:lpstr>Monotype Sorts</vt:lpstr>
      <vt:lpstr>Onyx</vt:lpstr>
      <vt:lpstr>Tahoma</vt:lpstr>
      <vt:lpstr>Tempus Sans ITC</vt:lpstr>
      <vt:lpstr>Times New Roman</vt:lpstr>
      <vt:lpstr>Tunga</vt:lpstr>
      <vt:lpstr>Verdana</vt:lpstr>
      <vt:lpstr>Wingdings</vt:lpstr>
      <vt:lpstr>Wingdings 3</vt:lpstr>
      <vt:lpstr>Wisp</vt:lpstr>
      <vt:lpstr>2_Default Design</vt:lpstr>
      <vt:lpstr>3_默认设计模板</vt:lpstr>
      <vt:lpstr>13_Default Design</vt:lpstr>
      <vt:lpstr>4_Default Design</vt:lpstr>
      <vt:lpstr>默认设计模板</vt:lpstr>
      <vt:lpstr>2_Fireworks</vt:lpstr>
      <vt:lpstr>Default Design</vt:lpstr>
      <vt:lpstr>Angles</vt:lpstr>
      <vt:lpstr>Clip</vt:lpstr>
      <vt:lpstr>PowerPoint Presentation</vt:lpstr>
      <vt:lpstr>FIRST UPDATE  ONE-time Cleansing of PPE Accounts (COA Circular-2020-006)</vt:lpstr>
      <vt:lpstr>PowerPoint Presentation</vt:lpstr>
      <vt:lpstr>   FIRST TOPIC  ONE-time Cleansing of PPE Accounts (COA Circular-2020-006) </vt:lpstr>
      <vt:lpstr>PowerPoint Presentation</vt:lpstr>
      <vt:lpstr>Learning Objectives</vt:lpstr>
      <vt:lpstr>          Scope</vt:lpstr>
      <vt:lpstr>General Guidelines</vt:lpstr>
      <vt:lpstr>General Guidelines</vt:lpstr>
      <vt:lpstr>General Guidelines</vt:lpstr>
      <vt:lpstr>General Guidelines</vt:lpstr>
      <vt:lpstr>General Guidelines</vt:lpstr>
      <vt:lpstr>Preliminary Activities</vt:lpstr>
      <vt:lpstr>Preliminary Activities</vt:lpstr>
      <vt:lpstr>Preliminary Activities</vt:lpstr>
      <vt:lpstr>Conduct of Inventory Taking</vt:lpstr>
      <vt:lpstr>Conduct of  Inventory Taking</vt:lpstr>
      <vt:lpstr>Inventory  Taking Reports</vt:lpstr>
      <vt:lpstr>Conduct of  Inventory Taking</vt:lpstr>
      <vt:lpstr>Inventory Taking Reports</vt:lpstr>
      <vt:lpstr>PowerPoint Presentation</vt:lpstr>
      <vt:lpstr>Inventory Taking Activities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Registry of Derecognized PPEs</vt:lpstr>
      <vt:lpstr>PowerPoint Presentation</vt:lpstr>
      <vt:lpstr>SUNSET PROVISIONS</vt:lpstr>
      <vt:lpstr> END OF TOPIC 1</vt:lpstr>
      <vt:lpstr>PowerPoint Presentation</vt:lpstr>
      <vt:lpstr>Session-at-a-Glance </vt:lpstr>
      <vt:lpstr>PHASES OF PROPERTY   AND SUPPLY MANAGEMENT</vt:lpstr>
      <vt:lpstr>PowerPoint Presentation</vt:lpstr>
      <vt:lpstr>PHASES OF PROPERTY   AND SUPPLY MANAGEMENT</vt:lpstr>
      <vt:lpstr>PowerPoint Presentation</vt:lpstr>
      <vt:lpstr>PowerPoint Presentation</vt:lpstr>
      <vt:lpstr>PowerPoint Presentation</vt:lpstr>
      <vt:lpstr>PowerPoint Presentation</vt:lpstr>
      <vt:lpstr>PowerPoint Presentation</vt:lpstr>
      <vt:lpstr>PowerPoint Presentation</vt:lpstr>
      <vt:lpstr>TRANSFER OF PROPERTY BETWEEN GOVERNMENT AGENCIES</vt:lpstr>
      <vt:lpstr>PowerPoint Presentation</vt:lpstr>
      <vt:lpstr>TRANSFER OF PROPERTY BETWEEN GOVERNMENT AGENCIES</vt:lpstr>
      <vt:lpstr>Republic Act (RA) No. 7160 – The Local Government Code of 1991</vt:lpstr>
      <vt:lpstr>PowerPoint Presentation</vt:lpstr>
      <vt:lpstr>PowerPoint Presentation</vt:lpstr>
      <vt:lpstr>Inventory and Inspection Report of Unserviceable Property (Annex A)</vt:lpstr>
      <vt:lpstr>FOR LGUs:</vt:lpstr>
      <vt:lpstr>Disposal Objectives</vt:lpstr>
      <vt:lpstr>PowerPoint Presentation</vt:lpstr>
      <vt:lpstr>PowerPoint Presentation</vt:lpstr>
      <vt:lpstr>PowerPoint Presentation</vt:lpstr>
      <vt:lpstr>PowerPoint Presentation</vt:lpstr>
      <vt:lpstr>PowerPoint Presentation</vt:lpstr>
      <vt:lpstr> LOCAL GOVERNMENT UNITS (LGU’s)</vt:lpstr>
      <vt:lpstr>PowerPoint Presentation</vt:lpstr>
      <vt:lpstr>PowerPoint Presentation</vt:lpstr>
      <vt:lpstr>Public Auction</vt:lpstr>
      <vt:lpstr>Sale Thru Negotiation (LGU’s)</vt:lpstr>
      <vt:lpstr>PowerPoint Presentation</vt:lpstr>
      <vt:lpstr>PowerPoint Presentation</vt:lpstr>
      <vt:lpstr> LOCAL GOVERNMENT UNITS (LGU’s)</vt:lpstr>
      <vt:lpstr>PowerPoint Presentation</vt:lpstr>
      <vt:lpstr>CONDEMNATION/DESTRUCTION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OBJECTIVES</vt:lpstr>
      <vt:lpstr>SCOPE &amp; LIMITATIONS</vt:lpstr>
      <vt:lpstr>PowerPoint Presentation</vt:lpstr>
      <vt:lpstr>PowerPoint Presentation</vt:lpstr>
      <vt:lpstr>PowerPoint Presentation</vt:lpstr>
      <vt:lpstr>PowerPoint Presentation</vt:lpstr>
      <vt:lpstr>Determination of the Appraised Value</vt:lpstr>
      <vt:lpstr>Determination of the Appraised Value</vt:lpstr>
      <vt:lpstr>Determination of the Appraised Value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When Current Market Value (CMV) of a comparable data is available</vt:lpstr>
      <vt:lpstr>PowerPoint Presentation</vt:lpstr>
      <vt:lpstr>PowerPoint Presentation</vt:lpstr>
      <vt:lpstr>PowerPoint Presentation</vt:lpstr>
      <vt:lpstr>PowerPoint Presentation</vt:lpstr>
      <vt:lpstr>A.  When Current Market Value (CMV) of a comparable data is available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When Replacement Cost New (RCN) is    available</vt:lpstr>
      <vt:lpstr>PowerPoint Presentation</vt:lpstr>
      <vt:lpstr>PowerPoint Presentation</vt:lpstr>
      <vt:lpstr>PowerPoint Presentation</vt:lpstr>
      <vt:lpstr>PowerPoint Presentation</vt:lpstr>
      <vt:lpstr>PowerPoint Presentation</vt:lpstr>
      <vt:lpstr>D.1: Other Cases (Lost Property) Sec. 41.c, page 201,GAM,           Vol.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 office workstation  Acquisition Cost  = Php 2,000.00     Disposal Date: November 16, 2016 (no longer needed)   Acquisition Date August 15, 2005 </vt:lpstr>
      <vt:lpstr>Cost Estimate (Replacement)</vt:lpstr>
      <vt:lpstr>TABLE OF ESTIMATED USEFUL LIFE OF PROPERTY, PLANTAND EQUIPMENT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END OF TOPIC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malake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FEATURES</dc:title>
  <dc:creator>zxcvb</dc:creator>
  <cp:lastModifiedBy>COA</cp:lastModifiedBy>
  <cp:revision>342</cp:revision>
  <dcterms:created xsi:type="dcterms:W3CDTF">2003-06-24T12:21:04Z</dcterms:created>
  <dcterms:modified xsi:type="dcterms:W3CDTF">2022-04-27T23:37:27Z</dcterms:modified>
</cp:coreProperties>
</file>